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8"/>
  </p:notesMasterIdLst>
  <p:sldIdLst>
    <p:sldId id="256" r:id="rId2"/>
    <p:sldId id="278" r:id="rId3"/>
    <p:sldId id="280" r:id="rId4"/>
    <p:sldId id="283" r:id="rId5"/>
    <p:sldId id="286" r:id="rId6"/>
    <p:sldId id="287" r:id="rId7"/>
    <p:sldId id="309" r:id="rId8"/>
    <p:sldId id="310" r:id="rId9"/>
    <p:sldId id="288" r:id="rId10"/>
    <p:sldId id="289" r:id="rId11"/>
    <p:sldId id="291" r:id="rId12"/>
    <p:sldId id="292" r:id="rId13"/>
    <p:sldId id="293" r:id="rId14"/>
    <p:sldId id="294" r:id="rId15"/>
    <p:sldId id="305" r:id="rId16"/>
    <p:sldId id="306" r:id="rId17"/>
    <p:sldId id="295" r:id="rId18"/>
    <p:sldId id="296" r:id="rId19"/>
    <p:sldId id="298" r:id="rId20"/>
    <p:sldId id="299" r:id="rId21"/>
    <p:sldId id="300" r:id="rId22"/>
    <p:sldId id="307" r:id="rId23"/>
    <p:sldId id="308" r:id="rId24"/>
    <p:sldId id="301" r:id="rId25"/>
    <p:sldId id="302" r:id="rId26"/>
    <p:sldId id="303" r:id="rId27"/>
  </p:sldIdLst>
  <p:sldSz cx="9144000" cy="6858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18"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459" autoAdjust="0"/>
  </p:normalViewPr>
  <p:slideViewPr>
    <p:cSldViewPr>
      <p:cViewPr varScale="1">
        <p:scale>
          <a:sx n="73" d="100"/>
          <a:sy n="73" d="100"/>
        </p:scale>
        <p:origin x="1392" y="72"/>
      </p:cViewPr>
      <p:guideLst>
        <p:guide orient="horz" pos="618"/>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302" cy="496427"/>
          </a:xfrm>
          <a:prstGeom prst="rect">
            <a:avLst/>
          </a:prstGeom>
        </p:spPr>
        <p:txBody>
          <a:bodyPr vert="horz" lIns="88331" tIns="44166" rIns="88331" bIns="4416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790" y="1"/>
            <a:ext cx="2949302" cy="496427"/>
          </a:xfrm>
          <a:prstGeom prst="rect">
            <a:avLst/>
          </a:prstGeom>
        </p:spPr>
        <p:txBody>
          <a:bodyPr vert="horz" lIns="88331" tIns="44166" rIns="88331" bIns="44166" rtlCol="0"/>
          <a:lstStyle>
            <a:lvl1pPr algn="r">
              <a:defRPr sz="1200"/>
            </a:lvl1pPr>
          </a:lstStyle>
          <a:p>
            <a:fld id="{6B0B1D4A-3B9E-4E1F-AE1D-00008A681716}" type="datetimeFigureOut">
              <a:rPr kumimoji="1" lang="ja-JP" altLang="en-US" smtClean="0"/>
              <a:t>2014/12/19</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7287" cy="3725863"/>
          </a:xfrm>
          <a:prstGeom prst="rect">
            <a:avLst/>
          </a:prstGeom>
          <a:noFill/>
          <a:ln w="12700">
            <a:solidFill>
              <a:prstClr val="black"/>
            </a:solidFill>
          </a:ln>
        </p:spPr>
        <p:txBody>
          <a:bodyPr vert="horz" lIns="88331" tIns="44166" rIns="88331" bIns="44166" rtlCol="0" anchor="ctr"/>
          <a:lstStyle/>
          <a:p>
            <a:endParaRPr lang="ja-JP" altLang="en-US"/>
          </a:p>
        </p:txBody>
      </p:sp>
      <p:sp>
        <p:nvSpPr>
          <p:cNvPr id="5" name="ノート プレースホルダー 4"/>
          <p:cNvSpPr>
            <a:spLocks noGrp="1"/>
          </p:cNvSpPr>
          <p:nvPr>
            <p:ph type="body" sz="quarter" idx="3"/>
          </p:nvPr>
        </p:nvSpPr>
        <p:spPr>
          <a:xfrm>
            <a:off x="680258" y="4720684"/>
            <a:ext cx="5445099" cy="4472471"/>
          </a:xfrm>
          <a:prstGeom prst="rect">
            <a:avLst/>
          </a:prstGeom>
        </p:spPr>
        <p:txBody>
          <a:bodyPr vert="horz" lIns="88331" tIns="44166" rIns="88331" bIns="4416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1369"/>
            <a:ext cx="2949302" cy="496427"/>
          </a:xfrm>
          <a:prstGeom prst="rect">
            <a:avLst/>
          </a:prstGeom>
        </p:spPr>
        <p:txBody>
          <a:bodyPr vert="horz" lIns="88331" tIns="44166" rIns="88331" bIns="4416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790" y="9441369"/>
            <a:ext cx="2949302" cy="496427"/>
          </a:xfrm>
          <a:prstGeom prst="rect">
            <a:avLst/>
          </a:prstGeom>
        </p:spPr>
        <p:txBody>
          <a:bodyPr vert="horz" lIns="88331" tIns="44166" rIns="88331" bIns="44166" rtlCol="0" anchor="b"/>
          <a:lstStyle>
            <a:lvl1pPr algn="r">
              <a:defRPr sz="1200"/>
            </a:lvl1pPr>
          </a:lstStyle>
          <a:p>
            <a:fld id="{EAB4855B-57A7-4633-84F2-0977058F3E23}" type="slidenum">
              <a:rPr kumimoji="1" lang="ja-JP" altLang="en-US" smtClean="0"/>
              <a:t>‹#›</a:t>
            </a:fld>
            <a:endParaRPr kumimoji="1" lang="ja-JP" altLang="en-US"/>
          </a:p>
        </p:txBody>
      </p:sp>
    </p:spTree>
    <p:extLst>
      <p:ext uri="{BB962C8B-B14F-4D97-AF65-F5344CB8AC3E}">
        <p14:creationId xmlns:p14="http://schemas.microsoft.com/office/powerpoint/2010/main" val="15561349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smtClean="0"/>
          </a:p>
        </p:txBody>
      </p:sp>
      <p:sp>
        <p:nvSpPr>
          <p:cNvPr id="4" name="スライド番号プレースホルダー 3"/>
          <p:cNvSpPr>
            <a:spLocks noGrp="1"/>
          </p:cNvSpPr>
          <p:nvPr>
            <p:ph type="sldNum" sz="quarter" idx="10"/>
          </p:nvPr>
        </p:nvSpPr>
        <p:spPr/>
        <p:txBody>
          <a:bodyPr/>
          <a:lstStyle/>
          <a:p>
            <a:fld id="{EAB4855B-57A7-4633-84F2-0977058F3E23}" type="slidenum">
              <a:rPr kumimoji="1" lang="ja-JP" altLang="en-US" smtClean="0"/>
              <a:t>1</a:t>
            </a:fld>
            <a:endParaRPr kumimoji="1" lang="ja-JP" altLang="en-US" dirty="0"/>
          </a:p>
        </p:txBody>
      </p:sp>
    </p:spTree>
    <p:extLst>
      <p:ext uri="{BB962C8B-B14F-4D97-AF65-F5344CB8AC3E}">
        <p14:creationId xmlns:p14="http://schemas.microsoft.com/office/powerpoint/2010/main" val="3399616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AB4855B-57A7-4633-84F2-0977058F3E23}" type="slidenum">
              <a:rPr kumimoji="1" lang="ja-JP" altLang="en-US" smtClean="0"/>
              <a:t>4</a:t>
            </a:fld>
            <a:endParaRPr kumimoji="1" lang="ja-JP" altLang="en-US"/>
          </a:p>
        </p:txBody>
      </p:sp>
    </p:spTree>
    <p:extLst>
      <p:ext uri="{BB962C8B-B14F-4D97-AF65-F5344CB8AC3E}">
        <p14:creationId xmlns:p14="http://schemas.microsoft.com/office/powerpoint/2010/main" val="971585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AB4855B-57A7-4633-84F2-0977058F3E23}" type="slidenum">
              <a:rPr kumimoji="1" lang="ja-JP" altLang="en-US" smtClean="0"/>
              <a:t>12</a:t>
            </a:fld>
            <a:endParaRPr kumimoji="1" lang="ja-JP" altLang="en-US"/>
          </a:p>
        </p:txBody>
      </p:sp>
    </p:spTree>
    <p:extLst>
      <p:ext uri="{BB962C8B-B14F-4D97-AF65-F5344CB8AC3E}">
        <p14:creationId xmlns:p14="http://schemas.microsoft.com/office/powerpoint/2010/main" val="355474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AB4855B-57A7-4633-84F2-0977058F3E23}" type="slidenum">
              <a:rPr kumimoji="1" lang="ja-JP" altLang="en-US" smtClean="0"/>
              <a:t>20</a:t>
            </a:fld>
            <a:endParaRPr kumimoji="1" lang="ja-JP" altLang="en-US"/>
          </a:p>
        </p:txBody>
      </p:sp>
    </p:spTree>
    <p:extLst>
      <p:ext uri="{BB962C8B-B14F-4D97-AF65-F5344CB8AC3E}">
        <p14:creationId xmlns:p14="http://schemas.microsoft.com/office/powerpoint/2010/main" val="1957990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AB4855B-57A7-4633-84F2-0977058F3E23}" type="slidenum">
              <a:rPr kumimoji="1" lang="ja-JP" altLang="en-US" smtClean="0"/>
              <a:t>26</a:t>
            </a:fld>
            <a:endParaRPr kumimoji="1" lang="ja-JP" altLang="en-US"/>
          </a:p>
        </p:txBody>
      </p:sp>
    </p:spTree>
    <p:extLst>
      <p:ext uri="{BB962C8B-B14F-4D97-AF65-F5344CB8AC3E}">
        <p14:creationId xmlns:p14="http://schemas.microsoft.com/office/powerpoint/2010/main" val="391330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a:xfrm>
            <a:off x="6400800" y="6355080"/>
            <a:ext cx="2286000" cy="365760"/>
          </a:xfrm>
        </p:spPr>
        <p:txBody>
          <a:bodyPr/>
          <a:lstStyle>
            <a:lvl1pPr>
              <a:defRPr sz="1400"/>
            </a:lvl1pPr>
          </a:lstStyle>
          <a:p>
            <a:fld id="{8FDDADE5-F6D7-46A8-AEEA-D23D8EFF9AE7}" type="datetime1">
              <a:rPr kumimoji="1" lang="ja-JP" altLang="en-US" smtClean="0"/>
              <a:t>2014/12/19</a:t>
            </a:fld>
            <a:endParaRPr kumimoji="1" lang="ja-JP" altLang="en-US"/>
          </a:p>
        </p:txBody>
      </p:sp>
      <p:sp>
        <p:nvSpPr>
          <p:cNvPr id="17" name="フッター プレースホルダー 16"/>
          <p:cNvSpPr>
            <a:spLocks noGrp="1"/>
          </p:cNvSpPr>
          <p:nvPr>
            <p:ph type="ftr" sz="quarter" idx="11"/>
          </p:nvPr>
        </p:nvSpPr>
        <p:spPr>
          <a:xfrm>
            <a:off x="2898648" y="6355080"/>
            <a:ext cx="3474720" cy="365760"/>
          </a:xfrm>
        </p:spPr>
        <p:txBody>
          <a:bodyPr/>
          <a:lstStyle/>
          <a:p>
            <a:endParaRPr kumimoji="1" lang="ja-JP" altLang="en-US"/>
          </a:p>
        </p:txBody>
      </p:sp>
      <p:sp>
        <p:nvSpPr>
          <p:cNvPr id="29" name="スライド番号プレースホルダー 28"/>
          <p:cNvSpPr>
            <a:spLocks noGrp="1"/>
          </p:cNvSpPr>
          <p:nvPr>
            <p:ph type="sldNum" sz="quarter" idx="12"/>
          </p:nvPr>
        </p:nvSpPr>
        <p:spPr>
          <a:xfrm>
            <a:off x="1216152" y="6355080"/>
            <a:ext cx="1219200" cy="365760"/>
          </a:xfrm>
        </p:spPr>
        <p:txBody>
          <a:bodyPr/>
          <a:lstStyle/>
          <a:p>
            <a:fld id="{47717D0D-EFC8-4B0E-9081-0390D16A1661}" type="slidenum">
              <a:rPr kumimoji="1" lang="ja-JP" altLang="en-US" smtClean="0"/>
              <a:t>‹#›</a:t>
            </a:fld>
            <a:endParaRPr kumimoji="1" lang="ja-JP" altLang="en-US"/>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2E14BFA5-392F-454E-8058-6C39DFF30490}" type="datetime1">
              <a:rPr kumimoji="1" lang="ja-JP" altLang="en-US" smtClean="0"/>
              <a:t>2014/12/19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7717D0D-EFC8-4B0E-9081-0390D16A1661}"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E7019818-C0B4-429A-822A-9EE14D908DC7}" type="datetime1">
              <a:rPr kumimoji="1" lang="ja-JP" altLang="en-US" smtClean="0"/>
              <a:t>2014/12/19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7717D0D-EFC8-4B0E-9081-0390D16A1661}" type="slidenum">
              <a:rPr kumimoji="1" lang="ja-JP" altLang="en-US" smtClean="0"/>
              <a:t>‹#›</a:t>
            </a:fld>
            <a:endParaRPr kumimoji="1" lang="ja-JP" altLang="en-US"/>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4" name="日付プレースホルダー 3"/>
          <p:cNvSpPr>
            <a:spLocks noGrp="1"/>
          </p:cNvSpPr>
          <p:nvPr>
            <p:ph type="dt" sz="half" idx="10"/>
          </p:nvPr>
        </p:nvSpPr>
        <p:spPr/>
        <p:txBody>
          <a:bodyPr/>
          <a:lstStyle/>
          <a:p>
            <a:fld id="{9AAA90F9-FA16-41C2-9E89-713465A6A1AA}" type="datetime1">
              <a:rPr kumimoji="1" lang="ja-JP" altLang="en-US" smtClean="0"/>
              <a:t>2014/12/19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7717D0D-EFC8-4B0E-9081-0390D16A1661}" type="slidenum">
              <a:rPr kumimoji="1" lang="ja-JP" altLang="en-US" smtClean="0"/>
              <a:t>‹#›</a:t>
            </a:fld>
            <a:endParaRPr kumimoji="1" lang="ja-JP" altLang="en-US"/>
          </a:p>
        </p:txBody>
      </p:sp>
      <p:sp>
        <p:nvSpPr>
          <p:cNvPr id="8" name="コンテンツ プレースホルダー 7"/>
          <p:cNvSpPr>
            <a:spLocks noGrp="1"/>
          </p:cNvSpPr>
          <p:nvPr>
            <p:ph sz="quarter" idx="1"/>
          </p:nvPr>
        </p:nvSpPr>
        <p:spPr>
          <a:xfrm>
            <a:off x="457200" y="1219200"/>
            <a:ext cx="8229600"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a:xfrm>
            <a:off x="6400800" y="6355080"/>
            <a:ext cx="2286000" cy="365760"/>
          </a:xfrm>
        </p:spPr>
        <p:txBody>
          <a:bodyPr/>
          <a:lstStyle/>
          <a:p>
            <a:fld id="{B1BB174B-0F96-49F1-8636-46DE134F0DD2}" type="datetime1">
              <a:rPr kumimoji="1" lang="ja-JP" altLang="en-US" smtClean="0"/>
              <a:t>2014/12/19</a:t>
            </a:fld>
            <a:endParaRPr kumimoji="1" lang="ja-JP" altLang="en-US"/>
          </a:p>
        </p:txBody>
      </p:sp>
      <p:sp>
        <p:nvSpPr>
          <p:cNvPr id="5" name="フッター プレースホルダー 4"/>
          <p:cNvSpPr>
            <a:spLocks noGrp="1"/>
          </p:cNvSpPr>
          <p:nvPr>
            <p:ph type="ftr" sz="quarter" idx="11"/>
          </p:nvPr>
        </p:nvSpPr>
        <p:spPr>
          <a:xfrm>
            <a:off x="2898648" y="6355080"/>
            <a:ext cx="3474720" cy="365760"/>
          </a:xfrm>
        </p:spPr>
        <p:txBody>
          <a:bodyPr/>
          <a:lstStyle/>
          <a:p>
            <a:endParaRPr kumimoji="1" lang="ja-JP" altLang="en-US"/>
          </a:p>
        </p:txBody>
      </p:sp>
      <p:sp>
        <p:nvSpPr>
          <p:cNvPr id="6" name="スライド番号プレースホルダー 5"/>
          <p:cNvSpPr>
            <a:spLocks noGrp="1"/>
          </p:cNvSpPr>
          <p:nvPr>
            <p:ph type="sldNum" sz="quarter" idx="12"/>
          </p:nvPr>
        </p:nvSpPr>
        <p:spPr>
          <a:xfrm>
            <a:off x="1069848" y="6355080"/>
            <a:ext cx="1520952" cy="365760"/>
          </a:xfrm>
        </p:spPr>
        <p:txBody>
          <a:bodyPr/>
          <a:lstStyle/>
          <a:p>
            <a:fld id="{47717D0D-EFC8-4B0E-9081-0390D16A1661}" type="slidenum">
              <a:rPr kumimoji="1" lang="ja-JP" altLang="en-US" smtClean="0"/>
              <a:t>‹#›</a:t>
            </a:fld>
            <a:endParaRPr kumimoji="1" lang="ja-JP" altLang="en-US"/>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DFA37704-8E00-4236-BEAC-BF23E7FB2E30}" type="datetime1">
              <a:rPr kumimoji="1" lang="ja-JP" altLang="en-US" smtClean="0"/>
              <a:t>2014/12/19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7717D0D-EFC8-4B0E-9081-0390D16A1661}"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457200" y="1219200"/>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7" name="日付プレースホルダー 6"/>
          <p:cNvSpPr>
            <a:spLocks noGrp="1"/>
          </p:cNvSpPr>
          <p:nvPr>
            <p:ph type="dt" sz="half" idx="10"/>
          </p:nvPr>
        </p:nvSpPr>
        <p:spPr/>
        <p:txBody>
          <a:bodyPr/>
          <a:lstStyle/>
          <a:p>
            <a:fld id="{E60A2717-BB7B-4580-A7DB-AEC66C4EE5F3}" type="datetime1">
              <a:rPr kumimoji="1" lang="ja-JP" altLang="en-US" smtClean="0"/>
              <a:t>2014/12/19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7717D0D-EFC8-4B0E-9081-0390D16A1661}"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457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p:txBody>
          <a:bodyPr/>
          <a:lstStyle/>
          <a:p>
            <a:fld id="{37A76990-6338-4CAC-BDE7-E449054244E9}" type="datetime1">
              <a:rPr kumimoji="1" lang="ja-JP" altLang="en-US" smtClean="0"/>
              <a:t>2014/12/19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7717D0D-EFC8-4B0E-9081-0390D16A1661}" type="slidenum">
              <a:rPr kumimoji="1" lang="ja-JP" altLang="en-US" smtClean="0"/>
              <a:t>‹#›</a:t>
            </a:fld>
            <a:endParaRPr kumimoji="1" lang="ja-JP" alt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CCD4C76-2340-4999-AD95-E1AFD51248DA}" type="datetime1">
              <a:rPr kumimoji="1" lang="ja-JP" altLang="en-US" smtClean="0"/>
              <a:t>2014/12/19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7717D0D-EFC8-4B0E-9081-0390D16A1661}" type="slidenum">
              <a:rPr kumimoji="1" lang="ja-JP" altLang="en-US" smtClean="0"/>
              <a:t>‹#›</a:t>
            </a:fld>
            <a:endParaRPr kumimoji="1" lang="ja-JP" altLang="en-US"/>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DE3B978F-20D3-4463-A884-F00DA8FCBC8A}" type="datetime1">
              <a:rPr kumimoji="1" lang="ja-JP" altLang="en-US" smtClean="0"/>
              <a:t>2014/12/19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7717D0D-EFC8-4B0E-9081-0390D16A1661}" type="slidenum">
              <a:rPr kumimoji="1" lang="ja-JP" altLang="en-US" smtClean="0"/>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ー 11"/>
          <p:cNvSpPr>
            <a:spLocks noGrp="1"/>
          </p:cNvSpPr>
          <p:nvPr>
            <p:ph sz="quarter" idx="1"/>
          </p:nvPr>
        </p:nvSpPr>
        <p:spPr>
          <a:xfrm>
            <a:off x="304800" y="304800"/>
            <a:ext cx="5715000" cy="5715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23948EBA-D821-4584-90B8-7A9A4A7704AB}" type="datetime1">
              <a:rPr kumimoji="1" lang="ja-JP" altLang="en-US" smtClean="0"/>
              <a:t>2014/12/19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7717D0D-EFC8-4B0E-9081-0390D16A1661}" type="slidenum">
              <a:rPr kumimoji="1" lang="ja-JP" altLang="en-US" smtClean="0"/>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E9FDBC1A-896B-4FE2-BFBC-824F22D07EAF}" type="datetime1">
              <a:rPr kumimoji="1" lang="ja-JP" altLang="en-US" smtClean="0"/>
              <a:t>2014/12/19</a:t>
            </a:fld>
            <a:endParaRPr kumimoji="1" lang="ja-JP" altLang="en-US"/>
          </a:p>
        </p:txBody>
      </p:sp>
      <p:sp>
        <p:nvSpPr>
          <p:cNvPr id="3" name="フッター プレースホルダー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kumimoji="1" lang="ja-JP" altLang="en-US"/>
          </a:p>
        </p:txBody>
      </p:sp>
      <p:sp>
        <p:nvSpPr>
          <p:cNvPr id="23" name="スライド番号プレースホルダー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7717D0D-EFC8-4B0E-9081-0390D16A1661}" type="slidenum">
              <a:rPr kumimoji="1" lang="ja-JP" altLang="en-US" smtClean="0"/>
              <a:t>‹#›</a:t>
            </a:fld>
            <a:endParaRPr kumimoji="1"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二等辺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en-US" altLang="ja-JP" dirty="0" smtClean="0"/>
              <a:t>SSR </a:t>
            </a:r>
            <a:r>
              <a:rPr kumimoji="1" lang="ja-JP" altLang="en-US" dirty="0" smtClean="0"/>
              <a:t>論文調査</a:t>
            </a:r>
            <a:r>
              <a:rPr kumimoji="1" lang="en-US" altLang="ja-JP" dirty="0" smtClean="0"/>
              <a:t/>
            </a:r>
            <a:br>
              <a:rPr kumimoji="1" lang="en-US" altLang="ja-JP" dirty="0" smtClean="0"/>
            </a:br>
            <a:r>
              <a:rPr lang="en-US" altLang="ja-JP" dirty="0"/>
              <a:t>Safety and Cyber-Physical Systems</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清 雄一</a:t>
            </a:r>
            <a:endParaRPr kumimoji="1" lang="ja-JP" altLang="en-US" dirty="0"/>
          </a:p>
        </p:txBody>
      </p:sp>
      <p:sp>
        <p:nvSpPr>
          <p:cNvPr id="4" name="スライド番号プレースホルダー 3"/>
          <p:cNvSpPr>
            <a:spLocks noGrp="1"/>
          </p:cNvSpPr>
          <p:nvPr>
            <p:ph type="sldNum" sz="quarter" idx="12"/>
          </p:nvPr>
        </p:nvSpPr>
        <p:spPr/>
        <p:txBody>
          <a:bodyPr/>
          <a:lstStyle/>
          <a:p>
            <a:fld id="{47717D0D-EFC8-4B0E-9081-0390D16A1661}" type="slidenum">
              <a:rPr kumimoji="1" lang="ja-JP" altLang="en-US" smtClean="0"/>
              <a:t>1</a:t>
            </a:fld>
            <a:endParaRPr kumimoji="1" lang="ja-JP" altLang="en-US" dirty="0"/>
          </a:p>
        </p:txBody>
      </p:sp>
    </p:spTree>
    <p:extLst>
      <p:ext uri="{BB962C8B-B14F-4D97-AF65-F5344CB8AC3E}">
        <p14:creationId xmlns:p14="http://schemas.microsoft.com/office/powerpoint/2010/main" val="9226777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調査者の私見</a:t>
            </a:r>
            <a:endParaRPr kumimoji="1" lang="ja-JP" altLang="en-US" dirty="0"/>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10</a:t>
            </a:fld>
            <a:endParaRPr kumimoji="1" lang="ja-JP" altLang="en-US"/>
          </a:p>
        </p:txBody>
      </p:sp>
      <p:sp>
        <p:nvSpPr>
          <p:cNvPr id="4" name="コンテンツ プレースホルダー 3"/>
          <p:cNvSpPr>
            <a:spLocks noGrp="1"/>
          </p:cNvSpPr>
          <p:nvPr>
            <p:ph sz="quarter" idx="1"/>
          </p:nvPr>
        </p:nvSpPr>
        <p:spPr/>
        <p:txBody>
          <a:bodyPr/>
          <a:lstStyle/>
          <a:p>
            <a:r>
              <a:rPr lang="ja-JP" altLang="en-US" dirty="0" smtClean="0"/>
              <a:t>長所</a:t>
            </a:r>
            <a:endParaRPr lang="en-US" altLang="ja-JP" dirty="0" smtClean="0"/>
          </a:p>
          <a:p>
            <a:pPr lvl="1"/>
            <a:r>
              <a:rPr kumimoji="1" lang="ja-JP" altLang="en-US" smtClean="0"/>
              <a:t>一貫したモデル駆動開発に無理なく対応した根本原因検知アプローチが提案されている</a:t>
            </a:r>
            <a:endParaRPr kumimoji="1" lang="en-US" altLang="ja-JP" dirty="0" smtClean="0"/>
          </a:p>
          <a:p>
            <a:pPr lvl="1"/>
            <a:endParaRPr kumimoji="1" lang="en-US" altLang="ja-JP" dirty="0"/>
          </a:p>
          <a:p>
            <a:r>
              <a:rPr lang="ja-JP" altLang="en-US" dirty="0" smtClean="0"/>
              <a:t>短所</a:t>
            </a:r>
            <a:endParaRPr lang="en-US" altLang="ja-JP" dirty="0" smtClean="0"/>
          </a:p>
          <a:p>
            <a:pPr lvl="1"/>
            <a:r>
              <a:rPr lang="ja-JP" altLang="en-US" dirty="0" smtClean="0"/>
              <a:t>モデルが複雑になってくると，提案可視化手法では，根本原因の特定まで時間がかかりそう</a:t>
            </a:r>
            <a:endParaRPr lang="en-US" altLang="ja-JP" dirty="0" smtClean="0"/>
          </a:p>
          <a:p>
            <a:pPr lvl="1"/>
            <a:endParaRPr lang="en-US" altLang="ja-JP" dirty="0" smtClean="0"/>
          </a:p>
        </p:txBody>
      </p:sp>
    </p:spTree>
    <p:extLst>
      <p:ext uri="{BB962C8B-B14F-4D97-AF65-F5344CB8AC3E}">
        <p14:creationId xmlns:p14="http://schemas.microsoft.com/office/powerpoint/2010/main" val="4168155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fontScale="90000"/>
          </a:bodyPr>
          <a:lstStyle/>
          <a:p>
            <a:r>
              <a:rPr lang="en-US" altLang="ja-JP" dirty="0" err="1"/>
              <a:t>Jacquet</a:t>
            </a:r>
            <a:r>
              <a:rPr lang="en-US" altLang="ja-JP" dirty="0"/>
              <a:t>, C., &amp; Mohamed, A. (2013). Building heterogeneous models at runtime to detect faults in ambient-intelligent environments. In </a:t>
            </a:r>
            <a:r>
              <a:rPr lang="en-US" altLang="ja-JP" i="1" dirty="0"/>
              <a:t>Proc. Workshop on Models at </a:t>
            </a:r>
            <a:r>
              <a:rPr lang="en-US" altLang="ja-JP" i="1" dirty="0" err="1"/>
              <a:t>run.time</a:t>
            </a:r>
            <a:r>
              <a:rPr lang="en-US" altLang="ja-JP" dirty="0"/>
              <a:t> (pp. 5:1–5:11).</a:t>
            </a:r>
            <a:br>
              <a:rPr lang="en-US" altLang="ja-JP" dirty="0"/>
            </a:b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11</a:t>
            </a:fld>
            <a:endParaRPr kumimoji="1" lang="ja-JP" altLang="en-US"/>
          </a:p>
        </p:txBody>
      </p:sp>
    </p:spTree>
    <p:extLst>
      <p:ext uri="{BB962C8B-B14F-4D97-AF65-F5344CB8AC3E}">
        <p14:creationId xmlns:p14="http://schemas.microsoft.com/office/powerpoint/2010/main" val="35729863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目的</a:t>
            </a:r>
            <a:endParaRPr kumimoji="1" lang="ja-JP" altLang="en-US" dirty="0"/>
          </a:p>
        </p:txBody>
      </p:sp>
      <p:sp>
        <p:nvSpPr>
          <p:cNvPr id="4" name="スライド番号プレースホルダー 3"/>
          <p:cNvSpPr>
            <a:spLocks noGrp="1"/>
          </p:cNvSpPr>
          <p:nvPr>
            <p:ph type="sldNum" sz="quarter" idx="12"/>
          </p:nvPr>
        </p:nvSpPr>
        <p:spPr/>
        <p:txBody>
          <a:bodyPr/>
          <a:lstStyle/>
          <a:p>
            <a:fld id="{47717D0D-EFC8-4B0E-9081-0390D16A1661}" type="slidenum">
              <a:rPr kumimoji="1" lang="ja-JP" altLang="en-US" smtClean="0"/>
              <a:t>12</a:t>
            </a:fld>
            <a:endParaRPr kumimoji="1" lang="ja-JP" altLang="en-US"/>
          </a:p>
        </p:txBody>
      </p:sp>
      <p:sp>
        <p:nvSpPr>
          <p:cNvPr id="6" name="コンテンツ プレースホルダー 5"/>
          <p:cNvSpPr>
            <a:spLocks noGrp="1"/>
          </p:cNvSpPr>
          <p:nvPr>
            <p:ph sz="quarter" idx="1"/>
          </p:nvPr>
        </p:nvSpPr>
        <p:spPr/>
        <p:txBody>
          <a:bodyPr/>
          <a:lstStyle/>
          <a:p>
            <a:r>
              <a:rPr kumimoji="1" lang="ja-JP" altLang="en-US" dirty="0" smtClean="0"/>
              <a:t>アンビエント環境におけるハードウェア故障を検知する</a:t>
            </a:r>
            <a:endParaRPr kumimoji="1" lang="en-US" altLang="ja-JP" dirty="0" smtClean="0"/>
          </a:p>
          <a:p>
            <a:pPr lvl="1"/>
            <a:r>
              <a:rPr kumimoji="1" lang="ja-JP" altLang="en-US" dirty="0" smtClean="0"/>
              <a:t>実行時に発見されたセンサのみを使って検知する</a:t>
            </a:r>
          </a:p>
          <a:p>
            <a:pPr lvl="1"/>
            <a:endParaRPr lang="en-US" altLang="ja-JP" dirty="0" smtClean="0"/>
          </a:p>
          <a:p>
            <a:r>
              <a:rPr lang="ja-JP" altLang="en-US" dirty="0" smtClean="0"/>
              <a:t>以下は対象外</a:t>
            </a:r>
            <a:endParaRPr lang="en-US" altLang="ja-JP" dirty="0"/>
          </a:p>
          <a:p>
            <a:pPr lvl="1"/>
            <a:r>
              <a:rPr lang="ja-JP" altLang="en-US" dirty="0" smtClean="0"/>
              <a:t>ハードウェア中のどのコンポーネントが故障したかまでの特定</a:t>
            </a:r>
            <a:endParaRPr lang="en-US" altLang="ja-JP" dirty="0" smtClean="0"/>
          </a:p>
          <a:p>
            <a:pPr lvl="1"/>
            <a:r>
              <a:rPr kumimoji="1" lang="ja-JP" altLang="en-US" dirty="0" smtClean="0"/>
              <a:t>ソフトウェアに関連した故障</a:t>
            </a:r>
            <a:endParaRPr kumimoji="1" lang="en-US" altLang="ja-JP" dirty="0" smtClean="0"/>
          </a:p>
        </p:txBody>
      </p:sp>
    </p:spTree>
    <p:extLst>
      <p:ext uri="{BB962C8B-B14F-4D97-AF65-F5344CB8AC3E}">
        <p14:creationId xmlns:p14="http://schemas.microsoft.com/office/powerpoint/2010/main" val="2221016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主張点</a:t>
            </a:r>
            <a:endParaRPr kumimoji="1" lang="ja-JP" altLang="en-US" dirty="0"/>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13</a:t>
            </a:fld>
            <a:endParaRPr kumimoji="1" lang="ja-JP" altLang="en-US"/>
          </a:p>
        </p:txBody>
      </p:sp>
      <p:sp>
        <p:nvSpPr>
          <p:cNvPr id="4" name="コンテンツ プレースホルダー 3"/>
          <p:cNvSpPr>
            <a:spLocks noGrp="1"/>
          </p:cNvSpPr>
          <p:nvPr>
            <p:ph sz="quarter" idx="1"/>
          </p:nvPr>
        </p:nvSpPr>
        <p:spPr/>
        <p:txBody>
          <a:bodyPr/>
          <a:lstStyle/>
          <a:p>
            <a:r>
              <a:rPr lang="ja-JP" altLang="en-US" dirty="0"/>
              <a:t>その</a:t>
            </a:r>
            <a:r>
              <a:rPr lang="ja-JP" altLang="en-US" dirty="0" smtClean="0"/>
              <a:t>場</a:t>
            </a:r>
            <a:r>
              <a:rPr lang="ja-JP" altLang="en-US" dirty="0"/>
              <a:t>で</a:t>
            </a:r>
            <a:r>
              <a:rPr lang="ja-JP" altLang="en-US" dirty="0" smtClean="0"/>
              <a:t>見つけたセンサを使って，アクチュエータの故障を検知できる</a:t>
            </a:r>
            <a:endParaRPr lang="en-US" altLang="ja-JP" dirty="0" smtClean="0"/>
          </a:p>
          <a:p>
            <a:r>
              <a:rPr kumimoji="1" lang="ja-JP" altLang="en-US" dirty="0" smtClean="0"/>
              <a:t>学習などの事前準備が不要</a:t>
            </a:r>
            <a:endParaRPr kumimoji="1" lang="en-US" altLang="ja-JP" dirty="0" smtClean="0"/>
          </a:p>
        </p:txBody>
      </p:sp>
    </p:spTree>
    <p:extLst>
      <p:ext uri="{BB962C8B-B14F-4D97-AF65-F5344CB8AC3E}">
        <p14:creationId xmlns:p14="http://schemas.microsoft.com/office/powerpoint/2010/main" val="3412361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関連研究</a:t>
            </a:r>
            <a:endParaRPr kumimoji="1" lang="ja-JP" altLang="en-US" dirty="0"/>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14</a:t>
            </a:fld>
            <a:endParaRPr kumimoji="1" lang="ja-JP" altLang="en-US"/>
          </a:p>
        </p:txBody>
      </p:sp>
      <p:sp>
        <p:nvSpPr>
          <p:cNvPr id="4" name="コンテンツ プレースホルダー 3"/>
          <p:cNvSpPr>
            <a:spLocks noGrp="1"/>
          </p:cNvSpPr>
          <p:nvPr>
            <p:ph sz="quarter" idx="1"/>
          </p:nvPr>
        </p:nvSpPr>
        <p:spPr/>
        <p:txBody>
          <a:bodyPr/>
          <a:lstStyle/>
          <a:p>
            <a:r>
              <a:rPr kumimoji="1" lang="ja-JP" altLang="en-US" dirty="0" smtClean="0"/>
              <a:t>故障である状態を学習</a:t>
            </a:r>
            <a:endParaRPr kumimoji="1" lang="en-US" altLang="ja-JP" dirty="0" smtClean="0"/>
          </a:p>
          <a:p>
            <a:r>
              <a:rPr kumimoji="1" lang="ja-JP" altLang="en-US" dirty="0" smtClean="0"/>
              <a:t>故障の振舞いをあらかじめ定義</a:t>
            </a:r>
            <a:endParaRPr kumimoji="1" lang="ja-JP" altLang="en-US" dirty="0"/>
          </a:p>
        </p:txBody>
      </p:sp>
    </p:spTree>
    <p:extLst>
      <p:ext uri="{BB962C8B-B14F-4D97-AF65-F5344CB8AC3E}">
        <p14:creationId xmlns:p14="http://schemas.microsoft.com/office/powerpoint/2010/main" val="2874049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想定</a:t>
            </a:r>
            <a:endParaRPr kumimoji="1" lang="ja-JP" altLang="en-US" dirty="0"/>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15</a:t>
            </a:fld>
            <a:endParaRPr kumimoji="1" lang="ja-JP" altLang="en-US"/>
          </a:p>
        </p:txBody>
      </p:sp>
      <p:sp>
        <p:nvSpPr>
          <p:cNvPr id="4" name="コンテンツ プレースホルダー 3"/>
          <p:cNvSpPr>
            <a:spLocks noGrp="1"/>
          </p:cNvSpPr>
          <p:nvPr>
            <p:ph sz="quarter" idx="1"/>
          </p:nvPr>
        </p:nvSpPr>
        <p:spPr/>
        <p:txBody>
          <a:bodyPr/>
          <a:lstStyle/>
          <a:p>
            <a:r>
              <a:rPr kumimoji="1" lang="ja-JP" altLang="en-US" dirty="0" smtClean="0"/>
              <a:t>各オブジェクト（ライト等）は，自身のクラスを知っている</a:t>
            </a:r>
            <a:endParaRPr kumimoji="1" lang="en-US" altLang="ja-JP" dirty="0" smtClean="0"/>
          </a:p>
          <a:p>
            <a:pPr lvl="1"/>
            <a:r>
              <a:rPr lang="ja-JP" altLang="en-US" dirty="0" smtClean="0"/>
              <a:t>＝機能や取り得る振舞いを知っている</a:t>
            </a:r>
            <a:endParaRPr lang="en-US" altLang="ja-JP" dirty="0" smtClean="0"/>
          </a:p>
          <a:p>
            <a:r>
              <a:rPr kumimoji="1" lang="ja-JP" altLang="en-US" dirty="0" smtClean="0"/>
              <a:t>各オブジェクトはシステムと通信可能</a:t>
            </a:r>
            <a:endParaRPr kumimoji="1" lang="en-US" altLang="ja-JP" dirty="0" smtClean="0"/>
          </a:p>
          <a:p>
            <a:r>
              <a:rPr lang="ja-JP" altLang="en-US" dirty="0" smtClean="0"/>
              <a:t>各オブジェクトは移動するたびに位置をシステムに通知</a:t>
            </a:r>
            <a:endParaRPr kumimoji="1" lang="ja-JP" altLang="en-US" dirty="0"/>
          </a:p>
        </p:txBody>
      </p:sp>
    </p:spTree>
    <p:extLst>
      <p:ext uri="{BB962C8B-B14F-4D97-AF65-F5344CB8AC3E}">
        <p14:creationId xmlns:p14="http://schemas.microsoft.com/office/powerpoint/2010/main" val="130099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提案概要</a:t>
            </a:r>
            <a:endParaRPr kumimoji="1" lang="ja-JP" altLang="en-US" dirty="0"/>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16</a:t>
            </a:fld>
            <a:endParaRPr kumimoji="1" lang="ja-JP" altLang="en-US"/>
          </a:p>
        </p:txBody>
      </p:sp>
      <p:sp>
        <p:nvSpPr>
          <p:cNvPr id="4" name="コンテンツ プレースホルダー 3"/>
          <p:cNvSpPr>
            <a:spLocks noGrp="1"/>
          </p:cNvSpPr>
          <p:nvPr>
            <p:ph sz="quarter" idx="1"/>
          </p:nvPr>
        </p:nvSpPr>
        <p:spPr/>
        <p:txBody>
          <a:bodyPr/>
          <a:lstStyle/>
          <a:p>
            <a:r>
              <a:rPr kumimoji="1" lang="ja-JP" altLang="en-US" dirty="0" smtClean="0"/>
              <a:t>効果のモデル化とセンシング可能な物理量のモデル化</a:t>
            </a:r>
            <a:endParaRPr kumimoji="1" lang="en-US" altLang="ja-JP" dirty="0" smtClean="0"/>
          </a:p>
          <a:p>
            <a:pPr lvl="1"/>
            <a:r>
              <a:rPr kumimoji="1" lang="ja-JP" altLang="en-US" dirty="0" smtClean="0"/>
              <a:t>効果</a:t>
            </a:r>
            <a:endParaRPr kumimoji="1" lang="en-US" altLang="ja-JP" dirty="0" smtClean="0"/>
          </a:p>
          <a:p>
            <a:pPr lvl="2"/>
            <a:r>
              <a:rPr kumimoji="1" lang="ja-JP" altLang="en-US" dirty="0" smtClean="0"/>
              <a:t>例：光束（明るさ</a:t>
            </a:r>
            <a:r>
              <a:rPr kumimoji="1" lang="en-US" altLang="ja-JP" dirty="0" smtClean="0"/>
              <a:t>×</a:t>
            </a:r>
            <a:r>
              <a:rPr kumimoji="1" lang="ja-JP" altLang="en-US" dirty="0" smtClean="0"/>
              <a:t>範囲）</a:t>
            </a:r>
            <a:endParaRPr kumimoji="1" lang="en-US" altLang="ja-JP" dirty="0" smtClean="0"/>
          </a:p>
          <a:p>
            <a:pPr lvl="2"/>
            <a:r>
              <a:rPr lang="ja-JP" altLang="en-US" dirty="0" smtClean="0"/>
              <a:t>各オブジェクトは自分の想定される効果を認識している</a:t>
            </a:r>
            <a:endParaRPr kumimoji="1" lang="en-US" altLang="ja-JP" dirty="0" smtClean="0"/>
          </a:p>
          <a:p>
            <a:pPr lvl="1"/>
            <a:r>
              <a:rPr kumimoji="1" lang="ja-JP" altLang="en-US" dirty="0" smtClean="0"/>
              <a:t>センシング可能な物理量</a:t>
            </a:r>
            <a:endParaRPr kumimoji="1" lang="en-US" altLang="ja-JP" dirty="0" smtClean="0"/>
          </a:p>
          <a:p>
            <a:pPr lvl="2"/>
            <a:r>
              <a:rPr lang="ja-JP" altLang="en-US" dirty="0" smtClean="0"/>
              <a:t>例：照度（明るさ）</a:t>
            </a:r>
            <a:endParaRPr lang="en-US" altLang="ja-JP" dirty="0" smtClean="0"/>
          </a:p>
          <a:p>
            <a:pPr lvl="2"/>
            <a:r>
              <a:rPr lang="ja-JP" altLang="en-US" dirty="0" smtClean="0"/>
              <a:t>効果の定義と距離から計算可能</a:t>
            </a:r>
            <a:endParaRPr lang="en-US" altLang="ja-JP" dirty="0" smtClean="0"/>
          </a:p>
          <a:p>
            <a:r>
              <a:rPr lang="ja-JP" altLang="en-US" dirty="0" smtClean="0"/>
              <a:t>効果</a:t>
            </a:r>
            <a:r>
              <a:rPr lang="ja-JP" altLang="en-US" dirty="0"/>
              <a:t>の</a:t>
            </a:r>
            <a:r>
              <a:rPr lang="ja-JP" altLang="en-US" dirty="0" smtClean="0"/>
              <a:t>モデル化の詳細</a:t>
            </a:r>
            <a:endParaRPr lang="en-US" altLang="ja-JP" dirty="0" smtClean="0"/>
          </a:p>
          <a:p>
            <a:pPr lvl="1"/>
            <a:r>
              <a:rPr lang="ja-JP" altLang="en-US" dirty="0"/>
              <a:t>ステートマシン</a:t>
            </a:r>
            <a:endParaRPr lang="en-US" altLang="ja-JP" dirty="0" smtClean="0"/>
          </a:p>
        </p:txBody>
      </p:sp>
      <p:pic>
        <p:nvPicPr>
          <p:cNvPr id="5" name="図 4"/>
          <p:cNvPicPr>
            <a:picLocks noChangeAspect="1"/>
          </p:cNvPicPr>
          <p:nvPr/>
        </p:nvPicPr>
        <p:blipFill>
          <a:blip r:embed="rId2"/>
          <a:stretch>
            <a:fillRect/>
          </a:stretch>
        </p:blipFill>
        <p:spPr>
          <a:xfrm>
            <a:off x="1763688" y="4884884"/>
            <a:ext cx="6603609" cy="1712468"/>
          </a:xfrm>
          <a:prstGeom prst="rect">
            <a:avLst/>
          </a:prstGeom>
        </p:spPr>
      </p:pic>
    </p:spTree>
    <p:extLst>
      <p:ext uri="{BB962C8B-B14F-4D97-AF65-F5344CB8AC3E}">
        <p14:creationId xmlns:p14="http://schemas.microsoft.com/office/powerpoint/2010/main" val="2196578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モデル例</a:t>
            </a:r>
            <a:endParaRPr kumimoji="1" lang="ja-JP" altLang="en-US" dirty="0"/>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17</a:t>
            </a:fld>
            <a:endParaRPr kumimoji="1" lang="ja-JP" altLang="en-US"/>
          </a:p>
        </p:txBody>
      </p:sp>
      <p:sp>
        <p:nvSpPr>
          <p:cNvPr id="4" name="コンテンツ プレースホルダー 3"/>
          <p:cNvSpPr>
            <a:spLocks noGrp="1"/>
          </p:cNvSpPr>
          <p:nvPr>
            <p:ph sz="quarter" idx="1"/>
          </p:nvPr>
        </p:nvSpPr>
        <p:spPr/>
        <p:txBody>
          <a:bodyPr/>
          <a:lstStyle/>
          <a:p>
            <a:endParaRPr kumimoji="1" lang="ja-JP" altLang="en-US"/>
          </a:p>
        </p:txBody>
      </p:sp>
      <p:pic>
        <p:nvPicPr>
          <p:cNvPr id="5" name="図 4"/>
          <p:cNvPicPr>
            <a:picLocks noChangeAspect="1"/>
          </p:cNvPicPr>
          <p:nvPr/>
        </p:nvPicPr>
        <p:blipFill>
          <a:blip r:embed="rId2"/>
          <a:stretch>
            <a:fillRect/>
          </a:stretch>
        </p:blipFill>
        <p:spPr>
          <a:xfrm>
            <a:off x="1331640" y="1342390"/>
            <a:ext cx="5652120" cy="1964578"/>
          </a:xfrm>
          <a:prstGeom prst="rect">
            <a:avLst/>
          </a:prstGeom>
        </p:spPr>
      </p:pic>
      <p:pic>
        <p:nvPicPr>
          <p:cNvPr id="6" name="図 5"/>
          <p:cNvPicPr>
            <a:picLocks noChangeAspect="1"/>
          </p:cNvPicPr>
          <p:nvPr/>
        </p:nvPicPr>
        <p:blipFill>
          <a:blip r:embed="rId3"/>
          <a:stretch>
            <a:fillRect/>
          </a:stretch>
        </p:blipFill>
        <p:spPr>
          <a:xfrm>
            <a:off x="251520" y="3906547"/>
            <a:ext cx="8307753" cy="2153011"/>
          </a:xfrm>
          <a:prstGeom prst="rect">
            <a:avLst/>
          </a:prstGeom>
        </p:spPr>
      </p:pic>
      <p:sp>
        <p:nvSpPr>
          <p:cNvPr id="7" name="テキスト ボックス 6"/>
          <p:cNvSpPr txBox="1"/>
          <p:nvPr/>
        </p:nvSpPr>
        <p:spPr>
          <a:xfrm>
            <a:off x="2896778" y="3245492"/>
            <a:ext cx="3307316" cy="461665"/>
          </a:xfrm>
          <a:prstGeom prst="rect">
            <a:avLst/>
          </a:prstGeom>
          <a:noFill/>
        </p:spPr>
        <p:txBody>
          <a:bodyPr wrap="none" rtlCol="0">
            <a:spAutoFit/>
          </a:bodyPr>
          <a:lstStyle/>
          <a:p>
            <a:r>
              <a:rPr kumimoji="1" lang="ja-JP" altLang="en-US" sz="2400" dirty="0" smtClean="0"/>
              <a:t>センシングまでのモデル</a:t>
            </a:r>
            <a:endParaRPr kumimoji="1" lang="ja-JP" altLang="en-US" sz="2400" dirty="0"/>
          </a:p>
        </p:txBody>
      </p:sp>
      <p:sp>
        <p:nvSpPr>
          <p:cNvPr id="8" name="テキスト ボックス 7"/>
          <p:cNvSpPr txBox="1"/>
          <p:nvPr/>
        </p:nvSpPr>
        <p:spPr>
          <a:xfrm>
            <a:off x="2645030" y="6009039"/>
            <a:ext cx="3853940" cy="461665"/>
          </a:xfrm>
          <a:prstGeom prst="rect">
            <a:avLst/>
          </a:prstGeom>
          <a:noFill/>
        </p:spPr>
        <p:txBody>
          <a:bodyPr wrap="none" rtlCol="0">
            <a:spAutoFit/>
          </a:bodyPr>
          <a:lstStyle/>
          <a:p>
            <a:r>
              <a:rPr kumimoji="1" lang="ja-JP" altLang="en-US" sz="2400" dirty="0" smtClean="0"/>
              <a:t>アクチュエータの内部モデル</a:t>
            </a:r>
            <a:endParaRPr kumimoji="1" lang="ja-JP" altLang="en-US" sz="2400" dirty="0"/>
          </a:p>
        </p:txBody>
      </p:sp>
    </p:spTree>
    <p:extLst>
      <p:ext uri="{BB962C8B-B14F-4D97-AF65-F5344CB8AC3E}">
        <p14:creationId xmlns:p14="http://schemas.microsoft.com/office/powerpoint/2010/main" val="5366257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調査者の私見</a:t>
            </a:r>
            <a:endParaRPr kumimoji="1" lang="ja-JP" altLang="en-US" dirty="0"/>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18</a:t>
            </a:fld>
            <a:endParaRPr kumimoji="1" lang="ja-JP" altLang="en-US"/>
          </a:p>
        </p:txBody>
      </p:sp>
      <p:sp>
        <p:nvSpPr>
          <p:cNvPr id="4" name="コンテンツ プレースホルダー 3"/>
          <p:cNvSpPr>
            <a:spLocks noGrp="1"/>
          </p:cNvSpPr>
          <p:nvPr>
            <p:ph sz="quarter" idx="1"/>
          </p:nvPr>
        </p:nvSpPr>
        <p:spPr/>
        <p:txBody>
          <a:bodyPr/>
          <a:lstStyle/>
          <a:p>
            <a:r>
              <a:rPr lang="ja-JP" altLang="en-US" dirty="0" smtClean="0"/>
              <a:t>長所</a:t>
            </a:r>
            <a:endParaRPr lang="en-US" altLang="ja-JP" dirty="0" smtClean="0"/>
          </a:p>
          <a:p>
            <a:pPr lvl="1"/>
            <a:r>
              <a:rPr lang="ja-JP" altLang="en-US" dirty="0" smtClean="0"/>
              <a:t>「効果」と「センシング可能な影響」を明確に分けて，それぞれ物理量としてモデル化しているのが面白い</a:t>
            </a:r>
            <a:endParaRPr kumimoji="1" lang="en-US" altLang="ja-JP" dirty="0"/>
          </a:p>
          <a:p>
            <a:endParaRPr lang="en-US" altLang="ja-JP" dirty="0" smtClean="0"/>
          </a:p>
          <a:p>
            <a:r>
              <a:rPr lang="ja-JP" altLang="en-US" dirty="0" smtClean="0"/>
              <a:t>短所</a:t>
            </a:r>
            <a:endParaRPr lang="en-US" altLang="ja-JP" dirty="0" smtClean="0"/>
          </a:p>
          <a:p>
            <a:pPr lvl="1"/>
            <a:r>
              <a:rPr lang="ja-JP" altLang="en-US" dirty="0" smtClean="0"/>
              <a:t>「こういうものがセンシングできるはず」でそれができなければ故障だ，というアプローチは既存研究にもありそうで，それを単に物理量として明確化しただけのような気もする</a:t>
            </a:r>
            <a:endParaRPr lang="en-US" altLang="ja-JP" dirty="0" smtClean="0"/>
          </a:p>
        </p:txBody>
      </p:sp>
    </p:spTree>
    <p:extLst>
      <p:ext uri="{BB962C8B-B14F-4D97-AF65-F5344CB8AC3E}">
        <p14:creationId xmlns:p14="http://schemas.microsoft.com/office/powerpoint/2010/main" val="578241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fontScale="90000"/>
          </a:bodyPr>
          <a:lstStyle/>
          <a:p>
            <a:r>
              <a:rPr lang="en-US" altLang="ja-JP" dirty="0"/>
              <a:t>Junior, A. R. S., Costa, F. M., &amp; Clarke, P. (2013). A Model-driven Approach to Develop and Manage Cyber-Physical Systems. In </a:t>
            </a:r>
            <a:r>
              <a:rPr lang="en-US" altLang="ja-JP" i="1" dirty="0"/>
              <a:t>Proc. Workshop on Models at </a:t>
            </a:r>
            <a:r>
              <a:rPr lang="en-US" altLang="ja-JP" i="1" dirty="0" err="1"/>
              <a:t>run.time</a:t>
            </a:r>
            <a:r>
              <a:rPr lang="en-US" altLang="ja-JP" dirty="0"/>
              <a:t> (pp. 6:1–6:11).</a:t>
            </a:r>
            <a:br>
              <a:rPr lang="en-US" altLang="ja-JP" dirty="0"/>
            </a:b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19</a:t>
            </a:fld>
            <a:endParaRPr kumimoji="1" lang="ja-JP" altLang="en-US"/>
          </a:p>
        </p:txBody>
      </p:sp>
    </p:spTree>
    <p:extLst>
      <p:ext uri="{BB962C8B-B14F-4D97-AF65-F5344CB8AC3E}">
        <p14:creationId xmlns:p14="http://schemas.microsoft.com/office/powerpoint/2010/main" val="14711880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調査対象</a:t>
            </a:r>
            <a:endParaRPr kumimoji="1" lang="ja-JP" altLang="en-US" dirty="0"/>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2</a:t>
            </a:fld>
            <a:endParaRPr kumimoji="1" lang="ja-JP" altLang="en-US"/>
          </a:p>
        </p:txBody>
      </p:sp>
      <p:sp>
        <p:nvSpPr>
          <p:cNvPr id="4" name="コンテンツ プレースホルダー 3"/>
          <p:cNvSpPr>
            <a:spLocks noGrp="1"/>
          </p:cNvSpPr>
          <p:nvPr>
            <p:ph sz="quarter" idx="1"/>
          </p:nvPr>
        </p:nvSpPr>
        <p:spPr/>
        <p:txBody>
          <a:bodyPr>
            <a:normAutofit lnSpcReduction="10000"/>
          </a:bodyPr>
          <a:lstStyle/>
          <a:p>
            <a:r>
              <a:rPr lang="en-US" altLang="ja-JP" dirty="0" err="1"/>
              <a:t>Szvetits</a:t>
            </a:r>
            <a:r>
              <a:rPr lang="en-US" altLang="ja-JP" dirty="0"/>
              <a:t>, M., &amp; </a:t>
            </a:r>
            <a:r>
              <a:rPr lang="en-US" altLang="ja-JP" dirty="0" err="1"/>
              <a:t>Zdun</a:t>
            </a:r>
            <a:r>
              <a:rPr lang="en-US" altLang="ja-JP" dirty="0"/>
              <a:t>, U. (2013). Enhancing Root Cause Analysis with Runtime Models and Interactive Visualizations. In </a:t>
            </a:r>
            <a:r>
              <a:rPr lang="en-US" altLang="ja-JP" i="1" dirty="0"/>
              <a:t>Proc. Workshop on Models at </a:t>
            </a:r>
            <a:r>
              <a:rPr lang="en-US" altLang="ja-JP" i="1" dirty="0" err="1"/>
              <a:t>run.time</a:t>
            </a:r>
            <a:r>
              <a:rPr lang="en-US" altLang="ja-JP" dirty="0"/>
              <a:t> (pp. 4:1–4:12).</a:t>
            </a:r>
          </a:p>
          <a:p>
            <a:r>
              <a:rPr lang="en-US" altLang="ja-JP" dirty="0" err="1"/>
              <a:t>Jacquet</a:t>
            </a:r>
            <a:r>
              <a:rPr lang="en-US" altLang="ja-JP" dirty="0"/>
              <a:t>, C., &amp; Mohamed, A. (2013). Building heterogeneous models at runtime to detect faults in ambient-intelligent environments. In </a:t>
            </a:r>
            <a:r>
              <a:rPr lang="en-US" altLang="ja-JP" i="1" dirty="0"/>
              <a:t>Proc. Workshop on Models at </a:t>
            </a:r>
            <a:r>
              <a:rPr lang="en-US" altLang="ja-JP" i="1" dirty="0" err="1"/>
              <a:t>run.time</a:t>
            </a:r>
            <a:r>
              <a:rPr lang="en-US" altLang="ja-JP" dirty="0"/>
              <a:t> (pp. 5:1–5:11).</a:t>
            </a:r>
          </a:p>
          <a:p>
            <a:r>
              <a:rPr lang="en-US" altLang="ja-JP" dirty="0"/>
              <a:t>Junior, A. R. S., Costa, F. M., &amp; Clarke, P. (2013). A Model-driven Approach to Develop and Manage Cyber-Physical Systems. In </a:t>
            </a:r>
            <a:r>
              <a:rPr lang="en-US" altLang="ja-JP" i="1" dirty="0"/>
              <a:t>Proc. Workshop on Models at </a:t>
            </a:r>
            <a:r>
              <a:rPr lang="en-US" altLang="ja-JP" i="1" dirty="0" err="1"/>
              <a:t>run.time</a:t>
            </a:r>
            <a:r>
              <a:rPr lang="en-US" altLang="ja-JP" dirty="0"/>
              <a:t> (pp. 6:1–6:11</a:t>
            </a:r>
            <a:r>
              <a:rPr lang="en-US" altLang="ja-JP" dirty="0" smtClean="0"/>
              <a:t>).</a:t>
            </a:r>
            <a:endParaRPr lang="en-US" altLang="ja-JP" dirty="0"/>
          </a:p>
        </p:txBody>
      </p:sp>
    </p:spTree>
    <p:extLst>
      <p:ext uri="{BB962C8B-B14F-4D97-AF65-F5344CB8AC3E}">
        <p14:creationId xmlns:p14="http://schemas.microsoft.com/office/powerpoint/2010/main" val="10116568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目的</a:t>
            </a:r>
            <a:endParaRPr kumimoji="1" lang="ja-JP" altLang="en-US" dirty="0"/>
          </a:p>
        </p:txBody>
      </p:sp>
      <p:sp>
        <p:nvSpPr>
          <p:cNvPr id="4" name="スライド番号プレースホルダー 3"/>
          <p:cNvSpPr>
            <a:spLocks noGrp="1"/>
          </p:cNvSpPr>
          <p:nvPr>
            <p:ph type="sldNum" sz="quarter" idx="12"/>
          </p:nvPr>
        </p:nvSpPr>
        <p:spPr/>
        <p:txBody>
          <a:bodyPr/>
          <a:lstStyle/>
          <a:p>
            <a:fld id="{47717D0D-EFC8-4B0E-9081-0390D16A1661}" type="slidenum">
              <a:rPr kumimoji="1" lang="ja-JP" altLang="en-US" smtClean="0"/>
              <a:t>20</a:t>
            </a:fld>
            <a:endParaRPr kumimoji="1" lang="ja-JP" altLang="en-US"/>
          </a:p>
        </p:txBody>
      </p:sp>
      <p:sp>
        <p:nvSpPr>
          <p:cNvPr id="6" name="コンテンツ プレースホルダー 5"/>
          <p:cNvSpPr>
            <a:spLocks noGrp="1"/>
          </p:cNvSpPr>
          <p:nvPr>
            <p:ph sz="quarter" idx="1"/>
          </p:nvPr>
        </p:nvSpPr>
        <p:spPr/>
        <p:txBody>
          <a:bodyPr/>
          <a:lstStyle/>
          <a:p>
            <a:r>
              <a:rPr kumimoji="1" lang="en-US" altLang="ja-JP" dirty="0" smtClean="0"/>
              <a:t>CPS</a:t>
            </a:r>
            <a:r>
              <a:rPr lang="ja-JP" altLang="en-US" dirty="0" smtClean="0"/>
              <a:t>の主要アプリであるマイクログリッド電力管理の分野において，定義から物理コンポーネントの制御まで，様々なレベルを考慮してモデルを作る</a:t>
            </a:r>
            <a:endParaRPr kumimoji="1" lang="ja-JP" altLang="en-US" dirty="0"/>
          </a:p>
        </p:txBody>
      </p:sp>
    </p:spTree>
    <p:extLst>
      <p:ext uri="{BB962C8B-B14F-4D97-AF65-F5344CB8AC3E}">
        <p14:creationId xmlns:p14="http://schemas.microsoft.com/office/powerpoint/2010/main" val="22483856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主張点</a:t>
            </a:r>
            <a:endParaRPr kumimoji="1" lang="ja-JP" altLang="en-US" dirty="0"/>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21</a:t>
            </a:fld>
            <a:endParaRPr kumimoji="1" lang="ja-JP" altLang="en-US"/>
          </a:p>
        </p:txBody>
      </p:sp>
      <p:sp>
        <p:nvSpPr>
          <p:cNvPr id="4" name="コンテンツ プレースホルダー 3"/>
          <p:cNvSpPr>
            <a:spLocks noGrp="1"/>
          </p:cNvSpPr>
          <p:nvPr>
            <p:ph sz="quarter" idx="1"/>
          </p:nvPr>
        </p:nvSpPr>
        <p:spPr/>
        <p:txBody>
          <a:bodyPr/>
          <a:lstStyle/>
          <a:p>
            <a:r>
              <a:rPr kumimoji="1" lang="en-US" altLang="ja-JP" dirty="0" smtClean="0"/>
              <a:t>models at </a:t>
            </a:r>
            <a:r>
              <a:rPr lang="en-US" altLang="ja-JP" dirty="0" smtClean="0"/>
              <a:t>runtime</a:t>
            </a:r>
            <a:r>
              <a:rPr lang="ja-JP" altLang="en-US" dirty="0" smtClean="0"/>
              <a:t>の技術を使って</a:t>
            </a:r>
            <a:r>
              <a:rPr lang="en-US" altLang="ja-JP" dirty="0" smtClean="0"/>
              <a:t>CPS</a:t>
            </a:r>
            <a:r>
              <a:rPr lang="ja-JP" altLang="en-US" dirty="0" smtClean="0"/>
              <a:t>管理のモデルを作る</a:t>
            </a:r>
            <a:endParaRPr kumimoji="1" lang="en-US" altLang="ja-JP" dirty="0" smtClean="0"/>
          </a:p>
        </p:txBody>
      </p:sp>
    </p:spTree>
    <p:extLst>
      <p:ext uri="{BB962C8B-B14F-4D97-AF65-F5344CB8AC3E}">
        <p14:creationId xmlns:p14="http://schemas.microsoft.com/office/powerpoint/2010/main" val="3280955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提案モデル</a:t>
            </a:r>
            <a:endParaRPr kumimoji="1" lang="ja-JP" altLang="en-US" dirty="0"/>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22</a:t>
            </a:fld>
            <a:endParaRPr kumimoji="1" lang="ja-JP" altLang="en-US"/>
          </a:p>
        </p:txBody>
      </p:sp>
      <p:sp>
        <p:nvSpPr>
          <p:cNvPr id="4" name="コンテンツ プレースホルダー 3"/>
          <p:cNvSpPr>
            <a:spLocks noGrp="1"/>
          </p:cNvSpPr>
          <p:nvPr>
            <p:ph sz="quarter" idx="1"/>
          </p:nvPr>
        </p:nvSpPr>
        <p:spPr/>
        <p:txBody>
          <a:bodyPr/>
          <a:lstStyle/>
          <a:p>
            <a:endParaRPr kumimoji="1" lang="ja-JP" altLang="en-US"/>
          </a:p>
        </p:txBody>
      </p:sp>
      <p:pic>
        <p:nvPicPr>
          <p:cNvPr id="5" name="図 4"/>
          <p:cNvPicPr>
            <a:picLocks noChangeAspect="1"/>
          </p:cNvPicPr>
          <p:nvPr/>
        </p:nvPicPr>
        <p:blipFill>
          <a:blip r:embed="rId2"/>
          <a:stretch>
            <a:fillRect/>
          </a:stretch>
        </p:blipFill>
        <p:spPr>
          <a:xfrm>
            <a:off x="1331640" y="1143000"/>
            <a:ext cx="2798179" cy="5569118"/>
          </a:xfrm>
          <a:prstGeom prst="rect">
            <a:avLst/>
          </a:prstGeom>
        </p:spPr>
      </p:pic>
      <p:sp>
        <p:nvSpPr>
          <p:cNvPr id="6" name="正方形/長方形 5"/>
          <p:cNvSpPr/>
          <p:nvPr/>
        </p:nvSpPr>
        <p:spPr>
          <a:xfrm>
            <a:off x="1259632" y="4869160"/>
            <a:ext cx="2736304" cy="792088"/>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吹き出し 6"/>
          <p:cNvSpPr/>
          <p:nvPr/>
        </p:nvSpPr>
        <p:spPr>
          <a:xfrm>
            <a:off x="4572000" y="3688080"/>
            <a:ext cx="3960229" cy="1080120"/>
          </a:xfrm>
          <a:prstGeom prst="wedgeRoundRectCallout">
            <a:avLst>
              <a:gd name="adj1" fmla="val -58491"/>
              <a:gd name="adj2" fmla="val 8769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t>各レイヤが</a:t>
            </a:r>
            <a:r>
              <a:rPr kumimoji="1" lang="en-US" altLang="ja-JP" sz="2400" dirty="0" smtClean="0"/>
              <a:t>runtime</a:t>
            </a:r>
            <a:r>
              <a:rPr kumimoji="1" lang="ja-JP" altLang="en-US" sz="2400" dirty="0" smtClean="0"/>
              <a:t>モデル</a:t>
            </a:r>
            <a:endParaRPr kumimoji="1" lang="ja-JP" altLang="en-US" sz="2400" dirty="0"/>
          </a:p>
        </p:txBody>
      </p:sp>
      <p:pic>
        <p:nvPicPr>
          <p:cNvPr id="8" name="図 7"/>
          <p:cNvPicPr>
            <a:picLocks noChangeAspect="1"/>
          </p:cNvPicPr>
          <p:nvPr/>
        </p:nvPicPr>
        <p:blipFill>
          <a:blip r:embed="rId3"/>
          <a:stretch>
            <a:fillRect/>
          </a:stretch>
        </p:blipFill>
        <p:spPr>
          <a:xfrm>
            <a:off x="4212850" y="873873"/>
            <a:ext cx="4654183" cy="2738007"/>
          </a:xfrm>
          <a:prstGeom prst="rect">
            <a:avLst/>
          </a:prstGeom>
        </p:spPr>
      </p:pic>
    </p:spTree>
    <p:extLst>
      <p:ext uri="{BB962C8B-B14F-4D97-AF65-F5344CB8AC3E}">
        <p14:creationId xmlns:p14="http://schemas.microsoft.com/office/powerpoint/2010/main" val="3602475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コントロールスクリプト例</a:t>
            </a:r>
            <a:endParaRPr kumimoji="1" lang="ja-JP" altLang="en-US" dirty="0"/>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23</a:t>
            </a:fld>
            <a:endParaRPr kumimoji="1" lang="ja-JP" altLang="en-US"/>
          </a:p>
        </p:txBody>
      </p:sp>
      <p:sp>
        <p:nvSpPr>
          <p:cNvPr id="4" name="コンテンツ プレースホルダー 3"/>
          <p:cNvSpPr>
            <a:spLocks noGrp="1"/>
          </p:cNvSpPr>
          <p:nvPr>
            <p:ph sz="quarter" idx="1"/>
          </p:nvPr>
        </p:nvSpPr>
        <p:spPr/>
        <p:txBody>
          <a:bodyPr/>
          <a:lstStyle/>
          <a:p>
            <a:endParaRPr kumimoji="1" lang="ja-JP" altLang="en-US" dirty="0"/>
          </a:p>
        </p:txBody>
      </p:sp>
      <p:pic>
        <p:nvPicPr>
          <p:cNvPr id="5" name="図 4"/>
          <p:cNvPicPr>
            <a:picLocks noChangeAspect="1"/>
          </p:cNvPicPr>
          <p:nvPr/>
        </p:nvPicPr>
        <p:blipFill rotWithShape="1">
          <a:blip r:embed="rId2"/>
          <a:srcRect b="21926"/>
          <a:stretch/>
        </p:blipFill>
        <p:spPr>
          <a:xfrm>
            <a:off x="0" y="1219200"/>
            <a:ext cx="8872043" cy="2088232"/>
          </a:xfrm>
          <a:prstGeom prst="rect">
            <a:avLst/>
          </a:prstGeom>
        </p:spPr>
      </p:pic>
      <p:pic>
        <p:nvPicPr>
          <p:cNvPr id="6" name="図 5"/>
          <p:cNvPicPr>
            <a:picLocks noChangeAspect="1"/>
          </p:cNvPicPr>
          <p:nvPr/>
        </p:nvPicPr>
        <p:blipFill>
          <a:blip r:embed="rId3"/>
          <a:stretch>
            <a:fillRect/>
          </a:stretch>
        </p:blipFill>
        <p:spPr>
          <a:xfrm>
            <a:off x="4427984" y="3383632"/>
            <a:ext cx="3218489" cy="3557662"/>
          </a:xfrm>
          <a:prstGeom prst="rect">
            <a:avLst/>
          </a:prstGeom>
        </p:spPr>
      </p:pic>
    </p:spTree>
    <p:extLst>
      <p:ext uri="{BB962C8B-B14F-4D97-AF65-F5344CB8AC3E}">
        <p14:creationId xmlns:p14="http://schemas.microsoft.com/office/powerpoint/2010/main" val="29125297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関連研究</a:t>
            </a:r>
            <a:endParaRPr kumimoji="1" lang="ja-JP" altLang="en-US" dirty="0"/>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24</a:t>
            </a:fld>
            <a:endParaRPr kumimoji="1" lang="ja-JP" altLang="en-US"/>
          </a:p>
        </p:txBody>
      </p:sp>
      <p:sp>
        <p:nvSpPr>
          <p:cNvPr id="4" name="コンテンツ プレースホルダー 3"/>
          <p:cNvSpPr>
            <a:spLocks noGrp="1"/>
          </p:cNvSpPr>
          <p:nvPr>
            <p:ph sz="quarter" idx="1"/>
          </p:nvPr>
        </p:nvSpPr>
        <p:spPr/>
        <p:txBody>
          <a:bodyPr/>
          <a:lstStyle/>
          <a:p>
            <a:r>
              <a:rPr kumimoji="1" lang="ja-JP" altLang="en-US" dirty="0" smtClean="0"/>
              <a:t>ほぼ同じ</a:t>
            </a:r>
            <a:r>
              <a:rPr lang="ja-JP" altLang="en-US" dirty="0"/>
              <a:t>だが</a:t>
            </a:r>
            <a:r>
              <a:rPr lang="ja-JP" altLang="en-US" dirty="0" smtClean="0"/>
              <a:t>，一番下のレイヤが全てのイベントを上に投げる研究がある</a:t>
            </a:r>
            <a:endParaRPr lang="en-US" altLang="ja-JP" dirty="0" smtClean="0"/>
          </a:p>
          <a:p>
            <a:pPr lvl="1"/>
            <a:r>
              <a:rPr lang="en-US" altLang="ja-JP" dirty="0"/>
              <a:t>Enrich, R., </a:t>
            </a:r>
            <a:r>
              <a:rPr lang="en-US" altLang="ja-JP" dirty="0" err="1"/>
              <a:t>Skovron</a:t>
            </a:r>
            <a:r>
              <a:rPr lang="en-US" altLang="ja-JP" dirty="0"/>
              <a:t>, P., </a:t>
            </a:r>
            <a:r>
              <a:rPr lang="en-US" altLang="ja-JP" dirty="0" err="1"/>
              <a:t>Tolos</a:t>
            </a:r>
            <a:r>
              <a:rPr lang="en-US" altLang="ja-JP" dirty="0"/>
              <a:t>, M., Torrent-Moreno, M.: </a:t>
            </a:r>
            <a:r>
              <a:rPr lang="en-US" altLang="ja-JP" dirty="0" err="1"/>
              <a:t>Microgrid</a:t>
            </a:r>
            <a:r>
              <a:rPr lang="en-US" altLang="ja-JP" dirty="0"/>
              <a:t> </a:t>
            </a:r>
            <a:r>
              <a:rPr lang="en-US" altLang="ja-JP" dirty="0" smtClean="0"/>
              <a:t>management based </a:t>
            </a:r>
            <a:r>
              <a:rPr lang="en-US" altLang="ja-JP" dirty="0"/>
              <a:t>on economic and technical criteria. In: 2012 IEEE International </a:t>
            </a:r>
            <a:r>
              <a:rPr lang="en-US" altLang="ja-JP" dirty="0" smtClean="0"/>
              <a:t>Energy Conference </a:t>
            </a:r>
            <a:r>
              <a:rPr lang="en-US" altLang="ja-JP" dirty="0"/>
              <a:t>and Exhibition (ENERGYCON), IEEE (September 2012) 551–556</a:t>
            </a:r>
          </a:p>
          <a:p>
            <a:pPr lvl="1"/>
            <a:r>
              <a:rPr kumimoji="1" lang="ja-JP" altLang="en-US" dirty="0" smtClean="0"/>
              <a:t>これ</a:t>
            </a:r>
            <a:r>
              <a:rPr kumimoji="1" lang="ja-JP" altLang="en-US" dirty="0"/>
              <a:t>だと</a:t>
            </a:r>
            <a:r>
              <a:rPr kumimoji="1" lang="ja-JP" altLang="en-US" dirty="0" smtClean="0"/>
              <a:t>，複雑なシステムでは上のレイヤに負荷がかかりすぎる</a:t>
            </a:r>
            <a:endParaRPr kumimoji="1" lang="en-US" altLang="ja-JP" dirty="0" smtClean="0"/>
          </a:p>
          <a:p>
            <a:endParaRPr kumimoji="1" lang="ja-JP" altLang="en-US" dirty="0"/>
          </a:p>
        </p:txBody>
      </p:sp>
    </p:spTree>
    <p:extLst>
      <p:ext uri="{BB962C8B-B14F-4D97-AF65-F5344CB8AC3E}">
        <p14:creationId xmlns:p14="http://schemas.microsoft.com/office/powerpoint/2010/main" val="41844050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実験評価結果</a:t>
            </a:r>
            <a:endParaRPr kumimoji="1" lang="ja-JP" altLang="en-US" dirty="0"/>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25</a:t>
            </a:fld>
            <a:endParaRPr kumimoji="1" lang="ja-JP" altLang="en-US"/>
          </a:p>
        </p:txBody>
      </p:sp>
      <p:sp>
        <p:nvSpPr>
          <p:cNvPr id="4" name="コンテンツ プレースホルダー 3"/>
          <p:cNvSpPr>
            <a:spLocks noGrp="1"/>
          </p:cNvSpPr>
          <p:nvPr>
            <p:ph sz="quarter" idx="1"/>
          </p:nvPr>
        </p:nvSpPr>
        <p:spPr/>
        <p:txBody>
          <a:bodyPr/>
          <a:lstStyle/>
          <a:p>
            <a:r>
              <a:rPr kumimoji="1" lang="ja-JP" altLang="en-US" dirty="0" smtClean="0"/>
              <a:t>（</a:t>
            </a:r>
            <a:r>
              <a:rPr kumimoji="1" lang="ja-JP" altLang="en-US" dirty="0" err="1" smtClean="0"/>
              <a:t>無し</a:t>
            </a:r>
            <a:r>
              <a:rPr kumimoji="1" lang="ja-JP" altLang="en-US" dirty="0" smtClean="0"/>
              <a:t>）</a:t>
            </a:r>
            <a:endParaRPr kumimoji="1" lang="ja-JP" altLang="en-US" dirty="0"/>
          </a:p>
        </p:txBody>
      </p:sp>
    </p:spTree>
    <p:extLst>
      <p:ext uri="{BB962C8B-B14F-4D97-AF65-F5344CB8AC3E}">
        <p14:creationId xmlns:p14="http://schemas.microsoft.com/office/powerpoint/2010/main" val="38138394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調査者の私見</a:t>
            </a:r>
            <a:endParaRPr kumimoji="1" lang="ja-JP" altLang="en-US" dirty="0"/>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26</a:t>
            </a:fld>
            <a:endParaRPr kumimoji="1" lang="ja-JP" altLang="en-US"/>
          </a:p>
        </p:txBody>
      </p:sp>
      <p:sp>
        <p:nvSpPr>
          <p:cNvPr id="4" name="コンテンツ プレースホルダー 3"/>
          <p:cNvSpPr>
            <a:spLocks noGrp="1"/>
          </p:cNvSpPr>
          <p:nvPr>
            <p:ph sz="quarter" idx="1"/>
          </p:nvPr>
        </p:nvSpPr>
        <p:spPr/>
        <p:txBody>
          <a:bodyPr/>
          <a:lstStyle/>
          <a:p>
            <a:r>
              <a:rPr lang="ja-JP" altLang="en-US" dirty="0" smtClean="0"/>
              <a:t>長所</a:t>
            </a:r>
            <a:endParaRPr lang="en-US" altLang="ja-JP" dirty="0" smtClean="0"/>
          </a:p>
          <a:p>
            <a:pPr lvl="1"/>
            <a:r>
              <a:rPr kumimoji="1" lang="ja-JP" altLang="en-US" dirty="0" smtClean="0"/>
              <a:t>位置やデバイス等，</a:t>
            </a:r>
            <a:r>
              <a:rPr kumimoji="1" lang="en-US" altLang="ja-JP" dirty="0" smtClean="0"/>
              <a:t>CPS</a:t>
            </a:r>
            <a:r>
              <a:rPr kumimoji="1" lang="ja-JP" altLang="en-US" dirty="0" smtClean="0"/>
              <a:t>において一般的であると考えられる要素は提案モデルで共通に取り扱える</a:t>
            </a:r>
            <a:endParaRPr kumimoji="1" lang="en-US" altLang="ja-JP" dirty="0" smtClean="0"/>
          </a:p>
          <a:p>
            <a:pPr lvl="1"/>
            <a:endParaRPr kumimoji="1" lang="en-US" altLang="ja-JP" dirty="0"/>
          </a:p>
          <a:p>
            <a:r>
              <a:rPr lang="ja-JP" altLang="en-US" dirty="0" smtClean="0"/>
              <a:t>短所</a:t>
            </a:r>
            <a:endParaRPr lang="en-US" altLang="ja-JP" dirty="0" smtClean="0"/>
          </a:p>
          <a:p>
            <a:pPr lvl="1"/>
            <a:r>
              <a:rPr lang="ja-JP" altLang="en-US" dirty="0" smtClean="0"/>
              <a:t>マイクログリッド以外の</a:t>
            </a:r>
            <a:r>
              <a:rPr lang="en-US" altLang="ja-JP" dirty="0" smtClean="0"/>
              <a:t>CPS</a:t>
            </a:r>
            <a:r>
              <a:rPr lang="ja-JP" altLang="en-US" dirty="0" err="1" smtClean="0"/>
              <a:t>にも</a:t>
            </a:r>
            <a:r>
              <a:rPr lang="ja-JP" altLang="en-US" dirty="0" smtClean="0"/>
              <a:t>有効だと主張されているが，どこまで有効かは未知数</a:t>
            </a:r>
            <a:endParaRPr lang="en-US" altLang="ja-JP" dirty="0" smtClean="0"/>
          </a:p>
        </p:txBody>
      </p:sp>
    </p:spTree>
    <p:extLst>
      <p:ext uri="{BB962C8B-B14F-4D97-AF65-F5344CB8AC3E}">
        <p14:creationId xmlns:p14="http://schemas.microsoft.com/office/powerpoint/2010/main" val="349319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fontScale="90000"/>
          </a:bodyPr>
          <a:lstStyle/>
          <a:p>
            <a:r>
              <a:rPr lang="en-US" altLang="ja-JP" dirty="0" err="1"/>
              <a:t>Szvetits</a:t>
            </a:r>
            <a:r>
              <a:rPr lang="en-US" altLang="ja-JP" dirty="0"/>
              <a:t>, M., &amp; </a:t>
            </a:r>
            <a:r>
              <a:rPr lang="en-US" altLang="ja-JP" dirty="0" err="1"/>
              <a:t>Zdun</a:t>
            </a:r>
            <a:r>
              <a:rPr lang="en-US" altLang="ja-JP" dirty="0"/>
              <a:t>, U. (2013). Enhancing Root Cause Analysis with Runtime Models and Interactive Visualizations. In </a:t>
            </a:r>
            <a:r>
              <a:rPr lang="en-US" altLang="ja-JP" i="1" dirty="0"/>
              <a:t>Proc. Workshop on Models at </a:t>
            </a:r>
            <a:r>
              <a:rPr lang="en-US" altLang="ja-JP" i="1" dirty="0" err="1"/>
              <a:t>run.time</a:t>
            </a:r>
            <a:r>
              <a:rPr lang="en-US" altLang="ja-JP" dirty="0"/>
              <a:t> (pp. 4:1–4:12).</a:t>
            </a:r>
            <a:br>
              <a:rPr lang="en-US" altLang="ja-JP" dirty="0"/>
            </a:b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3</a:t>
            </a:fld>
            <a:endParaRPr kumimoji="1" lang="ja-JP" altLang="en-US"/>
          </a:p>
        </p:txBody>
      </p:sp>
    </p:spTree>
    <p:extLst>
      <p:ext uri="{BB962C8B-B14F-4D97-AF65-F5344CB8AC3E}">
        <p14:creationId xmlns:p14="http://schemas.microsoft.com/office/powerpoint/2010/main" val="3406537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目的</a:t>
            </a:r>
            <a:endParaRPr kumimoji="1" lang="ja-JP" altLang="en-US" dirty="0"/>
          </a:p>
        </p:txBody>
      </p:sp>
      <p:sp>
        <p:nvSpPr>
          <p:cNvPr id="4" name="スライド番号プレースホルダー 3"/>
          <p:cNvSpPr>
            <a:spLocks noGrp="1"/>
          </p:cNvSpPr>
          <p:nvPr>
            <p:ph type="sldNum" sz="quarter" idx="12"/>
          </p:nvPr>
        </p:nvSpPr>
        <p:spPr/>
        <p:txBody>
          <a:bodyPr/>
          <a:lstStyle/>
          <a:p>
            <a:fld id="{47717D0D-EFC8-4B0E-9081-0390D16A1661}" type="slidenum">
              <a:rPr kumimoji="1" lang="ja-JP" altLang="en-US" smtClean="0"/>
              <a:t>4</a:t>
            </a:fld>
            <a:endParaRPr kumimoji="1" lang="ja-JP" altLang="en-US"/>
          </a:p>
        </p:txBody>
      </p:sp>
      <p:sp>
        <p:nvSpPr>
          <p:cNvPr id="6" name="コンテンツ プレースホルダー 5"/>
          <p:cNvSpPr>
            <a:spLocks noGrp="1"/>
          </p:cNvSpPr>
          <p:nvPr>
            <p:ph sz="quarter" idx="1"/>
          </p:nvPr>
        </p:nvSpPr>
        <p:spPr/>
        <p:txBody>
          <a:bodyPr/>
          <a:lstStyle/>
          <a:p>
            <a:r>
              <a:rPr kumimoji="1" lang="ja-JP" altLang="en-US" dirty="0" smtClean="0"/>
              <a:t>可視化と</a:t>
            </a:r>
            <a:r>
              <a:rPr kumimoji="1" lang="en-US" altLang="ja-JP" dirty="0" err="1" smtClean="0"/>
              <a:t>models@runtime</a:t>
            </a:r>
            <a:r>
              <a:rPr kumimoji="1" lang="ja-JP" altLang="en-US" dirty="0" smtClean="0"/>
              <a:t>を組み合わせることで，根本原因解析の支援を行う</a:t>
            </a:r>
            <a:endParaRPr kumimoji="1" lang="en-US" altLang="ja-JP" dirty="0" smtClean="0"/>
          </a:p>
          <a:p>
            <a:pPr lvl="1"/>
            <a:r>
              <a:rPr lang="ja-JP" altLang="en-US" dirty="0" smtClean="0"/>
              <a:t>実行中のシステムにおけるログファイルの変更を検出し，必要な情報を抽出し，対応するモデル成果物と関連付けて可視化する</a:t>
            </a:r>
            <a:endParaRPr kumimoji="1" lang="ja-JP" altLang="en-US" dirty="0"/>
          </a:p>
        </p:txBody>
      </p:sp>
    </p:spTree>
    <p:extLst>
      <p:ext uri="{BB962C8B-B14F-4D97-AF65-F5344CB8AC3E}">
        <p14:creationId xmlns:p14="http://schemas.microsoft.com/office/powerpoint/2010/main" val="4089697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主張点</a:t>
            </a:r>
            <a:endParaRPr kumimoji="1" lang="ja-JP" altLang="en-US" dirty="0"/>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5</a:t>
            </a:fld>
            <a:endParaRPr kumimoji="1" lang="ja-JP" altLang="en-US"/>
          </a:p>
        </p:txBody>
      </p:sp>
      <p:sp>
        <p:nvSpPr>
          <p:cNvPr id="4" name="コンテンツ プレースホルダー 3"/>
          <p:cNvSpPr>
            <a:spLocks noGrp="1"/>
          </p:cNvSpPr>
          <p:nvPr>
            <p:ph sz="quarter" idx="1"/>
          </p:nvPr>
        </p:nvSpPr>
        <p:spPr/>
        <p:txBody>
          <a:bodyPr/>
          <a:lstStyle/>
          <a:p>
            <a:r>
              <a:rPr kumimoji="1" lang="ja-JP" altLang="en-US" dirty="0" smtClean="0"/>
              <a:t>一貫</a:t>
            </a:r>
            <a:r>
              <a:rPr lang="ja-JP" altLang="en-US" dirty="0" smtClean="0"/>
              <a:t>したモデル駆動開発において，ログファイルを基にバグの原因となっているモデルを，インタラクティブな方法で特定するための支援を行うといのが新しい</a:t>
            </a:r>
            <a:endParaRPr kumimoji="1" lang="en-US" altLang="ja-JP" dirty="0" smtClean="0"/>
          </a:p>
        </p:txBody>
      </p:sp>
    </p:spTree>
    <p:extLst>
      <p:ext uri="{BB962C8B-B14F-4D97-AF65-F5344CB8AC3E}">
        <p14:creationId xmlns:p14="http://schemas.microsoft.com/office/powerpoint/2010/main" val="699812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関連研究</a:t>
            </a:r>
            <a:endParaRPr kumimoji="1" lang="ja-JP" altLang="en-US" dirty="0"/>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6</a:t>
            </a:fld>
            <a:endParaRPr kumimoji="1" lang="ja-JP" altLang="en-US"/>
          </a:p>
        </p:txBody>
      </p:sp>
      <p:sp>
        <p:nvSpPr>
          <p:cNvPr id="4" name="コンテンツ プレースホルダー 3"/>
          <p:cNvSpPr>
            <a:spLocks noGrp="1"/>
          </p:cNvSpPr>
          <p:nvPr>
            <p:ph sz="quarter" idx="1"/>
          </p:nvPr>
        </p:nvSpPr>
        <p:spPr/>
        <p:txBody>
          <a:bodyPr>
            <a:normAutofit fontScale="92500" lnSpcReduction="20000"/>
          </a:bodyPr>
          <a:lstStyle/>
          <a:p>
            <a:pPr marL="274320" lvl="1">
              <a:spcBef>
                <a:spcPts val="600"/>
              </a:spcBef>
              <a:buClr>
                <a:schemeClr val="accent1"/>
              </a:buClr>
            </a:pPr>
            <a:r>
              <a:rPr lang="ja-JP" altLang="en-US" dirty="0"/>
              <a:t>似たようなアプローチを</a:t>
            </a:r>
            <a:r>
              <a:rPr lang="ja-JP" altLang="en-US" dirty="0" smtClean="0"/>
              <a:t>取るものはたくさんある</a:t>
            </a:r>
            <a:endParaRPr lang="en-US" altLang="ja-JP" dirty="0"/>
          </a:p>
          <a:p>
            <a:r>
              <a:rPr lang="en-US" altLang="ja-JP" dirty="0" err="1" smtClean="0"/>
              <a:t>Maoz</a:t>
            </a:r>
            <a:r>
              <a:rPr lang="en-US" altLang="ja-JP" dirty="0"/>
              <a:t>, S.: Using model-based traces as runtime models. Computer 42(10) (</a:t>
            </a:r>
            <a:r>
              <a:rPr lang="en-US" altLang="ja-JP" dirty="0" smtClean="0"/>
              <a:t>October</a:t>
            </a:r>
            <a:r>
              <a:rPr lang="ja-JP" altLang="en-US" dirty="0"/>
              <a:t> </a:t>
            </a:r>
            <a:r>
              <a:rPr lang="en-US" altLang="ja-JP" dirty="0" smtClean="0"/>
              <a:t>2009</a:t>
            </a:r>
            <a:r>
              <a:rPr lang="en-US" altLang="ja-JP" dirty="0"/>
              <a:t>) </a:t>
            </a:r>
            <a:r>
              <a:rPr lang="en-US" altLang="ja-JP" dirty="0" smtClean="0"/>
              <a:t>28-36</a:t>
            </a:r>
          </a:p>
          <a:p>
            <a:pPr lvl="1"/>
            <a:r>
              <a:rPr lang="ja-JP" altLang="en-US" dirty="0" smtClean="0"/>
              <a:t>実行システムの構造と振舞いを理解するために，メトリクスと操作に重点を置いている</a:t>
            </a:r>
            <a:endParaRPr lang="en-US" altLang="ja-JP" dirty="0" smtClean="0"/>
          </a:p>
          <a:p>
            <a:pPr lvl="1"/>
            <a:r>
              <a:rPr kumimoji="1" lang="ja-JP" altLang="en-US" dirty="0" smtClean="0"/>
              <a:t>一方，当システムでは，実行システムとモデルとの関係の可視化に重点を置いている</a:t>
            </a:r>
            <a:endParaRPr kumimoji="1" lang="en-US" altLang="ja-JP" dirty="0" smtClean="0"/>
          </a:p>
          <a:p>
            <a:r>
              <a:rPr lang="en-US" altLang="ja-JP" sz="2800" dirty="0"/>
              <a:t>Graf, P., </a:t>
            </a:r>
            <a:r>
              <a:rPr lang="en-US" altLang="ja-JP" sz="2800" dirty="0" err="1"/>
              <a:t>Muller-Glaser</a:t>
            </a:r>
            <a:r>
              <a:rPr lang="en-US" altLang="ja-JP" sz="2800" dirty="0"/>
              <a:t>, K.D.: Dynamic mapping of runtime information </a:t>
            </a:r>
            <a:r>
              <a:rPr lang="en-US" altLang="ja-JP" sz="2800" dirty="0" smtClean="0"/>
              <a:t>models</a:t>
            </a:r>
            <a:r>
              <a:rPr lang="ja-JP" altLang="en-US" sz="2800" dirty="0" smtClean="0"/>
              <a:t>　</a:t>
            </a:r>
            <a:r>
              <a:rPr lang="en-US" altLang="ja-JP" sz="2800" dirty="0" smtClean="0"/>
              <a:t>for </a:t>
            </a:r>
            <a:r>
              <a:rPr lang="en-US" altLang="ja-JP" sz="2800" dirty="0"/>
              <a:t>debugging embedded software. In: Proceedings of the Seventeenth IEEE </a:t>
            </a:r>
            <a:r>
              <a:rPr lang="en-US" altLang="ja-JP" sz="2800" dirty="0" smtClean="0"/>
              <a:t>International</a:t>
            </a:r>
            <a:r>
              <a:rPr lang="ja-JP" altLang="en-US" sz="2800" dirty="0" smtClean="0"/>
              <a:t>　</a:t>
            </a:r>
            <a:r>
              <a:rPr lang="en-US" altLang="ja-JP" sz="2800" dirty="0" smtClean="0"/>
              <a:t>Workshop </a:t>
            </a:r>
            <a:r>
              <a:rPr lang="en-US" altLang="ja-JP" sz="2800" dirty="0"/>
              <a:t>on Rapid System Prototyping. RSP </a:t>
            </a:r>
            <a:r>
              <a:rPr lang="it-IT" altLang="ja-JP" sz="2800" dirty="0" smtClean="0"/>
              <a:t>(2006</a:t>
            </a:r>
            <a:r>
              <a:rPr lang="it-IT" altLang="ja-JP" sz="2800" dirty="0"/>
              <a:t>) </a:t>
            </a:r>
            <a:r>
              <a:rPr lang="it-IT" altLang="ja-JP" sz="2800" dirty="0" smtClean="0"/>
              <a:t>3-9</a:t>
            </a:r>
            <a:endParaRPr lang="en-US" altLang="ja-JP" dirty="0"/>
          </a:p>
          <a:p>
            <a:pPr lvl="1"/>
            <a:r>
              <a:rPr kumimoji="1" lang="ja-JP" altLang="en-US" dirty="0" smtClean="0"/>
              <a:t>モデルのテストとデバッグに重点を置いている</a:t>
            </a:r>
            <a:endParaRPr kumimoji="1" lang="en-US" altLang="ja-JP" dirty="0" smtClean="0"/>
          </a:p>
          <a:p>
            <a:pPr lvl="1"/>
            <a:r>
              <a:rPr lang="ja-JP" altLang="en-US" dirty="0" smtClean="0"/>
              <a:t>一方，当システムでは，実行システムにおける根本原因解析に重点を置いている</a:t>
            </a:r>
            <a:endParaRPr lang="en-US" altLang="ja-JP" dirty="0" smtClean="0"/>
          </a:p>
        </p:txBody>
      </p:sp>
    </p:spTree>
    <p:extLst>
      <p:ext uri="{BB962C8B-B14F-4D97-AF65-F5344CB8AC3E}">
        <p14:creationId xmlns:p14="http://schemas.microsoft.com/office/powerpoint/2010/main" val="2351870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提案する開発ステップ</a:t>
            </a:r>
            <a:endParaRPr kumimoji="1" lang="ja-JP" altLang="en-US" dirty="0"/>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7</a:t>
            </a:fld>
            <a:endParaRPr kumimoji="1" lang="ja-JP" altLang="en-US"/>
          </a:p>
        </p:txBody>
      </p:sp>
      <p:sp>
        <p:nvSpPr>
          <p:cNvPr id="4" name="コンテンツ プレースホルダー 3"/>
          <p:cNvSpPr>
            <a:spLocks noGrp="1"/>
          </p:cNvSpPr>
          <p:nvPr>
            <p:ph sz="quarter" idx="1"/>
          </p:nvPr>
        </p:nvSpPr>
        <p:spPr/>
        <p:txBody>
          <a:bodyPr/>
          <a:lstStyle/>
          <a:p>
            <a:endParaRPr kumimoji="1" lang="ja-JP" altLang="en-US"/>
          </a:p>
        </p:txBody>
      </p:sp>
      <p:pic>
        <p:nvPicPr>
          <p:cNvPr id="5" name="図 4"/>
          <p:cNvPicPr>
            <a:picLocks noChangeAspect="1"/>
          </p:cNvPicPr>
          <p:nvPr/>
        </p:nvPicPr>
        <p:blipFill>
          <a:blip r:embed="rId2"/>
          <a:stretch>
            <a:fillRect/>
          </a:stretch>
        </p:blipFill>
        <p:spPr>
          <a:xfrm>
            <a:off x="287524" y="1336492"/>
            <a:ext cx="8568952" cy="5012007"/>
          </a:xfrm>
          <a:prstGeom prst="rect">
            <a:avLst/>
          </a:prstGeom>
        </p:spPr>
      </p:pic>
    </p:spTree>
    <p:extLst>
      <p:ext uri="{BB962C8B-B14F-4D97-AF65-F5344CB8AC3E}">
        <p14:creationId xmlns:p14="http://schemas.microsoft.com/office/powerpoint/2010/main" val="289096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原因解析のための可視化</a:t>
            </a:r>
            <a:endParaRPr kumimoji="1" lang="ja-JP" altLang="en-US" dirty="0"/>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8</a:t>
            </a:fld>
            <a:endParaRPr kumimoji="1" lang="ja-JP" altLang="en-US"/>
          </a:p>
        </p:txBody>
      </p:sp>
      <p:sp>
        <p:nvSpPr>
          <p:cNvPr id="4" name="コンテンツ プレースホルダー 3"/>
          <p:cNvSpPr>
            <a:spLocks noGrp="1"/>
          </p:cNvSpPr>
          <p:nvPr>
            <p:ph sz="quarter" idx="1"/>
          </p:nvPr>
        </p:nvSpPr>
        <p:spPr/>
        <p:txBody>
          <a:bodyPr/>
          <a:lstStyle/>
          <a:p>
            <a:endParaRPr kumimoji="1" lang="ja-JP" altLang="en-US"/>
          </a:p>
        </p:txBody>
      </p:sp>
      <p:pic>
        <p:nvPicPr>
          <p:cNvPr id="5" name="図 4"/>
          <p:cNvPicPr>
            <a:picLocks noChangeAspect="1"/>
          </p:cNvPicPr>
          <p:nvPr/>
        </p:nvPicPr>
        <p:blipFill>
          <a:blip r:embed="rId2"/>
          <a:stretch>
            <a:fillRect/>
          </a:stretch>
        </p:blipFill>
        <p:spPr>
          <a:xfrm>
            <a:off x="251520" y="1484784"/>
            <a:ext cx="8916634" cy="3528392"/>
          </a:xfrm>
          <a:prstGeom prst="rect">
            <a:avLst/>
          </a:prstGeom>
        </p:spPr>
      </p:pic>
    </p:spTree>
    <p:extLst>
      <p:ext uri="{BB962C8B-B14F-4D97-AF65-F5344CB8AC3E}">
        <p14:creationId xmlns:p14="http://schemas.microsoft.com/office/powerpoint/2010/main" val="3697106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実験評価結果</a:t>
            </a:r>
            <a:endParaRPr kumimoji="1" lang="ja-JP" altLang="en-US" dirty="0"/>
          </a:p>
        </p:txBody>
      </p:sp>
      <p:sp>
        <p:nvSpPr>
          <p:cNvPr id="3" name="スライド番号プレースホルダー 2"/>
          <p:cNvSpPr>
            <a:spLocks noGrp="1"/>
          </p:cNvSpPr>
          <p:nvPr>
            <p:ph type="sldNum" sz="quarter" idx="12"/>
          </p:nvPr>
        </p:nvSpPr>
        <p:spPr/>
        <p:txBody>
          <a:bodyPr/>
          <a:lstStyle/>
          <a:p>
            <a:fld id="{47717D0D-EFC8-4B0E-9081-0390D16A1661}" type="slidenum">
              <a:rPr kumimoji="1" lang="ja-JP" altLang="en-US" smtClean="0"/>
              <a:t>9</a:t>
            </a:fld>
            <a:endParaRPr kumimoji="1" lang="ja-JP" altLang="en-US"/>
          </a:p>
        </p:txBody>
      </p:sp>
      <p:sp>
        <p:nvSpPr>
          <p:cNvPr id="4" name="コンテンツ プレースホルダー 3"/>
          <p:cNvSpPr>
            <a:spLocks noGrp="1"/>
          </p:cNvSpPr>
          <p:nvPr>
            <p:ph sz="quarter" idx="1"/>
          </p:nvPr>
        </p:nvSpPr>
        <p:spPr/>
        <p:txBody>
          <a:bodyPr/>
          <a:lstStyle/>
          <a:p>
            <a:endParaRPr kumimoji="1" lang="ja-JP" altLang="en-US"/>
          </a:p>
        </p:txBody>
      </p:sp>
      <p:pic>
        <p:nvPicPr>
          <p:cNvPr id="5" name="図 4"/>
          <p:cNvPicPr>
            <a:picLocks noChangeAspect="1"/>
          </p:cNvPicPr>
          <p:nvPr/>
        </p:nvPicPr>
        <p:blipFill>
          <a:blip r:embed="rId2"/>
          <a:stretch>
            <a:fillRect/>
          </a:stretch>
        </p:blipFill>
        <p:spPr>
          <a:xfrm>
            <a:off x="179511" y="1307326"/>
            <a:ext cx="8742153" cy="4137898"/>
          </a:xfrm>
          <a:prstGeom prst="rect">
            <a:avLst/>
          </a:prstGeom>
        </p:spPr>
      </p:pic>
    </p:spTree>
    <p:extLst>
      <p:ext uri="{BB962C8B-B14F-4D97-AF65-F5344CB8AC3E}">
        <p14:creationId xmlns:p14="http://schemas.microsoft.com/office/powerpoint/2010/main" val="14567671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40779</TotalTime>
  <Words>936</Words>
  <Application>Microsoft Office PowerPoint</Application>
  <PresentationFormat>画面に合わせる (4:3)</PresentationFormat>
  <Paragraphs>118</Paragraphs>
  <Slides>26</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26</vt:i4>
      </vt:variant>
    </vt:vector>
  </HeadingPairs>
  <TitlesOfParts>
    <vt:vector size="34" baseType="lpstr">
      <vt:lpstr>HG明朝E</vt:lpstr>
      <vt:lpstr>ＭＳ Ｐゴシック</vt:lpstr>
      <vt:lpstr>Bookman Old Style</vt:lpstr>
      <vt:lpstr>Calibri</vt:lpstr>
      <vt:lpstr>Gill Sans MT</vt:lpstr>
      <vt:lpstr>Wingdings</vt:lpstr>
      <vt:lpstr>Wingdings 3</vt:lpstr>
      <vt:lpstr>アース</vt:lpstr>
      <vt:lpstr>SSR 論文調査 Safety and Cyber-Physical Systems</vt:lpstr>
      <vt:lpstr>調査対象</vt:lpstr>
      <vt:lpstr>Szvetits, M., &amp; Zdun, U. (2013). Enhancing Root Cause Analysis with Runtime Models and Interactive Visualizations. In Proc. Workshop on Models at run.time (pp. 4:1–4:12). </vt:lpstr>
      <vt:lpstr>目的</vt:lpstr>
      <vt:lpstr>主張点</vt:lpstr>
      <vt:lpstr>関連研究</vt:lpstr>
      <vt:lpstr>提案する開発ステップ</vt:lpstr>
      <vt:lpstr>原因解析のための可視化</vt:lpstr>
      <vt:lpstr>実験評価結果</vt:lpstr>
      <vt:lpstr>調査者の私見</vt:lpstr>
      <vt:lpstr>Jacquet, C., &amp; Mohamed, A. (2013). Building heterogeneous models at runtime to detect faults in ambient-intelligent environments. In Proc. Workshop on Models at run.time (pp. 5:1–5:11). </vt:lpstr>
      <vt:lpstr>目的</vt:lpstr>
      <vt:lpstr>主張点</vt:lpstr>
      <vt:lpstr>関連研究</vt:lpstr>
      <vt:lpstr>想定</vt:lpstr>
      <vt:lpstr>提案概要</vt:lpstr>
      <vt:lpstr>モデル例</vt:lpstr>
      <vt:lpstr>調査者の私見</vt:lpstr>
      <vt:lpstr>Junior, A. R. S., Costa, F. M., &amp; Clarke, P. (2013). A Model-driven Approach to Develop and Manage Cyber-Physical Systems. In Proc. Workshop on Models at run.time (pp. 6:1–6:11). </vt:lpstr>
      <vt:lpstr>目的</vt:lpstr>
      <vt:lpstr>主張点</vt:lpstr>
      <vt:lpstr>提案モデル</vt:lpstr>
      <vt:lpstr>コントロールスクリプト例</vt:lpstr>
      <vt:lpstr>関連研究</vt:lpstr>
      <vt:lpstr>実験評価結果</vt:lpstr>
      <vt:lpstr>調査者の私見</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sei</dc:creator>
  <cp:lastModifiedBy>sei</cp:lastModifiedBy>
  <cp:revision>6710</cp:revision>
  <cp:lastPrinted>2014-07-04T04:13:51Z</cp:lastPrinted>
  <dcterms:created xsi:type="dcterms:W3CDTF">2013-02-13T23:44:39Z</dcterms:created>
  <dcterms:modified xsi:type="dcterms:W3CDTF">2014-12-19T04:19:05Z</dcterms:modified>
</cp:coreProperties>
</file>