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8" r:id="rId2"/>
  </p:sldMasterIdLst>
  <p:notesMasterIdLst>
    <p:notesMasterId r:id="rId35"/>
  </p:notesMasterIdLst>
  <p:sldIdLst>
    <p:sldId id="256" r:id="rId3"/>
    <p:sldId id="257" r:id="rId4"/>
    <p:sldId id="333" r:id="rId5"/>
    <p:sldId id="334" r:id="rId6"/>
    <p:sldId id="335" r:id="rId7"/>
    <p:sldId id="336" r:id="rId8"/>
    <p:sldId id="337" r:id="rId9"/>
    <p:sldId id="338" r:id="rId10"/>
    <p:sldId id="310" r:id="rId11"/>
    <p:sldId id="311" r:id="rId12"/>
    <p:sldId id="312" r:id="rId13"/>
    <p:sldId id="313" r:id="rId14"/>
    <p:sldId id="320" r:id="rId15"/>
    <p:sldId id="321" r:id="rId16"/>
    <p:sldId id="322" r:id="rId17"/>
    <p:sldId id="314" r:id="rId18"/>
    <p:sldId id="315" r:id="rId19"/>
    <p:sldId id="266" r:id="rId20"/>
    <p:sldId id="316" r:id="rId21"/>
    <p:sldId id="317" r:id="rId22"/>
    <p:sldId id="318" r:id="rId23"/>
    <p:sldId id="319" r:id="rId24"/>
    <p:sldId id="323" r:id="rId25"/>
    <p:sldId id="324" r:id="rId26"/>
    <p:sldId id="325" r:id="rId27"/>
    <p:sldId id="326" r:id="rId28"/>
    <p:sldId id="327" r:id="rId29"/>
    <p:sldId id="328" r:id="rId30"/>
    <p:sldId id="329" r:id="rId31"/>
    <p:sldId id="330" r:id="rId32"/>
    <p:sldId id="331" r:id="rId33"/>
    <p:sldId id="332"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6" autoAdjust="0"/>
    <p:restoredTop sz="94684" autoAdjust="0"/>
  </p:normalViewPr>
  <p:slideViewPr>
    <p:cSldViewPr>
      <p:cViewPr varScale="1">
        <p:scale>
          <a:sx n="130" d="100"/>
          <a:sy n="130" d="100"/>
        </p:scale>
        <p:origin x="816" y="132"/>
      </p:cViewPr>
      <p:guideLst>
        <p:guide orient="horz" pos="2160"/>
        <p:guide pos="2880"/>
      </p:guideLst>
    </p:cSldViewPr>
  </p:slideViewPr>
  <p:notesTextViewPr>
    <p:cViewPr>
      <p:scale>
        <a:sx n="100" d="100"/>
        <a:sy n="100" d="100"/>
      </p:scale>
      <p:origin x="0" y="0"/>
    </p:cViewPr>
  </p:notesTextViewPr>
  <p:notesViewPr>
    <p:cSldViewPr>
      <p:cViewPr varScale="1">
        <p:scale>
          <a:sx n="99" d="100"/>
          <a:sy n="99" d="100"/>
        </p:scale>
        <p:origin x="3426"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latinLnBrk="0">
              <a:defRPr kumimoji="1" lang="ja-JP" sz="1200"/>
            </a:lvl1pPr>
          </a:lstStyle>
          <a:p>
            <a:endParaRPr kumimoji="1" lang="ja-JP" dirty="0"/>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latinLnBrk="0">
              <a:defRPr kumimoji="1" lang="ja-JP" sz="1200"/>
            </a:lvl1pPr>
          </a:lstStyle>
          <a:p>
            <a:fld id="{3842907C-D0AA-4C58-9F94-58B40AD65B29}" type="datetimeFigureOut">
              <a:rPr lang="ja-JP" altLang="en-US"/>
              <a:pPr/>
              <a:t>2015/3/31</a:t>
            </a:fld>
            <a:endParaRPr kumimoji="1" lang="ja-JP"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kumimoji="1" lang="ja-JP"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kumimoji="1" lang="ja-JP"/>
              <a:t>マスタ テキストの書式設定</a:t>
            </a:r>
          </a:p>
          <a:p>
            <a:pPr lvl="1"/>
            <a:r>
              <a:rPr kumimoji="1" lang="ja-JP"/>
              <a:t>第 2 レベル</a:t>
            </a:r>
          </a:p>
          <a:p>
            <a:pPr lvl="2"/>
            <a:r>
              <a:rPr kumimoji="1" lang="ja-JP"/>
              <a:t>第 3 レベル</a:t>
            </a:r>
          </a:p>
          <a:p>
            <a:pPr lvl="3"/>
            <a:r>
              <a:rPr kumimoji="1" lang="ja-JP"/>
              <a:t>第 4 レベル</a:t>
            </a:r>
          </a:p>
          <a:p>
            <a:pPr lvl="4"/>
            <a:r>
              <a:rPr kumimoji="1" lang="ja-JP"/>
              <a:t>第 5 レベル</a:t>
            </a:r>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latinLnBrk="0">
              <a:defRPr kumimoji="1" lang="ja-JP" sz="1200"/>
            </a:lvl1pPr>
          </a:lstStyle>
          <a:p>
            <a:endParaRPr kumimoji="1" lang="ja-JP"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latinLnBrk="0">
              <a:defRPr kumimoji="1" lang="ja-JP" sz="1200"/>
            </a:lvl1pPr>
          </a:lstStyle>
          <a:p>
            <a:fld id="{1D76769E-C829-4283-B80E-CB90D995C291}" type="slidenum">
              <a:rPr/>
              <a:pPr/>
              <a:t>‹#›</a:t>
            </a:fld>
            <a:endParaRPr kumimoji="1" lang="ja-JP" dirty="0"/>
          </a:p>
        </p:txBody>
      </p:sp>
    </p:spTree>
    <p:extLst>
      <p:ext uri="{BB962C8B-B14F-4D97-AF65-F5344CB8AC3E}">
        <p14:creationId xmlns:p14="http://schemas.microsoft.com/office/powerpoint/2010/main" val="1742090857"/>
      </p:ext>
    </p:extLst>
  </p:cSld>
  <p:clrMap bg1="lt1" tx1="dk1" bg2="lt2" tx2="dk2" accent1="accent1" accent2="accent2" accent3="accent3" accent4="accent4" accent5="accent5" accent6="accent6" hlink="hlink" folHlink="folHlink"/>
  <p:notesStyle>
    <a:lvl1pPr marL="0" algn="l" rtl="0" latinLnBrk="0">
      <a:defRPr kumimoji="1" lang="ja-JP" sz="1200" kern="1200">
        <a:solidFill>
          <a:schemeClr val="tx1"/>
        </a:solidFill>
        <a:latin typeface="+mn-lt"/>
        <a:ea typeface="+mn-ea"/>
        <a:cs typeface="+mn-cs"/>
      </a:defRPr>
    </a:lvl1pPr>
    <a:lvl2pPr marL="457200" algn="l" rtl="0">
      <a:defRPr kumimoji="1" lang="ja-JP" sz="1200" kern="1200">
        <a:solidFill>
          <a:schemeClr val="tx1"/>
        </a:solidFill>
        <a:latin typeface="+mn-lt"/>
        <a:ea typeface="+mn-ea"/>
        <a:cs typeface="+mn-cs"/>
      </a:defRPr>
    </a:lvl2pPr>
    <a:lvl3pPr marL="914400" algn="l" rtl="0">
      <a:defRPr kumimoji="1" lang="ja-JP" sz="1200" kern="1200">
        <a:solidFill>
          <a:schemeClr val="tx1"/>
        </a:solidFill>
        <a:latin typeface="+mn-lt"/>
        <a:ea typeface="+mn-ea"/>
        <a:cs typeface="+mn-cs"/>
      </a:defRPr>
    </a:lvl3pPr>
    <a:lvl4pPr marL="1371600" algn="l" rtl="0">
      <a:defRPr kumimoji="1" lang="ja-JP" sz="1200" kern="1200">
        <a:solidFill>
          <a:schemeClr val="tx1"/>
        </a:solidFill>
        <a:latin typeface="+mn-lt"/>
        <a:ea typeface="+mn-ea"/>
        <a:cs typeface="+mn-cs"/>
      </a:defRPr>
    </a:lvl4pPr>
    <a:lvl5pPr marL="1828800" algn="l" rtl="0">
      <a:defRPr kumimoji="1" lang="ja-JP" sz="1200" kern="1200">
        <a:solidFill>
          <a:schemeClr val="tx1"/>
        </a:solidFill>
        <a:latin typeface="+mn-lt"/>
        <a:ea typeface="+mn-ea"/>
        <a:cs typeface="+mn-cs"/>
      </a:defRPr>
    </a:lvl5pPr>
    <a:lvl6pPr marL="2286000" algn="l" rtl="0">
      <a:defRPr kumimoji="1" lang="ja-JP" sz="1200" kern="1200">
        <a:solidFill>
          <a:schemeClr val="tx1"/>
        </a:solidFill>
        <a:latin typeface="+mn-lt"/>
        <a:ea typeface="+mn-ea"/>
        <a:cs typeface="+mn-cs"/>
      </a:defRPr>
    </a:lvl6pPr>
    <a:lvl7pPr marL="2743200" algn="l" rtl="0">
      <a:defRPr kumimoji="1" lang="ja-JP" sz="1200" kern="1200">
        <a:solidFill>
          <a:schemeClr val="tx1"/>
        </a:solidFill>
        <a:latin typeface="+mn-lt"/>
        <a:ea typeface="+mn-ea"/>
        <a:cs typeface="+mn-cs"/>
      </a:defRPr>
    </a:lvl7pPr>
    <a:lvl8pPr marL="3200400" algn="l" rtl="0">
      <a:defRPr kumimoji="1" lang="ja-JP" sz="1200" kern="1200">
        <a:solidFill>
          <a:schemeClr val="tx1"/>
        </a:solidFill>
        <a:latin typeface="+mn-lt"/>
        <a:ea typeface="+mn-ea"/>
        <a:cs typeface="+mn-cs"/>
      </a:defRPr>
    </a:lvl8pPr>
    <a:lvl9pPr marL="3657600" algn="l" rtl="0">
      <a:defRPr kumimoji="1" lang="ja-JP"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D76769E-C829-4283-B80E-CB90D995C291}" type="slidenum">
              <a:rPr lang="en-US" altLang="ja-JP" smtClean="0"/>
              <a:pPr/>
              <a:t>1</a:t>
            </a:fld>
            <a:endParaRPr kumimoji="1" lang="ja-JP" altLang="en-US" dirty="0"/>
          </a:p>
        </p:txBody>
      </p:sp>
    </p:spTree>
    <p:extLst>
      <p:ext uri="{BB962C8B-B14F-4D97-AF65-F5344CB8AC3E}">
        <p14:creationId xmlns:p14="http://schemas.microsoft.com/office/powerpoint/2010/main" val="1208999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D76769E-C829-4283-B80E-CB90D995C291}" type="slidenum">
              <a:rPr lang="en-US" altLang="ja-JP" smtClean="0"/>
              <a:pPr/>
              <a:t>2</a:t>
            </a:fld>
            <a:endParaRPr kumimoji="1" lang="ja-JP" altLang="en-US" dirty="0"/>
          </a:p>
        </p:txBody>
      </p:sp>
    </p:spTree>
    <p:extLst>
      <p:ext uri="{BB962C8B-B14F-4D97-AF65-F5344CB8AC3E}">
        <p14:creationId xmlns:p14="http://schemas.microsoft.com/office/powerpoint/2010/main" val="37877451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1" lang="ja-JP" dirty="0"/>
          </a:p>
        </p:txBody>
      </p:sp>
      <p:sp>
        <p:nvSpPr>
          <p:cNvPr id="9" name="Title 8"/>
          <p:cNvSpPr>
            <a:spLocks noGrp="1"/>
          </p:cNvSpPr>
          <p:nvPr>
            <p:ph type="ctrTitle"/>
          </p:nvPr>
        </p:nvSpPr>
        <p:spPr>
          <a:xfrm>
            <a:off x="685800" y="1752603"/>
            <a:ext cx="7772400" cy="1829761"/>
          </a:xfrm>
        </p:spPr>
        <p:txBody>
          <a:bodyPr vert="horz" anchor="b">
            <a:normAutofit/>
            <a:scene3d>
              <a:camera prst="orthographicFront"/>
              <a:lightRig rig="soft" dir="t"/>
            </a:scene3d>
            <a:sp3d prstMaterial="softEdge">
              <a:bevelT w="25400" h="25400"/>
            </a:sp3d>
          </a:bodyPr>
          <a:lstStyle>
            <a:lvl1pPr algn="r" latinLnBrk="0">
              <a:defRPr kumimoji="1" lang="ja-JP" sz="4800" b="1">
                <a:solidFill>
                  <a:schemeClr val="tx2"/>
                </a:solidFill>
                <a:effectLst>
                  <a:outerShdw blurRad="31750" dist="25400" dir="5400000" algn="tl" rotWithShape="0">
                    <a:srgbClr val="000000">
                      <a:alpha val="25000"/>
                    </a:srgbClr>
                  </a:outerShdw>
                </a:effectLst>
              </a:defRPr>
            </a:lvl1pPr>
            <a:extLst/>
          </a:lstStyle>
          <a:p>
            <a:r>
              <a:rPr kumimoji="1" lang="ja-JP" altLang="en-US" smtClean="0"/>
              <a:t>マスター タイトルの書式設定</a:t>
            </a:r>
            <a:endParaRPr kumimoji="1" lang="ja-JP"/>
          </a:p>
        </p:txBody>
      </p:sp>
      <p:sp>
        <p:nvSpPr>
          <p:cNvPr id="17" name="Subtitle 16"/>
          <p:cNvSpPr>
            <a:spLocks noGrp="1"/>
          </p:cNvSpPr>
          <p:nvPr>
            <p:ph type="subTitle" idx="1"/>
          </p:nvPr>
        </p:nvSpPr>
        <p:spPr>
          <a:xfrm>
            <a:off x="685800" y="3582807"/>
            <a:ext cx="7772400" cy="1199704"/>
          </a:xfrm>
        </p:spPr>
        <p:txBody>
          <a:bodyPr/>
          <a:lstStyle>
            <a:lvl1pPr marL="0" marR="64008" indent="0" algn="r" latinLnBrk="0">
              <a:buNone/>
              <a:defRPr kumimoji="1" lang="ja-JP">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1" lang="ja-JP" altLang="en-US" smtClean="0"/>
              <a:t>マスター サブタイトルの書式設定</a:t>
            </a:r>
            <a:endParaRPr kumimoji="1" lang="ja-JP"/>
          </a:p>
        </p:txBody>
      </p:sp>
      <p:grpSp>
        <p:nvGrpSpPr>
          <p:cNvPr id="2" name="Group 14"/>
          <p:cNvGrpSpPr/>
          <p:nvPr/>
        </p:nvGrpSpPr>
        <p:grpSpPr>
          <a:xfrm>
            <a:off x="-3764" y="4953000"/>
            <a:ext cx="9147765" cy="1912088"/>
            <a:chOff x="-3765" y="4832896"/>
            <a:chExt cx="9147765" cy="2032192"/>
          </a:xfrm>
        </p:grpSpPr>
        <p:sp>
          <p:nvSpPr>
            <p:cNvPr id="7" name="Shap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1" lang="ja-JP" dirty="0"/>
            </a:p>
          </p:txBody>
        </p:sp>
        <p:sp>
          <p:nvSpPr>
            <p:cNvPr id="8" name="Shap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1" lang="ja-JP" dirty="0"/>
            </a:p>
          </p:txBody>
        </p:sp>
        <p:sp>
          <p:nvSpPr>
            <p:cNvPr id="11" name="Shap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1" lang="ja-JP"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latinLnBrk="0">
              <a:defRPr kumimoji="1" lang="ja-JP">
                <a:solidFill>
                  <a:srgbClr val="FFFFFF"/>
                </a:solidFill>
              </a:defRPr>
            </a:lvl1pPr>
            <a:extLst/>
          </a:lstStyle>
          <a:p>
            <a:fld id="{E6E13C79-1C97-4B32-B2AE-1A69C169643E}" type="datetime2">
              <a:rPr lang="ja-JP" altLang="en-US"/>
              <a:pPr/>
              <a:t>2015年3月31日(火)</a:t>
            </a:fld>
            <a:endParaRPr kumimoji="1" lang="ja-JP" dirty="0">
              <a:solidFill>
                <a:srgbClr val="FFFFFF"/>
              </a:solidFill>
            </a:endParaRPr>
          </a:p>
        </p:txBody>
      </p:sp>
      <p:sp>
        <p:nvSpPr>
          <p:cNvPr id="19" name="Footer Placeholder 18"/>
          <p:cNvSpPr>
            <a:spLocks noGrp="1"/>
          </p:cNvSpPr>
          <p:nvPr>
            <p:ph type="ftr" sz="quarter" idx="11"/>
          </p:nvPr>
        </p:nvSpPr>
        <p:spPr/>
        <p:txBody>
          <a:bodyPr/>
          <a:lstStyle>
            <a:lvl1pPr latinLnBrk="0">
              <a:defRPr kumimoji="1" lang="ja-JP">
                <a:solidFill>
                  <a:schemeClr val="accent1">
                    <a:tint val="20000"/>
                  </a:schemeClr>
                </a:solidFill>
              </a:defRPr>
            </a:lvl1pPr>
            <a:extLst/>
          </a:lstStyle>
          <a:p>
            <a:endParaRPr kumimoji="1" lang="ja-JP" dirty="0">
              <a:solidFill>
                <a:schemeClr val="accent1">
                  <a:tint val="20000"/>
                </a:schemeClr>
              </a:solidFill>
            </a:endParaRPr>
          </a:p>
        </p:txBody>
      </p:sp>
      <p:sp>
        <p:nvSpPr>
          <p:cNvPr id="27" name="Slide Number Placeholder 26"/>
          <p:cNvSpPr>
            <a:spLocks noGrp="1"/>
          </p:cNvSpPr>
          <p:nvPr>
            <p:ph type="sldNum" sz="quarter" idx="12"/>
          </p:nvPr>
        </p:nvSpPr>
        <p:spPr/>
        <p:txBody>
          <a:bodyPr/>
          <a:lstStyle>
            <a:lvl1pPr latinLnBrk="0">
              <a:defRPr kumimoji="1" lang="ja-JP">
                <a:solidFill>
                  <a:srgbClr val="FFFFFF"/>
                </a:solidFill>
              </a:defRPr>
            </a:lvl1pPr>
            <a:extLst/>
          </a:lstStyle>
          <a:p>
            <a:fld id="{45292C34-3E5E-4BA5-AF54-F1601B144FB0}" type="slidenum">
              <a:rPr/>
              <a:pPr/>
              <a:t>‹#›</a:t>
            </a:fld>
            <a:endParaRPr kumimoji="1" lang="ja-JP" dirty="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1" lang="ja-JP" altLang="en-US" smtClean="0"/>
              <a:t>マスター タイトルの書式設定</a:t>
            </a:r>
            <a:endParaRPr kumimoji="1" lang="ja-JP"/>
          </a:p>
        </p:txBody>
      </p:sp>
      <p:sp>
        <p:nvSpPr>
          <p:cNvPr id="3" name="Vertical Text Placeholder 2"/>
          <p:cNvSpPr>
            <a:spLocks noGrp="1"/>
          </p:cNvSpPr>
          <p:nvPr>
            <p:ph type="body" orient="vert" idx="1"/>
          </p:nvPr>
        </p:nvSpPr>
        <p:spPr>
          <a:xfrm>
            <a:off x="457200" y="1481331"/>
            <a:ext cx="8229600" cy="4386071"/>
          </a:xfrm>
        </p:spPr>
        <p:txBody>
          <a:bodyPr vert="eaVert"/>
          <a:lstStyle>
            <a:extLs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p>
        </p:txBody>
      </p:sp>
      <p:sp>
        <p:nvSpPr>
          <p:cNvPr id="4" name="Date Placeholder 3"/>
          <p:cNvSpPr>
            <a:spLocks noGrp="1"/>
          </p:cNvSpPr>
          <p:nvPr>
            <p:ph type="dt" sz="half" idx="10"/>
          </p:nvPr>
        </p:nvSpPr>
        <p:spPr/>
        <p:txBody>
          <a:bodyPr/>
          <a:lstStyle>
            <a:extLst/>
          </a:lstStyle>
          <a:p>
            <a:fld id="{D10E14BF-C004-4398-9186-5EE680724D95}" type="datetime2">
              <a:rPr lang="ja-JP" altLang="en-US"/>
              <a:pPr/>
              <a:t>2015年3月31日(火)</a:t>
            </a:fld>
            <a:endParaRPr kumimoji="1" lang="ja-JP" dirty="0"/>
          </a:p>
        </p:txBody>
      </p:sp>
      <p:sp>
        <p:nvSpPr>
          <p:cNvPr id="5" name="Footer Placeholder 4"/>
          <p:cNvSpPr>
            <a:spLocks noGrp="1"/>
          </p:cNvSpPr>
          <p:nvPr>
            <p:ph type="ftr" sz="quarter" idx="11"/>
          </p:nvPr>
        </p:nvSpPr>
        <p:spPr/>
        <p:txBody>
          <a:bodyPr/>
          <a:lstStyle>
            <a:extLst/>
          </a:lstStyle>
          <a:p>
            <a:endParaRPr kumimoji="1" lang="ja-JP" dirty="0"/>
          </a:p>
        </p:txBody>
      </p:sp>
      <p:sp>
        <p:nvSpPr>
          <p:cNvPr id="6" name="Slide Number Placeholder 5"/>
          <p:cNvSpPr>
            <a:spLocks noGrp="1"/>
          </p:cNvSpPr>
          <p:nvPr>
            <p:ph type="sldNum" sz="quarter" idx="12"/>
          </p:nvPr>
        </p:nvSpPr>
        <p:spPr/>
        <p:txBody>
          <a:bodyPr/>
          <a:lstStyle>
            <a:extLst/>
          </a:lstStyle>
          <a:p>
            <a:fld id="{45292C34-3E5E-4BA5-AF54-F1601B144FB0}" type="slidenum">
              <a:rPr kumimoji="1" lang="en-US" altLang="ja-JP" sz="1400">
                <a:solidFill>
                  <a:schemeClr val="tx2">
                    <a:shade val="50000"/>
                  </a:schemeClr>
                </a:solidFill>
              </a:rPr>
              <a:pPr/>
              <a:t>‹#›</a:t>
            </a:fld>
            <a:endParaRPr kumimoji="1" 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2"/>
            <a:ext cx="1777470" cy="5592761"/>
          </a:xfrm>
        </p:spPr>
        <p:txBody>
          <a:bodyPr vert="eaVert"/>
          <a:lstStyle>
            <a:extLst/>
          </a:lstStyle>
          <a:p>
            <a:r>
              <a:rPr kumimoji="1" lang="ja-JP" altLang="en-US" smtClean="0"/>
              <a:t>マスター タイトルの書式設定</a:t>
            </a:r>
            <a:endParaRPr kumimoji="1" lang="ja-JP"/>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p>
        </p:txBody>
      </p:sp>
      <p:sp>
        <p:nvSpPr>
          <p:cNvPr id="4" name="Date Placeholder 3"/>
          <p:cNvSpPr>
            <a:spLocks noGrp="1"/>
          </p:cNvSpPr>
          <p:nvPr>
            <p:ph type="dt" sz="half" idx="10"/>
          </p:nvPr>
        </p:nvSpPr>
        <p:spPr/>
        <p:txBody>
          <a:bodyPr/>
          <a:lstStyle>
            <a:extLst/>
          </a:lstStyle>
          <a:p>
            <a:fld id="{D10E14BF-C004-4398-9186-5EE680724D95}" type="datetime2">
              <a:rPr lang="ja-JP" altLang="en-US"/>
              <a:pPr/>
              <a:t>2015年3月31日(火)</a:t>
            </a:fld>
            <a:endParaRPr kumimoji="1" lang="ja-JP" dirty="0"/>
          </a:p>
        </p:txBody>
      </p:sp>
      <p:sp>
        <p:nvSpPr>
          <p:cNvPr id="5" name="Footer Placeholder 4"/>
          <p:cNvSpPr>
            <a:spLocks noGrp="1"/>
          </p:cNvSpPr>
          <p:nvPr>
            <p:ph type="ftr" sz="quarter" idx="11"/>
          </p:nvPr>
        </p:nvSpPr>
        <p:spPr/>
        <p:txBody>
          <a:bodyPr/>
          <a:lstStyle>
            <a:extLst/>
          </a:lstStyle>
          <a:p>
            <a:endParaRPr kumimoji="1" lang="ja-JP" dirty="0"/>
          </a:p>
        </p:txBody>
      </p:sp>
      <p:sp>
        <p:nvSpPr>
          <p:cNvPr id="6" name="Slide Number Placeholder 5"/>
          <p:cNvSpPr>
            <a:spLocks noGrp="1"/>
          </p:cNvSpPr>
          <p:nvPr>
            <p:ph type="sldNum" sz="quarter" idx="12"/>
          </p:nvPr>
        </p:nvSpPr>
        <p:spPr/>
        <p:txBody>
          <a:bodyPr/>
          <a:lstStyle>
            <a:extLst/>
          </a:lstStyle>
          <a:p>
            <a:fld id="{45292C34-3E5E-4BA5-AF54-F1601B144FB0}" type="slidenum">
              <a:rPr kumimoji="1" lang="en-US" altLang="ja-JP" sz="1400">
                <a:solidFill>
                  <a:schemeClr val="tx2">
                    <a:shade val="50000"/>
                  </a:schemeClr>
                </a:solidFill>
              </a:rPr>
              <a:pPr/>
              <a:t>‹#›</a:t>
            </a:fld>
            <a:endParaRPr kumimoji="1" 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p>
        </p:txBody>
      </p:sp>
      <p:sp>
        <p:nvSpPr>
          <p:cNvPr id="4" name="Date Placeholder 3"/>
          <p:cNvSpPr>
            <a:spLocks noGrp="1"/>
          </p:cNvSpPr>
          <p:nvPr>
            <p:ph type="dt" sz="half" idx="10"/>
          </p:nvPr>
        </p:nvSpPr>
        <p:spPr/>
        <p:txBody>
          <a:bodyPr/>
          <a:lstStyle>
            <a:extLst/>
          </a:lstStyle>
          <a:p>
            <a:fld id="{227FEF5B-F2CC-4EC5-8F1F-29A8BF9EFFA9}" type="datetime2">
              <a:rPr lang="ja-JP" altLang="en-US"/>
              <a:pPr/>
              <a:t>2015年3月31日(火)</a:t>
            </a:fld>
            <a:endParaRPr kumimoji="1" lang="ja-JP" dirty="0"/>
          </a:p>
        </p:txBody>
      </p:sp>
      <p:sp>
        <p:nvSpPr>
          <p:cNvPr id="5" name="Footer Placeholder 4"/>
          <p:cNvSpPr>
            <a:spLocks noGrp="1"/>
          </p:cNvSpPr>
          <p:nvPr>
            <p:ph type="ftr" sz="quarter" idx="11"/>
          </p:nvPr>
        </p:nvSpPr>
        <p:spPr/>
        <p:txBody>
          <a:bodyPr/>
          <a:lstStyle>
            <a:extLst/>
          </a:lstStyle>
          <a:p>
            <a:endParaRPr kumimoji="1" lang="ja-JP" dirty="0"/>
          </a:p>
        </p:txBody>
      </p:sp>
      <p:sp>
        <p:nvSpPr>
          <p:cNvPr id="6" name="Slide Number Placeholder 5"/>
          <p:cNvSpPr>
            <a:spLocks noGrp="1"/>
          </p:cNvSpPr>
          <p:nvPr>
            <p:ph type="sldNum" sz="quarter" idx="12"/>
          </p:nvPr>
        </p:nvSpPr>
        <p:spPr/>
        <p:txBody>
          <a:bodyPr/>
          <a:lstStyle>
            <a:extLst/>
          </a:lstStyle>
          <a:p>
            <a:fld id="{BC410EEA-824F-4D46-AFE7-60426C8C06B0}" type="slidenum">
              <a:rPr/>
              <a:pPr/>
              <a:t>‹#›</a:t>
            </a:fld>
            <a:endParaRPr kumimoji="1" lang="ja-JP" dirty="0"/>
          </a:p>
        </p:txBody>
      </p:sp>
      <p:sp>
        <p:nvSpPr>
          <p:cNvPr id="7" name="Title 6"/>
          <p:cNvSpPr>
            <a:spLocks noGrp="1"/>
          </p:cNvSpPr>
          <p:nvPr>
            <p:ph type="title"/>
          </p:nvPr>
        </p:nvSpPr>
        <p:spPr/>
        <p:txBody>
          <a:bodyPr rtlCol="0"/>
          <a:lstStyle>
            <a:extLst/>
          </a:lstStyle>
          <a:p>
            <a:r>
              <a:rPr kumimoji="1" lang="ja-JP" altLang="en-US" smtClean="0"/>
              <a:t>マスター タイトルの書式設定</a:t>
            </a:r>
            <a:endParaRPr kumimoji="1" 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latinLnBrk="0">
              <a:buNone/>
              <a:defRPr kumimoji="1" lang="ja-JP" sz="4800" b="1" cap="none" baseline="0">
                <a:effectLst>
                  <a:outerShdw blurRad="31750" dist="25400" dir="5400000" algn="tl" rotWithShape="0">
                    <a:srgbClr val="000000">
                      <a:alpha val="25000"/>
                    </a:srgbClr>
                  </a:outerShdw>
                </a:effectLst>
              </a:defRPr>
            </a:lvl1pPr>
            <a:extLst/>
          </a:lstStyle>
          <a:p>
            <a:r>
              <a:rPr kumimoji="1" lang="ja-JP" altLang="en-US" smtClean="0"/>
              <a:t>マスター タイトルの書式設定</a:t>
            </a:r>
            <a:endParaRPr kumimoji="1" lang="ja-JP"/>
          </a:p>
        </p:txBody>
      </p:sp>
      <p:sp>
        <p:nvSpPr>
          <p:cNvPr id="3" name="Text Placeholder 2"/>
          <p:cNvSpPr>
            <a:spLocks noGrp="1"/>
          </p:cNvSpPr>
          <p:nvPr>
            <p:ph type="body" idx="1"/>
          </p:nvPr>
        </p:nvSpPr>
        <p:spPr>
          <a:xfrm>
            <a:off x="3922713" y="2888512"/>
            <a:ext cx="4572000" cy="1454888"/>
          </a:xfrm>
        </p:spPr>
        <p:txBody>
          <a:bodyPr anchor="t"/>
          <a:lstStyle>
            <a:lvl1pPr marL="0" indent="0" algn="l" latinLnBrk="0">
              <a:buNone/>
              <a:defRPr kumimoji="1" lang="ja-JP" sz="2300">
                <a:solidFill>
                  <a:schemeClr val="tx1"/>
                </a:solidFill>
              </a:defRPr>
            </a:lvl1pPr>
            <a:lvl2pPr>
              <a:buNone/>
              <a:defRPr kumimoji="1" lang="ja-JP" sz="1800">
                <a:solidFill>
                  <a:schemeClr val="tx1">
                    <a:tint val="75000"/>
                  </a:schemeClr>
                </a:solidFill>
              </a:defRPr>
            </a:lvl2pPr>
            <a:lvl3pPr>
              <a:buNone/>
              <a:defRPr kumimoji="1" lang="ja-JP" sz="1600">
                <a:solidFill>
                  <a:schemeClr val="tx1">
                    <a:tint val="75000"/>
                  </a:schemeClr>
                </a:solidFill>
              </a:defRPr>
            </a:lvl3pPr>
            <a:lvl4pPr>
              <a:buNone/>
              <a:defRPr kumimoji="1" lang="ja-JP" sz="1400">
                <a:solidFill>
                  <a:schemeClr val="tx1">
                    <a:tint val="75000"/>
                  </a:schemeClr>
                </a:solidFill>
              </a:defRPr>
            </a:lvl4pPr>
            <a:lvl5pPr>
              <a:buNone/>
              <a:defRPr kumimoji="1" lang="ja-JP" sz="1400">
                <a:solidFill>
                  <a:schemeClr val="tx1">
                    <a:tint val="75000"/>
                  </a:schemeClr>
                </a:solidFill>
              </a:defRPr>
            </a:lvl5pPr>
            <a:extLst/>
          </a:lstStyle>
          <a:p>
            <a:pPr lvl="0"/>
            <a:r>
              <a:rPr kumimoji="1" lang="ja-JP" altLang="en-US" smtClean="0"/>
              <a:t>マスター テキストの書式設定</a:t>
            </a:r>
          </a:p>
        </p:txBody>
      </p:sp>
      <p:sp>
        <p:nvSpPr>
          <p:cNvPr id="4" name="Date Placeholder 3"/>
          <p:cNvSpPr>
            <a:spLocks noGrp="1"/>
          </p:cNvSpPr>
          <p:nvPr>
            <p:ph type="dt" sz="half" idx="10"/>
          </p:nvPr>
        </p:nvSpPr>
        <p:spPr/>
        <p:txBody>
          <a:bodyPr/>
          <a:lstStyle>
            <a:extLst/>
          </a:lstStyle>
          <a:p>
            <a:fld id="{5F4709C1-563D-4D9C-B702-B64C84A5A174}" type="datetime2">
              <a:rPr lang="ja-JP" altLang="en-US"/>
              <a:pPr/>
              <a:t>2015年3月31日(火)</a:t>
            </a:fld>
            <a:endParaRPr kumimoji="1" lang="ja-JP" dirty="0"/>
          </a:p>
        </p:txBody>
      </p:sp>
      <p:sp>
        <p:nvSpPr>
          <p:cNvPr id="5" name="Footer Placeholder 4"/>
          <p:cNvSpPr>
            <a:spLocks noGrp="1"/>
          </p:cNvSpPr>
          <p:nvPr>
            <p:ph type="ftr" sz="quarter" idx="11"/>
          </p:nvPr>
        </p:nvSpPr>
        <p:spPr/>
        <p:txBody>
          <a:bodyPr/>
          <a:lstStyle>
            <a:extLst/>
          </a:lstStyle>
          <a:p>
            <a:endParaRPr kumimoji="1" lang="ja-JP" dirty="0"/>
          </a:p>
        </p:txBody>
      </p:sp>
      <p:sp>
        <p:nvSpPr>
          <p:cNvPr id="6" name="Slide Number Placeholder 5"/>
          <p:cNvSpPr>
            <a:spLocks noGrp="1"/>
          </p:cNvSpPr>
          <p:nvPr>
            <p:ph type="sldNum" sz="quarter" idx="12"/>
          </p:nvPr>
        </p:nvSpPr>
        <p:spPr/>
        <p:txBody>
          <a:bodyPr/>
          <a:lstStyle>
            <a:extLst/>
          </a:lstStyle>
          <a:p>
            <a:fld id="{BC410EEA-824F-4D46-AFE7-60426C8C06B0}" type="slidenum">
              <a:rPr/>
              <a:pPr/>
              <a:t>‹#›</a:t>
            </a:fld>
            <a:endParaRPr kumimoji="1" lang="ja-JP"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a:endParaRPr kumimoji="1" lang="ja-JP"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a:endParaRPr kumimoji="1" lang="ja-JP"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30"/>
            <a:ext cx="4038600" cy="4525963"/>
          </a:xfrm>
        </p:spPr>
        <p:txBody>
          <a:bodyPr/>
          <a:lstStyle>
            <a:lvl1pPr latinLnBrk="0">
              <a:defRPr kumimoji="1" lang="ja-JP" sz="2800"/>
            </a:lvl1pPr>
            <a:lvl2pPr>
              <a:defRPr kumimoji="1" lang="ja-JP" sz="2400"/>
            </a:lvl2pPr>
            <a:lvl3pPr>
              <a:defRPr kumimoji="1" lang="ja-JP" sz="2000"/>
            </a:lvl3pPr>
            <a:lvl4pPr>
              <a:defRPr kumimoji="1" lang="ja-JP" sz="1800"/>
            </a:lvl4pPr>
            <a:lvl5pPr>
              <a:defRPr kumimoji="1" lang="ja-JP" sz="1800"/>
            </a:lvl5pPr>
            <a:extLs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p>
        </p:txBody>
      </p:sp>
      <p:sp>
        <p:nvSpPr>
          <p:cNvPr id="4" name="Content Placeholder 3"/>
          <p:cNvSpPr>
            <a:spLocks noGrp="1"/>
          </p:cNvSpPr>
          <p:nvPr>
            <p:ph sz="half" idx="2"/>
          </p:nvPr>
        </p:nvSpPr>
        <p:spPr>
          <a:xfrm>
            <a:off x="4648200" y="1481330"/>
            <a:ext cx="4038600" cy="4525963"/>
          </a:xfrm>
        </p:spPr>
        <p:txBody>
          <a:bodyPr/>
          <a:lstStyle>
            <a:lvl1pPr latinLnBrk="0">
              <a:defRPr kumimoji="1" lang="ja-JP" sz="2800"/>
            </a:lvl1pPr>
            <a:lvl2pPr>
              <a:defRPr kumimoji="1" lang="ja-JP" sz="2400"/>
            </a:lvl2pPr>
            <a:lvl3pPr>
              <a:defRPr kumimoji="1" lang="ja-JP" sz="2000"/>
            </a:lvl3pPr>
            <a:lvl4pPr>
              <a:defRPr kumimoji="1" lang="ja-JP" sz="1800"/>
            </a:lvl4pPr>
            <a:lvl5pPr>
              <a:defRPr kumimoji="1" lang="ja-JP" sz="1800"/>
            </a:lvl5pPr>
            <a:extLs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p>
        </p:txBody>
      </p:sp>
      <p:sp>
        <p:nvSpPr>
          <p:cNvPr id="5" name="Date Placeholder 4"/>
          <p:cNvSpPr>
            <a:spLocks noGrp="1"/>
          </p:cNvSpPr>
          <p:nvPr>
            <p:ph type="dt" sz="half" idx="10"/>
          </p:nvPr>
        </p:nvSpPr>
        <p:spPr/>
        <p:txBody>
          <a:bodyPr/>
          <a:lstStyle>
            <a:extLst/>
          </a:lstStyle>
          <a:p>
            <a:fld id="{2E8303D9-A6EB-41FB-BF22-3F49E470997E}" type="datetime2">
              <a:rPr lang="ja-JP" altLang="en-US"/>
              <a:pPr/>
              <a:t>2015年3月31日(火)</a:t>
            </a:fld>
            <a:endParaRPr kumimoji="1" lang="ja-JP" dirty="0"/>
          </a:p>
        </p:txBody>
      </p:sp>
      <p:sp>
        <p:nvSpPr>
          <p:cNvPr id="6" name="Footer Placeholder 5"/>
          <p:cNvSpPr>
            <a:spLocks noGrp="1"/>
          </p:cNvSpPr>
          <p:nvPr>
            <p:ph type="ftr" sz="quarter" idx="11"/>
          </p:nvPr>
        </p:nvSpPr>
        <p:spPr/>
        <p:txBody>
          <a:bodyPr/>
          <a:lstStyle>
            <a:extLst/>
          </a:lstStyle>
          <a:p>
            <a:endParaRPr kumimoji="1" lang="ja-JP" dirty="0"/>
          </a:p>
        </p:txBody>
      </p:sp>
      <p:sp>
        <p:nvSpPr>
          <p:cNvPr id="7" name="Slide Number Placeholder 6"/>
          <p:cNvSpPr>
            <a:spLocks noGrp="1"/>
          </p:cNvSpPr>
          <p:nvPr>
            <p:ph type="sldNum" sz="quarter" idx="12"/>
          </p:nvPr>
        </p:nvSpPr>
        <p:spPr/>
        <p:txBody>
          <a:bodyPr/>
          <a:lstStyle>
            <a:extLst/>
          </a:lstStyle>
          <a:p>
            <a:fld id="{BC410EEA-824F-4D46-AFE7-60426C8C06B0}" type="slidenum">
              <a:rPr/>
              <a:pPr/>
              <a:t>‹#›</a:t>
            </a:fld>
            <a:endParaRPr kumimoji="1" lang="ja-JP" dirty="0"/>
          </a:p>
        </p:txBody>
      </p:sp>
      <p:sp>
        <p:nvSpPr>
          <p:cNvPr id="8" name="Title 7"/>
          <p:cNvSpPr>
            <a:spLocks noGrp="1"/>
          </p:cNvSpPr>
          <p:nvPr>
            <p:ph type="title"/>
          </p:nvPr>
        </p:nvSpPr>
        <p:spPr/>
        <p:txBody>
          <a:bodyPr rtlCol="0"/>
          <a:lstStyle>
            <a:extLst/>
          </a:lstStyle>
          <a:p>
            <a:r>
              <a:rPr kumimoji="1" lang="ja-JP" altLang="en-US" smtClean="0"/>
              <a:t>マスター タイトルの書式設定</a:t>
            </a:r>
            <a:endParaRPr kumimoji="1" lang="ja-JP"/>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latinLnBrk="0">
              <a:defRPr kumimoji="1" lang="ja-JP"/>
            </a:lvl1pPr>
            <a:extLst/>
          </a:lstStyle>
          <a:p>
            <a:r>
              <a:rPr kumimoji="1" lang="ja-JP" altLang="en-US" smtClean="0"/>
              <a:t>マスター タイトルの書式設定</a:t>
            </a:r>
            <a:endParaRPr kumimoji="1" lang="ja-JP"/>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latinLnBrk="0">
              <a:buNone/>
              <a:defRPr kumimoji="1" lang="ja-JP" sz="2400" b="0">
                <a:solidFill>
                  <a:schemeClr val="bg1"/>
                </a:solidFill>
              </a:defRPr>
            </a:lvl1pPr>
            <a:lvl2pPr>
              <a:buNone/>
              <a:defRPr kumimoji="1" lang="ja-JP" sz="2000" b="1"/>
            </a:lvl2pPr>
            <a:lvl3pPr>
              <a:buNone/>
              <a:defRPr kumimoji="1" lang="ja-JP" sz="1800" b="1"/>
            </a:lvl3pPr>
            <a:lvl4pPr>
              <a:buNone/>
              <a:defRPr kumimoji="1" lang="ja-JP" sz="1600" b="1"/>
            </a:lvl4pPr>
            <a:lvl5pPr>
              <a:buNone/>
              <a:defRPr kumimoji="1" lang="ja-JP" sz="1600" b="1"/>
            </a:lvl5pPr>
            <a:extLst/>
          </a:lstStyle>
          <a:p>
            <a:pPr lvl="0"/>
            <a:r>
              <a:rPr kumimoji="1" lang="ja-JP" altLang="en-US" smtClean="0"/>
              <a:t>マスター テキストの書式設定</a:t>
            </a:r>
          </a:p>
        </p:txBody>
      </p:sp>
      <p:sp>
        <p:nvSpPr>
          <p:cNvPr id="4" name="Text Placeholder 3"/>
          <p:cNvSpPr>
            <a:spLocks noGrp="1"/>
          </p:cNvSpPr>
          <p:nvPr>
            <p:ph type="body" sz="half" idx="3"/>
          </p:nvPr>
        </p:nvSpPr>
        <p:spPr>
          <a:xfrm>
            <a:off x="4645027" y="5410200"/>
            <a:ext cx="4041775" cy="762000"/>
          </a:xfrm>
          <a:solidFill>
            <a:schemeClr val="accent1"/>
          </a:solidFill>
          <a:ln w="9652">
            <a:solidFill>
              <a:schemeClr val="accent1"/>
            </a:solidFill>
            <a:miter lim="800000"/>
          </a:ln>
        </p:spPr>
        <p:txBody>
          <a:bodyPr lIns="182880" anchor="ctr"/>
          <a:lstStyle>
            <a:lvl1pPr marL="0" indent="0" latinLnBrk="0">
              <a:buNone/>
              <a:defRPr kumimoji="1" lang="ja-JP" sz="2400" b="0">
                <a:solidFill>
                  <a:schemeClr val="bg1"/>
                </a:solidFill>
              </a:defRPr>
            </a:lvl1pPr>
            <a:lvl2pPr>
              <a:buNone/>
              <a:defRPr kumimoji="1" lang="ja-JP" sz="2000" b="1"/>
            </a:lvl2pPr>
            <a:lvl3pPr>
              <a:buNone/>
              <a:defRPr kumimoji="1" lang="ja-JP" sz="1800" b="1"/>
            </a:lvl3pPr>
            <a:lvl4pPr>
              <a:buNone/>
              <a:defRPr kumimoji="1" lang="ja-JP" sz="1600" b="1"/>
            </a:lvl4pPr>
            <a:lvl5pPr>
              <a:buNone/>
              <a:defRPr kumimoji="1" lang="ja-JP" sz="1600" b="1"/>
            </a:lvl5pPr>
            <a:extLst/>
          </a:lstStyle>
          <a:p>
            <a:pPr lvl="0"/>
            <a:r>
              <a:rPr kumimoji="1" lang="ja-JP" altLang="en-US" smtClean="0"/>
              <a:t>マスター テキストの書式設定</a:t>
            </a:r>
          </a:p>
        </p:txBody>
      </p:sp>
      <p:sp>
        <p:nvSpPr>
          <p:cNvPr id="5" name="Content Placeholder 4"/>
          <p:cNvSpPr>
            <a:spLocks noGrp="1"/>
          </p:cNvSpPr>
          <p:nvPr>
            <p:ph sz="quarter" idx="2"/>
          </p:nvPr>
        </p:nvSpPr>
        <p:spPr>
          <a:xfrm>
            <a:off x="457200" y="1472432"/>
            <a:ext cx="4040188" cy="3941763"/>
          </a:xfrm>
          <a:ln>
            <a:noFill/>
            <a:prstDash val="sysDash"/>
            <a:miter lim="800000"/>
          </a:ln>
        </p:spPr>
        <p:txBody>
          <a:bodyPr/>
          <a:lstStyle>
            <a:lvl1pPr latinLnBrk="0">
              <a:defRPr kumimoji="1" lang="ja-JP" sz="2400"/>
            </a:lvl1pPr>
            <a:lvl2pPr>
              <a:defRPr kumimoji="1" lang="ja-JP" sz="2000"/>
            </a:lvl2pPr>
            <a:lvl3pPr>
              <a:defRPr kumimoji="1" lang="ja-JP" sz="1800"/>
            </a:lvl3pPr>
            <a:lvl4pPr>
              <a:defRPr kumimoji="1" lang="ja-JP" sz="1600"/>
            </a:lvl4pPr>
            <a:lvl5pPr>
              <a:defRPr kumimoji="1" lang="ja-JP" sz="1600"/>
            </a:lvl5pPr>
            <a:extLs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p>
        </p:txBody>
      </p:sp>
      <p:sp>
        <p:nvSpPr>
          <p:cNvPr id="6" name="Content Placeholder 5"/>
          <p:cNvSpPr>
            <a:spLocks noGrp="1"/>
          </p:cNvSpPr>
          <p:nvPr>
            <p:ph sz="quarter" idx="4"/>
          </p:nvPr>
        </p:nvSpPr>
        <p:spPr>
          <a:xfrm>
            <a:off x="4645026" y="1472432"/>
            <a:ext cx="4041775" cy="3941763"/>
          </a:xfrm>
          <a:ln>
            <a:noFill/>
            <a:prstDash val="sysDash"/>
            <a:miter lim="800000"/>
          </a:ln>
        </p:spPr>
        <p:txBody>
          <a:bodyPr/>
          <a:lstStyle>
            <a:lvl1pPr latinLnBrk="0">
              <a:spcBef>
                <a:spcPts val="0"/>
              </a:spcBef>
              <a:defRPr kumimoji="1" lang="ja-JP" sz="2400"/>
            </a:lvl1pPr>
            <a:lvl2pPr>
              <a:defRPr kumimoji="1" lang="ja-JP" sz="2000"/>
            </a:lvl2pPr>
            <a:lvl3pPr>
              <a:defRPr kumimoji="1" lang="ja-JP" sz="1800"/>
            </a:lvl3pPr>
            <a:lvl4pPr>
              <a:defRPr kumimoji="1" lang="ja-JP" sz="1600"/>
            </a:lvl4pPr>
            <a:lvl5pPr>
              <a:defRPr kumimoji="1" lang="ja-JP" sz="1600"/>
            </a:lvl5pPr>
            <a:extLs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p>
        </p:txBody>
      </p:sp>
      <p:sp>
        <p:nvSpPr>
          <p:cNvPr id="7" name="Date Placeholder 6"/>
          <p:cNvSpPr>
            <a:spLocks noGrp="1"/>
          </p:cNvSpPr>
          <p:nvPr>
            <p:ph type="dt" sz="half" idx="10"/>
          </p:nvPr>
        </p:nvSpPr>
        <p:spPr/>
        <p:txBody>
          <a:bodyPr/>
          <a:lstStyle>
            <a:extLst/>
          </a:lstStyle>
          <a:p>
            <a:fld id="{89BB0534-5698-4F62-9CFE-5DE61A073E78}" type="datetime2">
              <a:rPr lang="ja-JP" altLang="en-US"/>
              <a:pPr/>
              <a:t>2015年3月31日(火)</a:t>
            </a:fld>
            <a:endParaRPr kumimoji="1" lang="ja-JP" dirty="0"/>
          </a:p>
        </p:txBody>
      </p:sp>
      <p:sp>
        <p:nvSpPr>
          <p:cNvPr id="8" name="Footer Placeholder 7"/>
          <p:cNvSpPr>
            <a:spLocks noGrp="1"/>
          </p:cNvSpPr>
          <p:nvPr>
            <p:ph type="ftr" sz="quarter" idx="11"/>
          </p:nvPr>
        </p:nvSpPr>
        <p:spPr/>
        <p:txBody>
          <a:bodyPr/>
          <a:lstStyle>
            <a:extLst/>
          </a:lstStyle>
          <a:p>
            <a:endParaRPr kumimoji="1" lang="ja-JP" dirty="0"/>
          </a:p>
        </p:txBody>
      </p:sp>
      <p:sp>
        <p:nvSpPr>
          <p:cNvPr id="9" name="Slide Number Placeholder 8"/>
          <p:cNvSpPr>
            <a:spLocks noGrp="1"/>
          </p:cNvSpPr>
          <p:nvPr>
            <p:ph type="sldNum" sz="quarter" idx="12"/>
          </p:nvPr>
        </p:nvSpPr>
        <p:spPr/>
        <p:txBody>
          <a:bodyPr/>
          <a:lstStyle>
            <a:extLst/>
          </a:lstStyle>
          <a:p>
            <a:fld id="{BC410EEA-824F-4D46-AFE7-60426C8C06B0}" type="slidenum">
              <a:rPr/>
              <a:pPr/>
              <a:t>‹#›</a:t>
            </a:fld>
            <a:endParaRPr kumimoji="1" lang="ja-JP"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84827A3-B249-4F87-AB1A-1E06AC1AA2A4}" type="datetime2">
              <a:rPr lang="ja-JP" altLang="en-US"/>
              <a:pPr/>
              <a:t>2015年3月31日(火)</a:t>
            </a:fld>
            <a:endParaRPr kumimoji="1" lang="ja-JP" dirty="0"/>
          </a:p>
        </p:txBody>
      </p:sp>
      <p:sp>
        <p:nvSpPr>
          <p:cNvPr id="4" name="Footer Placeholder 3"/>
          <p:cNvSpPr>
            <a:spLocks noGrp="1"/>
          </p:cNvSpPr>
          <p:nvPr>
            <p:ph type="ftr" sz="quarter" idx="11"/>
          </p:nvPr>
        </p:nvSpPr>
        <p:spPr/>
        <p:txBody>
          <a:bodyPr/>
          <a:lstStyle>
            <a:extLst/>
          </a:lstStyle>
          <a:p>
            <a:endParaRPr kumimoji="1" lang="ja-JP" dirty="0"/>
          </a:p>
        </p:txBody>
      </p:sp>
      <p:sp>
        <p:nvSpPr>
          <p:cNvPr id="5" name="Slide Number Placeholder 4"/>
          <p:cNvSpPr>
            <a:spLocks noGrp="1"/>
          </p:cNvSpPr>
          <p:nvPr>
            <p:ph type="sldNum" sz="quarter" idx="12"/>
          </p:nvPr>
        </p:nvSpPr>
        <p:spPr/>
        <p:txBody>
          <a:bodyPr/>
          <a:lstStyle>
            <a:extLst/>
          </a:lstStyle>
          <a:p>
            <a:fld id="{BC410EEA-824F-4D46-AFE7-60426C8C06B0}" type="slidenum">
              <a:rPr/>
              <a:pPr/>
              <a:t>‹#›</a:t>
            </a:fld>
            <a:endParaRPr kumimoji="1" lang="ja-JP" dirty="0"/>
          </a:p>
        </p:txBody>
      </p:sp>
      <p:sp>
        <p:nvSpPr>
          <p:cNvPr id="6" name="Title 5"/>
          <p:cNvSpPr>
            <a:spLocks noGrp="1"/>
          </p:cNvSpPr>
          <p:nvPr>
            <p:ph type="title"/>
          </p:nvPr>
        </p:nvSpPr>
        <p:spPr/>
        <p:txBody>
          <a:bodyPr rtlCol="0"/>
          <a:lstStyle>
            <a:extLst/>
          </a:lstStyle>
          <a:p>
            <a:r>
              <a:rPr kumimoji="1" lang="ja-JP" altLang="en-US" smtClean="0"/>
              <a:t>マスター タイトルの書式設定</a:t>
            </a:r>
            <a:endParaRPr kumimoji="1" lang="ja-JP"/>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1546142-29B2-49CC-BCC6-A3AD70B4960E}" type="datetime2">
              <a:rPr lang="ja-JP" altLang="en-US"/>
              <a:pPr/>
              <a:t>2015年3月31日(火)</a:t>
            </a:fld>
            <a:endParaRPr kumimoji="1" lang="ja-JP" dirty="0"/>
          </a:p>
        </p:txBody>
      </p:sp>
      <p:sp>
        <p:nvSpPr>
          <p:cNvPr id="3" name="Footer Placeholder 2"/>
          <p:cNvSpPr>
            <a:spLocks noGrp="1"/>
          </p:cNvSpPr>
          <p:nvPr>
            <p:ph type="ftr" sz="quarter" idx="11"/>
          </p:nvPr>
        </p:nvSpPr>
        <p:spPr/>
        <p:txBody>
          <a:bodyPr/>
          <a:lstStyle>
            <a:extLst/>
          </a:lstStyle>
          <a:p>
            <a:endParaRPr kumimoji="1" lang="ja-JP" dirty="0"/>
          </a:p>
        </p:txBody>
      </p:sp>
      <p:sp>
        <p:nvSpPr>
          <p:cNvPr id="4" name="Slide Number Placeholder 3"/>
          <p:cNvSpPr>
            <a:spLocks noGrp="1"/>
          </p:cNvSpPr>
          <p:nvPr>
            <p:ph type="sldNum" sz="quarter" idx="12"/>
          </p:nvPr>
        </p:nvSpPr>
        <p:spPr/>
        <p:txBody>
          <a:bodyPr/>
          <a:lstStyle>
            <a:extLst/>
          </a:lstStyle>
          <a:p>
            <a:fld id="{BC410EEA-824F-4D46-AFE7-60426C8C06B0}" type="slidenum">
              <a:rPr/>
              <a:pPr/>
              <a:t>‹#›</a:t>
            </a:fld>
            <a:endParaRPr kumimoji="1" 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latinLnBrk="0">
              <a:buNone/>
              <a:defRPr kumimoji="1" lang="ja-JP" sz="2500" b="0">
                <a:solidFill>
                  <a:schemeClr val="accent1"/>
                </a:solidFill>
                <a:effectLst/>
              </a:defRPr>
            </a:lvl1pPr>
            <a:extLst/>
          </a:lstStyle>
          <a:p>
            <a:r>
              <a:rPr kumimoji="1" lang="ja-JP" altLang="en-US" smtClean="0"/>
              <a:t>マスター タイトルの書式設定</a:t>
            </a:r>
            <a:endParaRPr kumimoji="1" lang="ja-JP"/>
          </a:p>
        </p:txBody>
      </p:sp>
      <p:sp>
        <p:nvSpPr>
          <p:cNvPr id="3" name="Text Placeholder 2"/>
          <p:cNvSpPr>
            <a:spLocks noGrp="1"/>
          </p:cNvSpPr>
          <p:nvPr>
            <p:ph type="body" idx="2"/>
          </p:nvPr>
        </p:nvSpPr>
        <p:spPr>
          <a:xfrm>
            <a:off x="4419600" y="5334000"/>
            <a:ext cx="3974592" cy="914400"/>
          </a:xfrm>
        </p:spPr>
        <p:txBody>
          <a:bodyPr/>
          <a:lstStyle>
            <a:lvl1pPr marL="0" indent="0" algn="r" latinLnBrk="0">
              <a:buNone/>
              <a:defRPr kumimoji="1" lang="ja-JP" sz="1600"/>
            </a:lvl1pPr>
            <a:lvl2pPr>
              <a:buNone/>
              <a:defRPr kumimoji="1" lang="ja-JP" sz="1200"/>
            </a:lvl2pPr>
            <a:lvl3pPr>
              <a:buNone/>
              <a:defRPr kumimoji="1" lang="ja-JP" sz="1000"/>
            </a:lvl3pPr>
            <a:lvl4pPr>
              <a:buNone/>
              <a:defRPr kumimoji="1" lang="ja-JP" sz="900"/>
            </a:lvl4pPr>
            <a:lvl5pPr>
              <a:buNone/>
              <a:defRPr kumimoji="1" lang="ja-JP" sz="900"/>
            </a:lvl5pPr>
            <a:extLst/>
          </a:lstStyle>
          <a:p>
            <a:pPr lvl="0"/>
            <a:r>
              <a:rPr kumimoji="1" lang="ja-JP" altLang="en-US" smtClean="0"/>
              <a:t>マスター テキストの書式設定</a:t>
            </a:r>
          </a:p>
        </p:txBody>
      </p:sp>
      <p:sp>
        <p:nvSpPr>
          <p:cNvPr id="4" name="Content Placeholder 3"/>
          <p:cNvSpPr>
            <a:spLocks noGrp="1"/>
          </p:cNvSpPr>
          <p:nvPr>
            <p:ph sz="half" idx="1"/>
          </p:nvPr>
        </p:nvSpPr>
        <p:spPr>
          <a:xfrm>
            <a:off x="914400" y="274320"/>
            <a:ext cx="7479792" cy="4572000"/>
          </a:xfrm>
        </p:spPr>
        <p:txBody>
          <a:bodyPr/>
          <a:lstStyle>
            <a:lvl1pPr latinLnBrk="0">
              <a:defRPr kumimoji="1" lang="ja-JP" sz="3200"/>
            </a:lvl1pPr>
            <a:lvl2pPr>
              <a:defRPr kumimoji="1" lang="ja-JP" sz="2800"/>
            </a:lvl2pPr>
            <a:lvl3pPr>
              <a:defRPr kumimoji="1" lang="ja-JP" sz="2400"/>
            </a:lvl3pPr>
            <a:lvl4pPr>
              <a:defRPr kumimoji="1" lang="ja-JP" sz="2000"/>
            </a:lvl4pPr>
            <a:lvl5pPr>
              <a:defRPr kumimoji="1" lang="ja-JP" sz="2000"/>
            </a:lvl5pPr>
            <a:extLs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p>
        </p:txBody>
      </p:sp>
      <p:sp>
        <p:nvSpPr>
          <p:cNvPr id="5" name="Date Placeholder 4"/>
          <p:cNvSpPr>
            <a:spLocks noGrp="1"/>
          </p:cNvSpPr>
          <p:nvPr>
            <p:ph type="dt" sz="half" idx="10"/>
          </p:nvPr>
        </p:nvSpPr>
        <p:spPr>
          <a:xfrm>
            <a:off x="6727032" y="6407944"/>
            <a:ext cx="1920240" cy="365760"/>
          </a:xfrm>
        </p:spPr>
        <p:txBody>
          <a:bodyPr/>
          <a:lstStyle>
            <a:extLst/>
          </a:lstStyle>
          <a:p>
            <a:fld id="{E86C4691-4882-40A8-AF62-8CF6A18D40B2}" type="datetime2">
              <a:rPr lang="ja-JP" altLang="en-US"/>
              <a:pPr/>
              <a:t>2015年3月31日(火)</a:t>
            </a:fld>
            <a:endParaRPr kumimoji="1" lang="ja-JP" dirty="0"/>
          </a:p>
        </p:txBody>
      </p:sp>
      <p:sp>
        <p:nvSpPr>
          <p:cNvPr id="6" name="Footer Placeholder 5"/>
          <p:cNvSpPr>
            <a:spLocks noGrp="1"/>
          </p:cNvSpPr>
          <p:nvPr>
            <p:ph type="ftr" sz="quarter" idx="11"/>
          </p:nvPr>
        </p:nvSpPr>
        <p:spPr/>
        <p:txBody>
          <a:bodyPr/>
          <a:lstStyle>
            <a:extLst/>
          </a:lstStyle>
          <a:p>
            <a:endParaRPr kumimoji="1" lang="ja-JP" dirty="0"/>
          </a:p>
        </p:txBody>
      </p:sp>
      <p:sp>
        <p:nvSpPr>
          <p:cNvPr id="7" name="Slide Number Placeholder 6"/>
          <p:cNvSpPr>
            <a:spLocks noGrp="1"/>
          </p:cNvSpPr>
          <p:nvPr>
            <p:ph type="sldNum" sz="quarter" idx="12"/>
          </p:nvPr>
        </p:nvSpPr>
        <p:spPr/>
        <p:txBody>
          <a:bodyPr/>
          <a:lstStyle>
            <a:extLst/>
          </a:lstStyle>
          <a:p>
            <a:fld id="{BC410EEA-824F-4D46-AFE7-60426C8C06B0}" type="slidenum">
              <a:rPr/>
              <a:pPr/>
              <a:t>‹#›</a:t>
            </a:fld>
            <a:endParaRPr kumimoji="1" lang="ja-JP"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371568"/>
            <a:ext cx="7162800" cy="648232"/>
          </a:xfrm>
          <a:noFill/>
        </p:spPr>
        <p:txBody>
          <a:bodyPr anchor="t"/>
          <a:lstStyle>
            <a:lvl1pPr marL="0" marR="18288" indent="0" algn="r" latinLnBrk="0">
              <a:buNone/>
              <a:defRPr kumimoji="1" lang="ja-JP" sz="1400"/>
            </a:lvl1pPr>
            <a:lvl2pPr>
              <a:defRPr kumimoji="1" lang="ja-JP" sz="1200"/>
            </a:lvl2pPr>
            <a:lvl3pPr>
              <a:defRPr kumimoji="1" lang="ja-JP" sz="1000"/>
            </a:lvl3pPr>
            <a:lvl4pPr>
              <a:defRPr kumimoji="1" lang="ja-JP" sz="900"/>
            </a:lvl4pPr>
            <a:lvl5pPr>
              <a:defRPr kumimoji="1" lang="ja-JP" sz="900"/>
            </a:lvl5pPr>
            <a:extLst/>
          </a:lstStyle>
          <a:p>
            <a:pPr lvl="0"/>
            <a:r>
              <a:rPr kumimoji="1" lang="ja-JP" altLang="en-US" smtClean="0"/>
              <a:t>マスター テキストの書式設定</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latinLnBrk="0">
              <a:buNone/>
              <a:defRPr kumimoji="1" lang="ja-JP" sz="3200"/>
            </a:lvl1pPr>
            <a:extLst/>
          </a:lstStyle>
          <a:p>
            <a:r>
              <a:rPr kumimoji="1" lang="ja-JP" altLang="en-US" dirty="0" smtClean="0"/>
              <a:t>図を追加</a:t>
            </a:r>
            <a:endParaRPr kumimoji="1" lang="ja-JP" dirty="0"/>
          </a:p>
        </p:txBody>
      </p:sp>
      <p:sp>
        <p:nvSpPr>
          <p:cNvPr id="5" name="Date Placeholder 4"/>
          <p:cNvSpPr>
            <a:spLocks noGrp="1"/>
          </p:cNvSpPr>
          <p:nvPr>
            <p:ph type="dt" sz="half" idx="10"/>
          </p:nvPr>
        </p:nvSpPr>
        <p:spPr/>
        <p:txBody>
          <a:bodyPr/>
          <a:lstStyle>
            <a:lvl1pPr latinLnBrk="0">
              <a:defRPr kumimoji="1" lang="ja-JP">
                <a:solidFill>
                  <a:schemeClr val="tx1"/>
                </a:solidFill>
              </a:defRPr>
            </a:lvl1pPr>
            <a:extLst/>
          </a:lstStyle>
          <a:p>
            <a:fld id="{61C6776A-4DEC-47EE-8A49-2C150ECB5465}" type="datetime2">
              <a:rPr lang="ja-JP" altLang="en-US"/>
              <a:pPr/>
              <a:t>2015年3月31日(火)</a:t>
            </a:fld>
            <a:endParaRPr kumimoji="1" lang="ja-JP" dirty="0">
              <a:solidFill>
                <a:schemeClr val="tx1"/>
              </a:solidFill>
            </a:endParaRPr>
          </a:p>
        </p:txBody>
      </p:sp>
      <p:sp>
        <p:nvSpPr>
          <p:cNvPr id="6" name="Footer Placeholder 5"/>
          <p:cNvSpPr>
            <a:spLocks noGrp="1"/>
          </p:cNvSpPr>
          <p:nvPr>
            <p:ph type="ftr" sz="quarter" idx="11"/>
          </p:nvPr>
        </p:nvSpPr>
        <p:spPr>
          <a:xfrm>
            <a:off x="4380073" y="6407946"/>
            <a:ext cx="2350681" cy="365125"/>
          </a:xfrm>
        </p:spPr>
        <p:txBody>
          <a:bodyPr/>
          <a:lstStyle>
            <a:lvl1pPr latinLnBrk="0">
              <a:defRPr kumimoji="1" lang="ja-JP">
                <a:solidFill>
                  <a:schemeClr val="tx1"/>
                </a:solidFill>
              </a:defRPr>
            </a:lvl1pPr>
            <a:extLst/>
          </a:lstStyle>
          <a:p>
            <a:endParaRPr kumimoji="1" lang="ja-JP" dirty="0">
              <a:solidFill>
                <a:schemeClr val="tx1"/>
              </a:solidFill>
            </a:endParaRPr>
          </a:p>
        </p:txBody>
      </p:sp>
      <p:sp>
        <p:nvSpPr>
          <p:cNvPr id="7" name="Slide Number Placeholder 6"/>
          <p:cNvSpPr>
            <a:spLocks noGrp="1"/>
          </p:cNvSpPr>
          <p:nvPr>
            <p:ph type="sldNum" sz="quarter" idx="12"/>
          </p:nvPr>
        </p:nvSpPr>
        <p:spPr/>
        <p:txBody>
          <a:bodyPr/>
          <a:lstStyle>
            <a:lvl1pPr latinLnBrk="0">
              <a:defRPr kumimoji="1" lang="ja-JP">
                <a:solidFill>
                  <a:schemeClr val="tx1"/>
                </a:solidFill>
              </a:defRPr>
            </a:lvl1pPr>
            <a:extLst/>
          </a:lstStyle>
          <a:p>
            <a:fld id="{BC410EEA-824F-4D46-AFE7-60426C8C06B0}" type="slidenum">
              <a:rPr/>
              <a:pPr/>
              <a:t>‹#›</a:t>
            </a:fld>
            <a:endParaRPr kumimoji="1" lang="ja-JP" dirty="0">
              <a:solidFill>
                <a:schemeClr val="tx1"/>
              </a:solidFill>
            </a:endParaRPr>
          </a:p>
        </p:txBody>
      </p:sp>
      <p:sp>
        <p:nvSpPr>
          <p:cNvPr id="2" name="Title 1"/>
          <p:cNvSpPr>
            <a:spLocks noGrp="1"/>
          </p:cNvSpPr>
          <p:nvPr>
            <p:ph type="title"/>
          </p:nvPr>
        </p:nvSpPr>
        <p:spPr>
          <a:xfrm>
            <a:off x="228601" y="4807688"/>
            <a:ext cx="8075432" cy="562672"/>
          </a:xfrm>
          <a:noFill/>
        </p:spPr>
        <p:txBody>
          <a:bodyPr anchor="t">
            <a:sp3d prstMaterial="softEdge"/>
          </a:bodyPr>
          <a:lstStyle>
            <a:lvl1pPr marR="0" algn="r" latinLnBrk="0">
              <a:buNone/>
              <a:defRPr kumimoji="1" lang="ja-JP" sz="3000" b="0">
                <a:solidFill>
                  <a:schemeClr val="accent1"/>
                </a:solidFill>
                <a:effectLst>
                  <a:outerShdw blurRad="50800" dist="25000" dir="5400000" algn="t" rotWithShape="0">
                    <a:prstClr val="black">
                      <a:alpha val="45000"/>
                    </a:prstClr>
                  </a:outerShdw>
                </a:effectLst>
              </a:defRPr>
            </a:lvl1pPr>
            <a:extLst/>
          </a:lstStyle>
          <a:p>
            <a:r>
              <a:rPr kumimoji="1" lang="ja-JP" altLang="en-US" smtClean="0"/>
              <a:t>マスター タイトルの書式設定</a:t>
            </a:r>
            <a:endParaRPr kumimoji="1" lang="ja-JP"/>
          </a:p>
        </p:txBody>
      </p:sp>
      <p:sp>
        <p:nvSpPr>
          <p:cNvPr id="8" name="Shape 7"/>
          <p:cNvSpPr>
            <a:spLocks/>
          </p:cNvSpPr>
          <p:nvPr/>
        </p:nvSpPr>
        <p:spPr bwMode="auto">
          <a:xfrm>
            <a:off x="716437" y="5001995"/>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1" lang="ja-JP" dirty="0"/>
          </a:p>
        </p:txBody>
      </p:sp>
      <p:sp>
        <p:nvSpPr>
          <p:cNvPr id="9" name="Shape 8"/>
          <p:cNvSpPr>
            <a:spLocks/>
          </p:cNvSpPr>
          <p:nvPr/>
        </p:nvSpPr>
        <p:spPr bwMode="auto">
          <a:xfrm>
            <a:off x="-53560"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1" lang="ja-JP"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1" lang="ja-JP" dirty="0"/>
          </a:p>
        </p:txBody>
      </p:sp>
      <p:cxnSp>
        <p:nvCxnSpPr>
          <p:cNvPr id="11" name="Straight Connector 10"/>
          <p:cNvCxnSpPr/>
          <p:nvPr/>
        </p:nvCxnSpPr>
        <p:spPr>
          <a:xfrm>
            <a:off x="-9236"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a:endParaRPr kumimoji="1" lang="ja-JP"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a:endParaRPr kumimoji="1" lang="ja-JP"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Shape 12"/>
          <p:cNvSpPr>
            <a:spLocks/>
          </p:cNvSpPr>
          <p:nvPr/>
        </p:nvSpPr>
        <p:spPr bwMode="auto">
          <a:xfrm>
            <a:off x="716437" y="5001995"/>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1" lang="ja-JP" dirty="0"/>
          </a:p>
        </p:txBody>
      </p:sp>
      <p:sp>
        <p:nvSpPr>
          <p:cNvPr id="12" name="Shape 11"/>
          <p:cNvSpPr>
            <a:spLocks/>
          </p:cNvSpPr>
          <p:nvPr/>
        </p:nvSpPr>
        <p:spPr bwMode="auto">
          <a:xfrm>
            <a:off x="-53560"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1" lang="ja-JP"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1" lang="ja-JP" dirty="0"/>
          </a:p>
        </p:txBody>
      </p:sp>
      <p:cxnSp>
        <p:nvCxnSpPr>
          <p:cNvPr id="15" name="Straight Connector 14"/>
          <p:cNvCxnSpPr/>
          <p:nvPr/>
        </p:nvCxnSpPr>
        <p:spPr>
          <a:xfrm>
            <a:off x="-9236"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1" lang="ja-JP"/>
              <a:t>マスタ タイトルの書式設定</a:t>
            </a:r>
          </a:p>
        </p:txBody>
      </p:sp>
      <p:sp>
        <p:nvSpPr>
          <p:cNvPr id="30" name="Text Placeholder 29"/>
          <p:cNvSpPr>
            <a:spLocks noGrp="1"/>
          </p:cNvSpPr>
          <p:nvPr>
            <p:ph type="body" idx="1"/>
          </p:nvPr>
        </p:nvSpPr>
        <p:spPr>
          <a:xfrm>
            <a:off x="457200" y="1481330"/>
            <a:ext cx="8229600" cy="4525963"/>
          </a:xfrm>
          <a:prstGeom prst="rect">
            <a:avLst/>
          </a:prstGeom>
        </p:spPr>
        <p:txBody>
          <a:bodyPr vert="horz">
            <a:normAutofit/>
          </a:bodyPr>
          <a:lstStyle>
            <a:extLst/>
          </a:lstStyle>
          <a:p>
            <a:pPr lvl="0"/>
            <a:r>
              <a:rPr kumimoji="1" lang="ja-JP"/>
              <a:t>マスタ テキストの書式設定</a:t>
            </a:r>
          </a:p>
          <a:p>
            <a:pPr lvl="1"/>
            <a:r>
              <a:rPr kumimoji="1" lang="ja-JP"/>
              <a:t>第 2 レベル</a:t>
            </a:r>
          </a:p>
          <a:p>
            <a:pPr lvl="2"/>
            <a:r>
              <a:rPr kumimoji="1" lang="ja-JP"/>
              <a:t>第 3 レベル</a:t>
            </a:r>
          </a:p>
          <a:p>
            <a:pPr lvl="3"/>
            <a:r>
              <a:rPr kumimoji="1" lang="ja-JP"/>
              <a:t>第 4 レベル</a:t>
            </a:r>
          </a:p>
          <a:p>
            <a:pPr lvl="4"/>
            <a:r>
              <a:rPr kumimoji="1" lang="ja-JP"/>
              <a:t>第 5 レベル</a:t>
            </a:r>
          </a:p>
          <a:p>
            <a:pPr lvl="5"/>
            <a:r>
              <a:rPr kumimoji="1" lang="ja-JP"/>
              <a:t>第 6 レベル</a:t>
            </a:r>
          </a:p>
          <a:p>
            <a:pPr lvl="6"/>
            <a:r>
              <a:rPr kumimoji="1" lang="ja-JP"/>
              <a:t>第 7 レベル</a:t>
            </a:r>
          </a:p>
          <a:p>
            <a:pPr lvl="7"/>
            <a:r>
              <a:rPr kumimoji="1" lang="ja-JP"/>
              <a:t>第 8 レベル</a:t>
            </a:r>
          </a:p>
          <a:p>
            <a:pPr lvl="8"/>
            <a:r>
              <a:rPr kumimoji="1" lang="ja-JP"/>
              <a:t>第 9 レベル</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latinLnBrk="0">
              <a:defRPr kumimoji="1" lang="ja-JP" sz="1000">
                <a:solidFill>
                  <a:schemeClr val="tx1"/>
                </a:solidFill>
              </a:defRPr>
            </a:lvl1pPr>
            <a:extLst/>
          </a:lstStyle>
          <a:p>
            <a:fld id="{D10E14BF-C004-4398-9186-5EE680724D95}" type="datetime2">
              <a:rPr lang="ja-JP" altLang="en-US"/>
              <a:pPr/>
              <a:t>2015年3月31日(火)</a:t>
            </a:fld>
            <a:endParaRPr kumimoji="1" lang="ja-JP" sz="1000" dirty="0">
              <a:solidFill>
                <a:schemeClr val="tx1"/>
              </a:solidFill>
            </a:endParaRPr>
          </a:p>
        </p:txBody>
      </p:sp>
      <p:sp>
        <p:nvSpPr>
          <p:cNvPr id="22" name="Footer Placeholder 21"/>
          <p:cNvSpPr>
            <a:spLocks noGrp="1"/>
          </p:cNvSpPr>
          <p:nvPr>
            <p:ph type="ftr" sz="quarter" idx="3"/>
          </p:nvPr>
        </p:nvSpPr>
        <p:spPr>
          <a:xfrm>
            <a:off x="4380073" y="6407946"/>
            <a:ext cx="2350681" cy="365125"/>
          </a:xfrm>
          <a:prstGeom prst="rect">
            <a:avLst/>
          </a:prstGeom>
        </p:spPr>
        <p:txBody>
          <a:bodyPr vert="horz" anchor="b"/>
          <a:lstStyle>
            <a:lvl1pPr algn="r" latinLnBrk="0">
              <a:defRPr kumimoji="1" lang="ja-JP" sz="1000">
                <a:solidFill>
                  <a:schemeClr val="tx1"/>
                </a:solidFill>
              </a:defRPr>
            </a:lvl1pPr>
            <a:extLst/>
          </a:lstStyle>
          <a:p>
            <a:pPr algn="r"/>
            <a:endParaRPr kumimoji="1" lang="ja-JP" sz="1000" dirty="0">
              <a:solidFill>
                <a:schemeClr val="tx1"/>
              </a:solidFill>
            </a:endParaRPr>
          </a:p>
        </p:txBody>
      </p:sp>
      <p:sp>
        <p:nvSpPr>
          <p:cNvPr id="18" name="Slide Number Placeholder 17"/>
          <p:cNvSpPr>
            <a:spLocks noGrp="1"/>
          </p:cNvSpPr>
          <p:nvPr>
            <p:ph type="sldNum" sz="quarter" idx="4"/>
          </p:nvPr>
        </p:nvSpPr>
        <p:spPr>
          <a:xfrm>
            <a:off x="8647272" y="6407946"/>
            <a:ext cx="365760" cy="365125"/>
          </a:xfrm>
          <a:prstGeom prst="rect">
            <a:avLst/>
          </a:prstGeom>
        </p:spPr>
        <p:txBody>
          <a:bodyPr vert="horz" anchor="b"/>
          <a:lstStyle>
            <a:lvl1pPr algn="r" latinLnBrk="0">
              <a:defRPr kumimoji="1" lang="ja-JP" sz="1000" b="0">
                <a:solidFill>
                  <a:schemeClr val="tx1"/>
                </a:solidFill>
              </a:defRPr>
            </a:lvl1pPr>
            <a:extLst/>
          </a:lstStyle>
          <a:p>
            <a:fld id="{45292C34-3E5E-4BA5-AF54-F1601B144FB0}" type="slidenum">
              <a:rPr kumimoji="1" lang="en-US" altLang="ja-JP" sz="1400">
                <a:solidFill>
                  <a:schemeClr val="tx2">
                    <a:shade val="50000"/>
                  </a:schemeClr>
                </a:solidFill>
              </a:rPr>
              <a:pPr/>
              <a:t>‹#›</a:t>
            </a:fld>
            <a:endParaRPr kumimoji="1" lang="ja-JP" sz="1000" b="0"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l" rtl="0" eaLnBrk="1" latinLnBrk="0" hangingPunct="1">
        <a:spcBef>
          <a:spcPct val="0"/>
        </a:spcBef>
        <a:buNone/>
        <a:defRPr kumimoji="1" lang="ja-JP"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5000"/>
        <a:buFont typeface="Wingdings 3"/>
        <a:buChar char=""/>
        <a:defRPr kumimoji="1" lang="ja-JP"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lang="ja-JP"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lang="ja-JP"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lang="ja-JP"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lang="ja-JP"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lang="ja-JP"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lang="ja-JP"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lang="ja-JP"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lang="ja-JP" sz="1600" kern="1200" baseline="0">
          <a:solidFill>
            <a:schemeClr val="tx1"/>
          </a:solidFill>
          <a:latin typeface="+mn-lt"/>
          <a:ea typeface="+mn-ea"/>
          <a:cs typeface="+mn-cs"/>
        </a:defRPr>
      </a:lvl9pPr>
      <a:extLst/>
    </p:bodyStyle>
    <p:otherStyle>
      <a:lvl1pPr marL="0" algn="l" rtl="0" eaLnBrk="1" latinLnBrk="0" hangingPunct="1">
        <a:defRPr kumimoji="1" lang="ja-JP" kern="1200">
          <a:solidFill>
            <a:schemeClr val="tx1"/>
          </a:solidFill>
          <a:latin typeface="+mn-lt"/>
          <a:ea typeface="+mn-ea"/>
          <a:cs typeface="+mn-cs"/>
        </a:defRPr>
      </a:lvl1pPr>
      <a:lvl2pPr marL="457200" algn="l" rtl="0" eaLnBrk="1" hangingPunct="1">
        <a:defRPr kumimoji="1" lang="ja-JP" kern="1200">
          <a:solidFill>
            <a:schemeClr val="tx1"/>
          </a:solidFill>
          <a:latin typeface="+mn-lt"/>
          <a:ea typeface="+mn-ea"/>
          <a:cs typeface="+mn-cs"/>
        </a:defRPr>
      </a:lvl2pPr>
      <a:lvl3pPr marL="914400" algn="l" rtl="0" eaLnBrk="1" hangingPunct="1">
        <a:defRPr kumimoji="1" lang="ja-JP" kern="1200">
          <a:solidFill>
            <a:schemeClr val="tx1"/>
          </a:solidFill>
          <a:latin typeface="+mn-lt"/>
          <a:ea typeface="+mn-ea"/>
          <a:cs typeface="+mn-cs"/>
        </a:defRPr>
      </a:lvl3pPr>
      <a:lvl4pPr marL="1371600" algn="l" rtl="0" eaLnBrk="1" hangingPunct="1">
        <a:defRPr kumimoji="1" lang="ja-JP" kern="1200">
          <a:solidFill>
            <a:schemeClr val="tx1"/>
          </a:solidFill>
          <a:latin typeface="+mn-lt"/>
          <a:ea typeface="+mn-ea"/>
          <a:cs typeface="+mn-cs"/>
        </a:defRPr>
      </a:lvl4pPr>
      <a:lvl5pPr marL="1828800" algn="l" rtl="0" eaLnBrk="1" hangingPunct="1">
        <a:defRPr kumimoji="1" lang="ja-JP" kern="1200">
          <a:solidFill>
            <a:schemeClr val="tx1"/>
          </a:solidFill>
          <a:latin typeface="+mn-lt"/>
          <a:ea typeface="+mn-ea"/>
          <a:cs typeface="+mn-cs"/>
        </a:defRPr>
      </a:lvl5pPr>
      <a:lvl6pPr marL="2286000" algn="l" rtl="0" eaLnBrk="1" hangingPunct="1">
        <a:defRPr kumimoji="1" lang="ja-JP" kern="1200">
          <a:solidFill>
            <a:schemeClr val="tx1"/>
          </a:solidFill>
          <a:latin typeface="+mn-lt"/>
          <a:ea typeface="+mn-ea"/>
          <a:cs typeface="+mn-cs"/>
        </a:defRPr>
      </a:lvl6pPr>
      <a:lvl7pPr marL="2743200" algn="l" rtl="0" eaLnBrk="1" hangingPunct="1">
        <a:defRPr kumimoji="1" lang="ja-JP" kern="1200">
          <a:solidFill>
            <a:schemeClr val="tx1"/>
          </a:solidFill>
          <a:latin typeface="+mn-lt"/>
          <a:ea typeface="+mn-ea"/>
          <a:cs typeface="+mn-cs"/>
        </a:defRPr>
      </a:lvl7pPr>
      <a:lvl8pPr marL="3200400" algn="l" rtl="0" eaLnBrk="1" hangingPunct="1">
        <a:defRPr kumimoji="1" lang="ja-JP" kern="1200">
          <a:solidFill>
            <a:schemeClr val="tx1"/>
          </a:solidFill>
          <a:latin typeface="+mn-lt"/>
          <a:ea typeface="+mn-ea"/>
          <a:cs typeface="+mn-cs"/>
        </a:defRPr>
      </a:lvl8pPr>
      <a:lvl9pPr marL="3657600" algn="l" rtl="0" eaLnBrk="1" hangingPunct="1">
        <a:defRPr kumimoji="1" lang="ja-JP"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Autofit/>
          </a:bodyPr>
          <a:lstStyle/>
          <a:p>
            <a:r>
              <a:rPr lang="en-US" altLang="ja-JP" sz="3200" dirty="0"/>
              <a:t>SSR </a:t>
            </a:r>
            <a:r>
              <a:rPr lang="ja-JP" altLang="en-US" sz="3200" dirty="0"/>
              <a:t>産学戦略的研究</a:t>
            </a:r>
            <a:r>
              <a:rPr lang="ja-JP" altLang="en-US" sz="3200" dirty="0" smtClean="0"/>
              <a:t>フォーラム</a:t>
            </a:r>
            <a:r>
              <a:rPr lang="en-US" altLang="ja-JP" sz="3200" dirty="0" smtClean="0"/>
              <a:t/>
            </a:r>
            <a:br>
              <a:rPr lang="en-US" altLang="ja-JP" sz="3200" dirty="0" smtClean="0"/>
            </a:br>
            <a:r>
              <a:rPr lang="ja-JP" altLang="en-US" sz="3200" dirty="0" smtClean="0"/>
              <a:t>平成</a:t>
            </a:r>
            <a:r>
              <a:rPr lang="en-US" altLang="ja-JP" sz="3200" dirty="0"/>
              <a:t>26</a:t>
            </a:r>
            <a:r>
              <a:rPr lang="ja-JP" altLang="en-US" sz="3200" dirty="0"/>
              <a:t>年度調査研究グループ</a:t>
            </a:r>
            <a:br>
              <a:rPr lang="ja-JP" altLang="en-US" sz="3200" dirty="0"/>
            </a:br>
            <a:r>
              <a:rPr lang="ja-JP" altLang="en-US" sz="3200" dirty="0"/>
              <a:t>「大規模複雑な自己適応システム</a:t>
            </a:r>
            <a:r>
              <a:rPr lang="ja-JP" altLang="en-US" sz="3200" dirty="0" smtClean="0"/>
              <a:t>の</a:t>
            </a:r>
            <a:r>
              <a:rPr lang="en-US" altLang="ja-JP" sz="3200" dirty="0" smtClean="0"/>
              <a:t/>
            </a:r>
            <a:br>
              <a:rPr lang="en-US" altLang="ja-JP" sz="3200" dirty="0" smtClean="0"/>
            </a:br>
            <a:r>
              <a:rPr lang="ja-JP" altLang="en-US" sz="3200" dirty="0" smtClean="0"/>
              <a:t>適応</a:t>
            </a:r>
            <a:r>
              <a:rPr lang="ja-JP" altLang="en-US" sz="3200" dirty="0"/>
              <a:t>進化制御手法に関する調査研究</a:t>
            </a:r>
            <a:r>
              <a:rPr lang="ja-JP" altLang="en-US" sz="3200" dirty="0" smtClean="0"/>
              <a:t>」</a:t>
            </a:r>
            <a:r>
              <a:rPr lang="en-US" altLang="ja-JP" sz="3200" dirty="0" smtClean="0"/>
              <a:t/>
            </a:r>
            <a:br>
              <a:rPr lang="en-US" altLang="ja-JP" sz="3200" dirty="0" smtClean="0"/>
            </a:br>
            <a:r>
              <a:rPr lang="ja-JP" altLang="en-US" sz="3200" dirty="0"/>
              <a:t>研究成果</a:t>
            </a:r>
            <a:endParaRPr kumimoji="1" lang="ja-JP" altLang="en-US" sz="3200" dirty="0"/>
          </a:p>
        </p:txBody>
      </p:sp>
      <p:sp>
        <p:nvSpPr>
          <p:cNvPr id="3" name="サブタイトル 2"/>
          <p:cNvSpPr>
            <a:spLocks noGrp="1"/>
          </p:cNvSpPr>
          <p:nvPr>
            <p:ph type="subTitle" idx="1"/>
          </p:nvPr>
        </p:nvSpPr>
        <p:spPr/>
        <p:txBody>
          <a:bodyPr>
            <a:normAutofit fontScale="70000" lnSpcReduction="20000"/>
          </a:bodyPr>
          <a:lstStyle/>
          <a:p>
            <a:endParaRPr kumimoji="1" lang="en-US" altLang="ja-JP" dirty="0" smtClean="0"/>
          </a:p>
          <a:p>
            <a:r>
              <a:rPr kumimoji="1" lang="ja-JP" altLang="en-US" dirty="0" smtClean="0"/>
              <a:t>田原 </a:t>
            </a:r>
            <a:r>
              <a:rPr kumimoji="1" lang="ja-JP" altLang="en-US" dirty="0" smtClean="0"/>
              <a:t>康之</a:t>
            </a:r>
            <a:endParaRPr kumimoji="1" lang="en-US" altLang="ja-JP" dirty="0" smtClean="0"/>
          </a:p>
          <a:p>
            <a:r>
              <a:rPr lang="ja-JP" altLang="en-US" dirty="0"/>
              <a:t>電気</a:t>
            </a:r>
            <a:r>
              <a:rPr lang="ja-JP" altLang="en-US" dirty="0" smtClean="0"/>
              <a:t>通信大学</a:t>
            </a:r>
            <a:endParaRPr lang="en-US" altLang="ja-JP" dirty="0"/>
          </a:p>
          <a:p>
            <a:r>
              <a:rPr kumimoji="1" lang="en-US" altLang="ja-JP" dirty="0" smtClean="0"/>
              <a:t>2015/3/31</a:t>
            </a:r>
            <a:endParaRPr kumimoji="1" lang="en-US" altLang="ja-JP" dirty="0" smtClean="0"/>
          </a:p>
        </p:txBody>
      </p:sp>
    </p:spTree>
    <p:extLst>
      <p:ext uri="{BB962C8B-B14F-4D97-AF65-F5344CB8AC3E}">
        <p14:creationId xmlns:p14="http://schemas.microsoft.com/office/powerpoint/2010/main" val="17230704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ja-JP" altLang="en-US" dirty="0" smtClean="0"/>
              <a:t>等式論理とは？（続き）</a:t>
            </a:r>
            <a:endParaRPr kumimoji="1" lang="en-US" altLang="ja-JP" dirty="0" smtClean="0"/>
          </a:p>
          <a:p>
            <a:pPr lvl="1"/>
            <a:endParaRPr lang="en-US" altLang="ja-JP" dirty="0" smtClean="0"/>
          </a:p>
          <a:p>
            <a:pPr lvl="1"/>
            <a:r>
              <a:rPr lang="ja-JP" altLang="en-US" dirty="0" smtClean="0"/>
              <a:t>システムの仕様を、項の間の</a:t>
            </a:r>
            <a:r>
              <a:rPr lang="ja-JP" altLang="en-US" dirty="0" smtClean="0">
                <a:solidFill>
                  <a:srgbClr val="FF0000"/>
                </a:solidFill>
              </a:rPr>
              <a:t>等式</a:t>
            </a:r>
            <a:r>
              <a:rPr lang="ja-JP" altLang="en-US" dirty="0" smtClean="0"/>
              <a:t>で表す</a:t>
            </a:r>
            <a:endParaRPr lang="en-US" altLang="ja-JP" dirty="0" smtClean="0"/>
          </a:p>
          <a:p>
            <a:pPr lvl="1"/>
            <a:endParaRPr lang="en-US" altLang="ja-JP" dirty="0" smtClean="0"/>
          </a:p>
          <a:p>
            <a:pPr lvl="1"/>
            <a:r>
              <a:rPr lang="ja-JP" altLang="en-US" dirty="0" smtClean="0"/>
              <a:t>（条件付き）等式公理から</a:t>
            </a:r>
            <a:r>
              <a:rPr lang="ja-JP" altLang="en-US" dirty="0" smtClean="0">
                <a:solidFill>
                  <a:srgbClr val="FF0000"/>
                </a:solidFill>
              </a:rPr>
              <a:t>推論規則</a:t>
            </a:r>
            <a:r>
              <a:rPr lang="ja-JP" altLang="en-US" dirty="0" smtClean="0"/>
              <a:t>により等式を導出</a:t>
            </a:r>
            <a:endParaRPr lang="en-US" altLang="ja-JP" dirty="0" smtClean="0"/>
          </a:p>
          <a:p>
            <a:pPr lvl="1"/>
            <a:endParaRPr lang="en-US" altLang="ja-JP" dirty="0" smtClean="0"/>
          </a:p>
          <a:p>
            <a:pPr lvl="1"/>
            <a:r>
              <a:rPr lang="ja-JP" altLang="en-US" dirty="0" smtClean="0"/>
              <a:t>例</a:t>
            </a:r>
            <a:endParaRPr lang="en-US" altLang="ja-JP" dirty="0" smtClean="0"/>
          </a:p>
          <a:p>
            <a:pPr lvl="2"/>
            <a:endParaRPr lang="en-US" altLang="ja-JP" dirty="0" smtClean="0"/>
          </a:p>
          <a:p>
            <a:pPr lvl="2"/>
            <a:r>
              <a:rPr lang="ja-JP" altLang="en-US" dirty="0" smtClean="0"/>
              <a:t>公理 </a:t>
            </a:r>
            <a:r>
              <a:rPr lang="en-US" altLang="ja-JP" b="1" dirty="0" smtClean="0"/>
              <a:t>pop(push(</a:t>
            </a:r>
            <a:r>
              <a:rPr lang="en-US" altLang="ja-JP" b="1" dirty="0" smtClean="0">
                <a:solidFill>
                  <a:srgbClr val="FF0000"/>
                </a:solidFill>
              </a:rPr>
              <a:t>x</a:t>
            </a:r>
            <a:r>
              <a:rPr lang="en-US" altLang="ja-JP" b="1" dirty="0" smtClean="0"/>
              <a:t>, </a:t>
            </a:r>
            <a:r>
              <a:rPr lang="en-US" altLang="ja-JP" b="1" dirty="0" smtClean="0">
                <a:solidFill>
                  <a:srgbClr val="3366FF"/>
                </a:solidFill>
              </a:rPr>
              <a:t>s</a:t>
            </a:r>
            <a:r>
              <a:rPr lang="en-US" altLang="ja-JP" b="1" dirty="0" smtClean="0"/>
              <a:t>)) = </a:t>
            </a:r>
            <a:r>
              <a:rPr lang="en-US" altLang="ja-JP" b="1" dirty="0" smtClean="0">
                <a:solidFill>
                  <a:srgbClr val="FF0000"/>
                </a:solidFill>
              </a:rPr>
              <a:t>x</a:t>
            </a:r>
            <a:r>
              <a:rPr lang="en-US" altLang="ja-JP" b="1" dirty="0" smtClean="0"/>
              <a:t> </a:t>
            </a:r>
            <a:r>
              <a:rPr lang="ja-JP" altLang="en-US" dirty="0" smtClean="0"/>
              <a:t>（</a:t>
            </a:r>
            <a:r>
              <a:rPr lang="en-US" altLang="ja-JP" dirty="0" smtClean="0"/>
              <a:t>x </a:t>
            </a:r>
            <a:r>
              <a:rPr lang="ja-JP" altLang="en-US" dirty="0" smtClean="0"/>
              <a:t>と </a:t>
            </a:r>
            <a:r>
              <a:rPr lang="en-US" altLang="ja-JP" dirty="0" smtClean="0"/>
              <a:t>s </a:t>
            </a:r>
            <a:r>
              <a:rPr lang="ja-JP" altLang="en-US" dirty="0" smtClean="0"/>
              <a:t>は変数）より、等式</a:t>
            </a:r>
            <a:endParaRPr lang="en-US" altLang="ja-JP" dirty="0" smtClean="0"/>
          </a:p>
          <a:p>
            <a:pPr lvl="2">
              <a:buNone/>
            </a:pPr>
            <a:r>
              <a:rPr lang="en-US" altLang="ja-JP" dirty="0" smtClean="0"/>
              <a:t>		 	</a:t>
            </a:r>
            <a:r>
              <a:rPr lang="en-US" altLang="ja-JP" b="1" dirty="0" smtClean="0"/>
              <a:t>pop(push(</a:t>
            </a:r>
            <a:r>
              <a:rPr lang="en-US" altLang="ja-JP" b="1" dirty="0" smtClean="0">
                <a:solidFill>
                  <a:srgbClr val="FF0000"/>
                </a:solidFill>
              </a:rPr>
              <a:t>a</a:t>
            </a:r>
            <a:r>
              <a:rPr lang="en-US" altLang="ja-JP" b="1" dirty="0" smtClean="0"/>
              <a:t>, </a:t>
            </a:r>
            <a:r>
              <a:rPr lang="en-US" altLang="ja-JP" b="1" dirty="0" smtClean="0">
                <a:solidFill>
                  <a:srgbClr val="3366FF"/>
                </a:solidFill>
              </a:rPr>
              <a:t>push(b, empty)</a:t>
            </a:r>
            <a:r>
              <a:rPr lang="en-US" altLang="ja-JP" b="1" dirty="0" smtClean="0"/>
              <a:t>)) = </a:t>
            </a:r>
            <a:r>
              <a:rPr lang="en-US" altLang="ja-JP" b="1" dirty="0" smtClean="0">
                <a:solidFill>
                  <a:srgbClr val="FF0000"/>
                </a:solidFill>
              </a:rPr>
              <a:t>a</a:t>
            </a:r>
          </a:p>
          <a:p>
            <a:pPr lvl="2">
              <a:buNone/>
            </a:pPr>
            <a:r>
              <a:rPr lang="en-US" altLang="ja-JP" dirty="0" smtClean="0"/>
              <a:t>	</a:t>
            </a:r>
            <a:r>
              <a:rPr lang="ja-JP" altLang="en-US" dirty="0" smtClean="0"/>
              <a:t>を（置換推論規則により）導出</a:t>
            </a:r>
            <a:endParaRPr lang="en-US" altLang="ja-JP" dirty="0" smtClean="0"/>
          </a:p>
        </p:txBody>
      </p:sp>
      <p:sp>
        <p:nvSpPr>
          <p:cNvPr id="3" name="タイトル 2"/>
          <p:cNvSpPr>
            <a:spLocks noGrp="1"/>
          </p:cNvSpPr>
          <p:nvPr>
            <p:ph type="title"/>
          </p:nvPr>
        </p:nvSpPr>
        <p:spPr/>
        <p:txBody>
          <a:bodyPr/>
          <a:lstStyle/>
          <a:p>
            <a:r>
              <a:rPr kumimoji="1" lang="ja-JP" altLang="en-US" dirty="0" smtClean="0"/>
              <a:t>書換え論理とは？</a:t>
            </a:r>
            <a:endParaRPr kumimoji="1" lang="ja-JP" altLang="en-US" dirty="0"/>
          </a:p>
        </p:txBody>
      </p:sp>
    </p:spTree>
    <p:extLst>
      <p:ext uri="{BB962C8B-B14F-4D97-AF65-F5344CB8AC3E}">
        <p14:creationId xmlns:p14="http://schemas.microsoft.com/office/powerpoint/2010/main" val="564001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lnSpcReduction="10000"/>
          </a:bodyPr>
          <a:lstStyle/>
          <a:p>
            <a:r>
              <a:rPr lang="ja-JP" altLang="en-US" dirty="0" smtClean="0"/>
              <a:t>等式論理に対し、項の間の</a:t>
            </a:r>
            <a:r>
              <a:rPr lang="ja-JP" altLang="en-US" dirty="0" smtClean="0">
                <a:solidFill>
                  <a:srgbClr val="FF0000"/>
                </a:solidFill>
              </a:rPr>
              <a:t>書換え関係</a:t>
            </a:r>
            <a:r>
              <a:rPr lang="ja-JP" altLang="en-US" dirty="0" smtClean="0"/>
              <a:t>を追加</a:t>
            </a:r>
            <a:endParaRPr lang="en-US" altLang="ja-JP" dirty="0" smtClean="0"/>
          </a:p>
          <a:p>
            <a:endParaRPr lang="en-US" altLang="ja-JP" dirty="0" smtClean="0"/>
          </a:p>
          <a:p>
            <a:r>
              <a:rPr lang="ja-JP" altLang="en-US" dirty="0" smtClean="0"/>
              <a:t>公理系に（条件付き）</a:t>
            </a:r>
            <a:r>
              <a:rPr lang="ja-JP" altLang="en-US" dirty="0" smtClean="0">
                <a:solidFill>
                  <a:srgbClr val="FF0000"/>
                </a:solidFill>
              </a:rPr>
              <a:t>書換え規則</a:t>
            </a:r>
            <a:r>
              <a:rPr lang="ja-JP" altLang="en-US" dirty="0" smtClean="0"/>
              <a:t>（書換え関係の</a:t>
            </a:r>
            <a:endParaRPr lang="en-US" altLang="ja-JP" dirty="0" smtClean="0"/>
          </a:p>
          <a:p>
            <a:pPr>
              <a:buNone/>
            </a:pPr>
            <a:r>
              <a:rPr lang="en-US" altLang="ja-JP" dirty="0" smtClean="0"/>
              <a:t>	</a:t>
            </a:r>
            <a:r>
              <a:rPr lang="ja-JP" altLang="en-US" dirty="0" smtClean="0"/>
              <a:t>公理）を追加</a:t>
            </a:r>
            <a:endParaRPr lang="en-US" altLang="ja-JP" dirty="0" smtClean="0"/>
          </a:p>
          <a:p>
            <a:pPr>
              <a:buNone/>
            </a:pPr>
            <a:endParaRPr lang="en-US" altLang="ja-JP" dirty="0" smtClean="0"/>
          </a:p>
          <a:p>
            <a:r>
              <a:rPr lang="ja-JP" altLang="en-US" dirty="0" smtClean="0"/>
              <a:t>等式論理とほぼ同様な推論規則を追加</a:t>
            </a:r>
            <a:endParaRPr lang="en-US" altLang="ja-JP" dirty="0" smtClean="0"/>
          </a:p>
          <a:p>
            <a:pPr lvl="1"/>
            <a:endParaRPr lang="en-US" altLang="ja-JP" dirty="0" smtClean="0"/>
          </a:p>
          <a:p>
            <a:pPr lvl="1"/>
            <a:r>
              <a:rPr lang="ja-JP" altLang="en-US" dirty="0" smtClean="0"/>
              <a:t>対称律（</a:t>
            </a:r>
            <a:r>
              <a:rPr lang="en-US" altLang="ja-JP" dirty="0" smtClean="0"/>
              <a:t>x = y </a:t>
            </a:r>
            <a:r>
              <a:rPr lang="ja-JP" altLang="en-US" dirty="0" smtClean="0"/>
              <a:t>ならば </a:t>
            </a:r>
            <a:r>
              <a:rPr lang="en-US" altLang="ja-JP" dirty="0" smtClean="0"/>
              <a:t>y = x</a:t>
            </a:r>
            <a:r>
              <a:rPr lang="ja-JP" altLang="en-US" dirty="0" smtClean="0"/>
              <a:t>）に当たるもの以外</a:t>
            </a:r>
            <a:endParaRPr lang="en-US" altLang="ja-JP" dirty="0" smtClean="0"/>
          </a:p>
          <a:p>
            <a:endParaRPr lang="en-US" altLang="ja-JP" dirty="0"/>
          </a:p>
          <a:p>
            <a:r>
              <a:rPr lang="ja-JP" altLang="en-US" dirty="0" smtClean="0"/>
              <a:t>書換え理論</a:t>
            </a:r>
            <a:r>
              <a:rPr lang="en-US" altLang="ja-JP" i="1" dirty="0" smtClean="0"/>
              <a:t>R</a:t>
            </a:r>
            <a:r>
              <a:rPr lang="ja-JP" altLang="en-US" i="1" dirty="0" smtClean="0"/>
              <a:t> </a:t>
            </a:r>
            <a:r>
              <a:rPr lang="ja-JP" altLang="en-US" dirty="0" smtClean="0"/>
              <a:t>から書換え関係 </a:t>
            </a:r>
            <a:r>
              <a:rPr lang="en-US" altLang="ja-JP" i="1" dirty="0" smtClean="0"/>
              <a:t>t </a:t>
            </a:r>
            <a:r>
              <a:rPr lang="en-US" altLang="ja-JP" dirty="0" smtClean="0"/>
              <a:t>=&gt; </a:t>
            </a:r>
            <a:r>
              <a:rPr lang="en-US" altLang="ja-JP" i="1" dirty="0" smtClean="0"/>
              <a:t>t’ </a:t>
            </a:r>
            <a:r>
              <a:rPr lang="ja-JP" altLang="en-US" dirty="0" smtClean="0"/>
              <a:t>が推論されるとき、</a:t>
            </a:r>
            <a:r>
              <a:rPr lang="en-US" altLang="ja-JP" i="1" dirty="0" smtClean="0"/>
              <a:t>R </a:t>
            </a:r>
            <a:r>
              <a:rPr lang="en-US" altLang="ja-JP" dirty="0" smtClean="0"/>
              <a:t>|- </a:t>
            </a:r>
            <a:r>
              <a:rPr lang="en-US" altLang="ja-JP" i="1" dirty="0" smtClean="0"/>
              <a:t>t </a:t>
            </a:r>
            <a:r>
              <a:rPr lang="en-US" altLang="ja-JP" dirty="0"/>
              <a:t>=&gt; </a:t>
            </a:r>
            <a:r>
              <a:rPr lang="en-US" altLang="ja-JP" i="1" dirty="0"/>
              <a:t>t’ </a:t>
            </a:r>
            <a:r>
              <a:rPr lang="ja-JP" altLang="en-US" dirty="0" smtClean="0"/>
              <a:t>と書く</a:t>
            </a:r>
            <a:endParaRPr lang="en-US" altLang="ja-JP" dirty="0" smtClean="0"/>
          </a:p>
        </p:txBody>
      </p:sp>
      <p:sp>
        <p:nvSpPr>
          <p:cNvPr id="3" name="タイトル 2"/>
          <p:cNvSpPr>
            <a:spLocks noGrp="1"/>
          </p:cNvSpPr>
          <p:nvPr>
            <p:ph type="title"/>
          </p:nvPr>
        </p:nvSpPr>
        <p:spPr/>
        <p:txBody>
          <a:bodyPr/>
          <a:lstStyle/>
          <a:p>
            <a:r>
              <a:rPr kumimoji="1" lang="ja-JP" altLang="en-US" dirty="0" smtClean="0"/>
              <a:t>書換え論理とは？</a:t>
            </a:r>
            <a:endParaRPr kumimoji="1" lang="ja-JP" altLang="en-US" dirty="0"/>
          </a:p>
        </p:txBody>
      </p:sp>
    </p:spTree>
    <p:extLst>
      <p:ext uri="{BB962C8B-B14F-4D97-AF65-F5344CB8AC3E}">
        <p14:creationId xmlns:p14="http://schemas.microsoft.com/office/powerpoint/2010/main" val="1126428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fontScale="92500" lnSpcReduction="20000"/>
          </a:bodyPr>
          <a:lstStyle/>
          <a:p>
            <a:endParaRPr kumimoji="1" lang="en-US" altLang="ja-JP" dirty="0" smtClean="0"/>
          </a:p>
          <a:p>
            <a:r>
              <a:rPr kumimoji="1" lang="ja-JP" altLang="en-US" dirty="0" smtClean="0"/>
              <a:t>システムの</a:t>
            </a:r>
            <a:r>
              <a:rPr kumimoji="1" lang="ja-JP" altLang="en-US" dirty="0" smtClean="0">
                <a:solidFill>
                  <a:srgbClr val="FF0000"/>
                </a:solidFill>
              </a:rPr>
              <a:t>状態</a:t>
            </a:r>
            <a:r>
              <a:rPr kumimoji="1" lang="ja-JP" altLang="en-US" dirty="0" smtClean="0"/>
              <a:t>を項で表す</a:t>
            </a:r>
            <a:endParaRPr kumimoji="1" lang="en-US" altLang="ja-JP" dirty="0" smtClean="0"/>
          </a:p>
          <a:p>
            <a:endParaRPr lang="en-US" altLang="ja-JP" dirty="0" smtClean="0"/>
          </a:p>
          <a:p>
            <a:r>
              <a:rPr kumimoji="1" lang="ja-JP" altLang="en-US" dirty="0" smtClean="0"/>
              <a:t>システムの振舞いを、書換え関係で表される</a:t>
            </a:r>
            <a:r>
              <a:rPr kumimoji="1" lang="ja-JP" altLang="en-US" dirty="0" smtClean="0">
                <a:solidFill>
                  <a:srgbClr val="FF0000"/>
                </a:solidFill>
              </a:rPr>
              <a:t>状態遷移</a:t>
            </a:r>
            <a:r>
              <a:rPr kumimoji="1" lang="ja-JP" altLang="en-US" dirty="0" smtClean="0"/>
              <a:t>としてモデル化</a:t>
            </a:r>
            <a:endParaRPr kumimoji="1" lang="en-US" altLang="ja-JP" dirty="0" smtClean="0"/>
          </a:p>
          <a:p>
            <a:endParaRPr lang="en-US" altLang="ja-JP" dirty="0" smtClean="0"/>
          </a:p>
          <a:p>
            <a:r>
              <a:rPr kumimoji="1" lang="ja-JP" altLang="en-US" dirty="0" smtClean="0"/>
              <a:t>例：カウンター</a:t>
            </a:r>
            <a:endParaRPr kumimoji="1" lang="en-US" altLang="ja-JP" dirty="0" smtClean="0"/>
          </a:p>
          <a:p>
            <a:pPr lvl="1"/>
            <a:endParaRPr lang="en-US" altLang="ja-JP" dirty="0" smtClean="0"/>
          </a:p>
          <a:p>
            <a:pPr lvl="1"/>
            <a:r>
              <a:rPr kumimoji="1" lang="ja-JP" altLang="en-US" dirty="0" smtClean="0"/>
              <a:t>書換え規則</a:t>
            </a:r>
            <a:endParaRPr kumimoji="1" lang="en-US" altLang="ja-JP" dirty="0" smtClean="0"/>
          </a:p>
          <a:p>
            <a:pPr lvl="2"/>
            <a:r>
              <a:rPr kumimoji="1" lang="en-US" altLang="ja-JP" b="1" dirty="0" smtClean="0"/>
              <a:t>count(n) =&gt; count(n+1) if n &lt; 5 </a:t>
            </a:r>
            <a:r>
              <a:rPr kumimoji="1" lang="ja-JP" altLang="en-US" dirty="0" smtClean="0"/>
              <a:t>（正確には </a:t>
            </a:r>
            <a:r>
              <a:rPr kumimoji="1" lang="en-US" altLang="ja-JP" dirty="0" smtClean="0"/>
              <a:t>(n &lt; 5) = true</a:t>
            </a:r>
            <a:r>
              <a:rPr kumimoji="1" lang="ja-JP" altLang="en-US" dirty="0" smtClean="0"/>
              <a:t>）</a:t>
            </a:r>
            <a:endParaRPr kumimoji="1" lang="en-US" altLang="ja-JP" dirty="0" smtClean="0"/>
          </a:p>
          <a:p>
            <a:pPr lvl="2"/>
            <a:r>
              <a:rPr lang="en-US" altLang="ja-JP" b="1" dirty="0" smtClean="0"/>
              <a:t>count(5) =&gt; count(0)</a:t>
            </a:r>
          </a:p>
          <a:p>
            <a:pPr lvl="1"/>
            <a:endParaRPr kumimoji="1" lang="en-US" altLang="ja-JP" dirty="0" smtClean="0"/>
          </a:p>
          <a:p>
            <a:pPr lvl="1"/>
            <a:r>
              <a:rPr kumimoji="1" lang="ja-JP" altLang="en-US" dirty="0" smtClean="0"/>
              <a:t>状態遷移：</a:t>
            </a:r>
            <a:r>
              <a:rPr kumimoji="1" lang="en-US" altLang="ja-JP" b="1" dirty="0" smtClean="0"/>
              <a:t>count(0) =&gt; count(1) =&gt; count(2) =&gt; … =&gt; count(5) =&gt; count(0) =&gt; …</a:t>
            </a:r>
            <a:endParaRPr kumimoji="1" lang="ja-JP" altLang="en-US" b="1" dirty="0"/>
          </a:p>
        </p:txBody>
      </p:sp>
      <p:sp>
        <p:nvSpPr>
          <p:cNvPr id="3" name="タイトル 2"/>
          <p:cNvSpPr>
            <a:spLocks noGrp="1"/>
          </p:cNvSpPr>
          <p:nvPr>
            <p:ph type="title"/>
          </p:nvPr>
        </p:nvSpPr>
        <p:spPr/>
        <p:txBody>
          <a:bodyPr>
            <a:normAutofit fontScale="90000"/>
          </a:bodyPr>
          <a:lstStyle/>
          <a:p>
            <a:r>
              <a:rPr kumimoji="1" lang="ja-JP" altLang="en-US" dirty="0" smtClean="0"/>
              <a:t>書換え論理によるシステムの振舞いのモデル化</a:t>
            </a:r>
            <a:endParaRPr kumimoji="1" lang="ja-JP" altLang="en-US" dirty="0"/>
          </a:p>
        </p:txBody>
      </p:sp>
    </p:spTree>
    <p:extLst>
      <p:ext uri="{BB962C8B-B14F-4D97-AF65-F5344CB8AC3E}">
        <p14:creationId xmlns:p14="http://schemas.microsoft.com/office/powerpoint/2010/main" val="57155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dirty="0" smtClean="0"/>
              <a:t>1</a:t>
            </a:r>
            <a:r>
              <a:rPr kumimoji="1" lang="ja-JP" altLang="en-US" dirty="0" smtClean="0"/>
              <a:t>種の階層構造</a:t>
            </a:r>
            <a:endParaRPr kumimoji="1" lang="en-US" altLang="ja-JP" dirty="0" smtClean="0"/>
          </a:p>
          <a:p>
            <a:r>
              <a:rPr lang="en-US" altLang="ja-JP" dirty="0"/>
              <a:t>1</a:t>
            </a:r>
            <a:r>
              <a:rPr lang="ja-JP" altLang="en-US" dirty="0" smtClean="0"/>
              <a:t>階層（</a:t>
            </a:r>
            <a:r>
              <a:rPr lang="ja-JP" altLang="en-US" dirty="0" smtClean="0">
                <a:solidFill>
                  <a:srgbClr val="FF0000"/>
                </a:solidFill>
              </a:rPr>
              <a:t>オブジェクトレベル</a:t>
            </a:r>
            <a:r>
              <a:rPr lang="ja-JP" altLang="en-US" dirty="0" smtClean="0"/>
              <a:t>と呼ぶ）の構造や振舞いを、</a:t>
            </a:r>
            <a:r>
              <a:rPr lang="en-US" altLang="ja-JP" dirty="0" smtClean="0"/>
              <a:t>1</a:t>
            </a:r>
            <a:r>
              <a:rPr lang="ja-JP" altLang="en-US" dirty="0" smtClean="0"/>
              <a:t>つ上位の層（</a:t>
            </a:r>
            <a:r>
              <a:rPr lang="ja-JP" altLang="en-US" dirty="0" smtClean="0">
                <a:solidFill>
                  <a:srgbClr val="FF0000"/>
                </a:solidFill>
              </a:rPr>
              <a:t>メタレベル</a:t>
            </a:r>
            <a:r>
              <a:rPr lang="ja-JP" altLang="en-US" dirty="0" smtClean="0"/>
              <a:t>と呼ぶ）が管理・制御</a:t>
            </a:r>
            <a:endParaRPr lang="en-US" altLang="ja-JP" dirty="0" smtClean="0"/>
          </a:p>
          <a:p>
            <a:pPr lvl="1"/>
            <a:r>
              <a:rPr kumimoji="1" lang="ja-JP" altLang="en-US" dirty="0" smtClean="0"/>
              <a:t>そのために、メタレベルはオブジェクトレベルの構造や振舞いの内部表現を保持</a:t>
            </a:r>
            <a:endParaRPr kumimoji="1" lang="ja-JP" altLang="en-US" dirty="0"/>
          </a:p>
        </p:txBody>
      </p:sp>
      <p:sp>
        <p:nvSpPr>
          <p:cNvPr id="3" name="タイトル 2"/>
          <p:cNvSpPr>
            <a:spLocks noGrp="1"/>
          </p:cNvSpPr>
          <p:nvPr>
            <p:ph type="title"/>
          </p:nvPr>
        </p:nvSpPr>
        <p:spPr/>
        <p:txBody>
          <a:bodyPr/>
          <a:lstStyle/>
          <a:p>
            <a:r>
              <a:rPr kumimoji="1" lang="ja-JP" altLang="en-US" dirty="0" smtClean="0"/>
              <a:t>リフレクションとは？</a:t>
            </a:r>
            <a:endParaRPr kumimoji="1" lang="ja-JP" altLang="en-US" dirty="0"/>
          </a:p>
        </p:txBody>
      </p:sp>
      <p:sp>
        <p:nvSpPr>
          <p:cNvPr id="6" name="正方形/長方形 5"/>
          <p:cNvSpPr/>
          <p:nvPr/>
        </p:nvSpPr>
        <p:spPr>
          <a:xfrm>
            <a:off x="3851920" y="3789040"/>
            <a:ext cx="3600400" cy="1080120"/>
          </a:xfrm>
          <a:prstGeom prst="rect">
            <a:avLst/>
          </a:prstGeom>
          <a:no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solidFill>
                <a:schemeClr val="tx1"/>
              </a:solidFill>
            </a:endParaRPr>
          </a:p>
        </p:txBody>
      </p:sp>
      <p:sp>
        <p:nvSpPr>
          <p:cNvPr id="7" name="正方形/長方形 6"/>
          <p:cNvSpPr/>
          <p:nvPr/>
        </p:nvSpPr>
        <p:spPr>
          <a:xfrm>
            <a:off x="3851920" y="5589240"/>
            <a:ext cx="3600400" cy="1080120"/>
          </a:xfrm>
          <a:prstGeom prst="rect">
            <a:avLst/>
          </a:prstGeom>
          <a:no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solidFill>
                <a:schemeClr val="tx1"/>
              </a:solidFill>
            </a:endParaRPr>
          </a:p>
        </p:txBody>
      </p:sp>
      <p:sp>
        <p:nvSpPr>
          <p:cNvPr id="17" name="正方形/長方形 16"/>
          <p:cNvSpPr/>
          <p:nvPr/>
        </p:nvSpPr>
        <p:spPr>
          <a:xfrm>
            <a:off x="2742259" y="3789040"/>
            <a:ext cx="1173719" cy="369332"/>
          </a:xfrm>
          <a:prstGeom prst="rect">
            <a:avLst/>
          </a:prstGeom>
        </p:spPr>
        <p:txBody>
          <a:bodyPr wrap="none">
            <a:spAutoFit/>
          </a:bodyPr>
          <a:lstStyle/>
          <a:p>
            <a:r>
              <a:rPr kumimoji="1" lang="ja-JP" altLang="en-US" dirty="0"/>
              <a:t>メタレベル</a:t>
            </a:r>
            <a:endParaRPr lang="ja-JP" altLang="en-US" dirty="0"/>
          </a:p>
        </p:txBody>
      </p:sp>
      <p:sp>
        <p:nvSpPr>
          <p:cNvPr id="18" name="正方形/長方形 17"/>
          <p:cNvSpPr/>
          <p:nvPr/>
        </p:nvSpPr>
        <p:spPr>
          <a:xfrm>
            <a:off x="1979712" y="5587681"/>
            <a:ext cx="1962397" cy="369332"/>
          </a:xfrm>
          <a:prstGeom prst="rect">
            <a:avLst/>
          </a:prstGeom>
        </p:spPr>
        <p:txBody>
          <a:bodyPr wrap="none">
            <a:spAutoFit/>
          </a:bodyPr>
          <a:lstStyle/>
          <a:p>
            <a:r>
              <a:rPr kumimoji="1" lang="ja-JP" altLang="en-US" dirty="0" smtClean="0"/>
              <a:t>オブジェクトレベル</a:t>
            </a:r>
            <a:endParaRPr lang="ja-JP" altLang="en-US" dirty="0"/>
          </a:p>
        </p:txBody>
      </p:sp>
      <p:cxnSp>
        <p:nvCxnSpPr>
          <p:cNvPr id="21" name="直線矢印コネクタ 20"/>
          <p:cNvCxnSpPr/>
          <p:nvPr/>
        </p:nvCxnSpPr>
        <p:spPr>
          <a:xfrm flipV="1">
            <a:off x="3851920" y="4725144"/>
            <a:ext cx="1064633" cy="864096"/>
          </a:xfrm>
          <a:prstGeom prst="straightConnector1">
            <a:avLst/>
          </a:prstGeom>
          <a:ln w="19050">
            <a:solidFill>
              <a:schemeClr val="tx1"/>
            </a:solidFill>
            <a:prstDash val="lg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4916553" y="4078813"/>
            <a:ext cx="2154437" cy="646331"/>
          </a:xfrm>
          <a:prstGeom prst="rect">
            <a:avLst/>
          </a:prstGeom>
          <a:no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solidFill>
                <a:schemeClr val="tx1"/>
              </a:solidFill>
            </a:endParaRPr>
          </a:p>
        </p:txBody>
      </p:sp>
      <p:cxnSp>
        <p:nvCxnSpPr>
          <p:cNvPr id="23" name="直線矢印コネクタ 22"/>
          <p:cNvCxnSpPr/>
          <p:nvPr/>
        </p:nvCxnSpPr>
        <p:spPr>
          <a:xfrm flipH="1" flipV="1">
            <a:off x="7085327" y="4725144"/>
            <a:ext cx="366994" cy="845910"/>
          </a:xfrm>
          <a:prstGeom prst="straightConnector1">
            <a:avLst/>
          </a:prstGeom>
          <a:ln w="19050">
            <a:solidFill>
              <a:schemeClr val="tx1"/>
            </a:solidFill>
            <a:prstDash val="lgDash"/>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43036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オブジェクト</a:t>
            </a:r>
            <a:r>
              <a:rPr lang="ja-JP" altLang="en-US" dirty="0"/>
              <a:t>レベル</a:t>
            </a:r>
            <a:r>
              <a:rPr lang="ja-JP" altLang="en-US" dirty="0" smtClean="0"/>
              <a:t>の</a:t>
            </a:r>
            <a:r>
              <a:rPr lang="ja-JP" altLang="en-US" dirty="0"/>
              <a:t>対象</a:t>
            </a:r>
            <a:r>
              <a:rPr lang="ja-JP" altLang="en-US" dirty="0" smtClean="0"/>
              <a:t>（項や書換え規則など）を、メタレベルで項により表現</a:t>
            </a:r>
            <a:endParaRPr lang="en-US" altLang="ja-JP" dirty="0" smtClean="0"/>
          </a:p>
          <a:p>
            <a:pPr lvl="1"/>
            <a:r>
              <a:rPr lang="en-US" altLang="ja-JP" i="1" dirty="0" smtClean="0"/>
              <a:t>A</a:t>
            </a:r>
            <a:r>
              <a:rPr lang="en-US" altLang="ja-JP" dirty="0" smtClean="0"/>
              <a:t> </a:t>
            </a:r>
            <a:r>
              <a:rPr lang="ja-JP" altLang="en-US" dirty="0" smtClean="0"/>
              <a:t>のメタレベル表現：</a:t>
            </a:r>
            <a:r>
              <a:rPr lang="en-US" altLang="ja-JP" i="1" dirty="0" smtClean="0"/>
              <a:t>A</a:t>
            </a:r>
            <a:endParaRPr lang="en-US" altLang="ja-JP" dirty="0" smtClean="0"/>
          </a:p>
          <a:p>
            <a:pPr lvl="2"/>
            <a:r>
              <a:rPr lang="en-US" altLang="ja-JP" dirty="0" smtClean="0"/>
              <a:t>f(x, a) = f [</a:t>
            </a:r>
            <a:r>
              <a:rPr lang="fr-FR" altLang="ja-JP" dirty="0" smtClean="0"/>
              <a:t>'</a:t>
            </a:r>
            <a:r>
              <a:rPr lang="en-US" altLang="ja-JP" dirty="0" smtClean="0"/>
              <a:t>x, </a:t>
            </a:r>
            <a:r>
              <a:rPr lang="fr-FR" altLang="ja-JP" dirty="0" smtClean="0"/>
              <a:t>'</a:t>
            </a:r>
            <a:r>
              <a:rPr lang="en-US" altLang="ja-JP" dirty="0" smtClean="0"/>
              <a:t>a] = _[_,_](</a:t>
            </a:r>
            <a:r>
              <a:rPr lang="fr-FR" altLang="ja-JP" dirty="0" smtClean="0"/>
              <a:t>'</a:t>
            </a:r>
            <a:r>
              <a:rPr lang="en-US" altLang="ja-JP" dirty="0" smtClean="0"/>
              <a:t>f, </a:t>
            </a:r>
            <a:r>
              <a:rPr lang="fr-FR" altLang="ja-JP" dirty="0" smtClean="0"/>
              <a:t>'</a:t>
            </a:r>
            <a:r>
              <a:rPr lang="en-US" altLang="ja-JP" dirty="0" smtClean="0"/>
              <a:t>x, </a:t>
            </a:r>
            <a:r>
              <a:rPr lang="fr-FR" altLang="ja-JP" dirty="0" smtClean="0"/>
              <a:t>'</a:t>
            </a:r>
            <a:r>
              <a:rPr lang="en-US" altLang="ja-JP" dirty="0" smtClean="0"/>
              <a:t>a)</a:t>
            </a:r>
          </a:p>
          <a:p>
            <a:pPr marL="630936" lvl="2" indent="0">
              <a:buNone/>
            </a:pPr>
            <a:r>
              <a:rPr kumimoji="1" lang="en-US" altLang="ja-JP" dirty="0"/>
              <a:t>	</a:t>
            </a:r>
            <a:r>
              <a:rPr lang="ja-JP" altLang="en-US" dirty="0" smtClean="0"/>
              <a:t>（アンダースコア</a:t>
            </a:r>
            <a:r>
              <a:rPr lang="en-US" altLang="ja-JP" dirty="0" smtClean="0"/>
              <a:t> “_” </a:t>
            </a:r>
            <a:r>
              <a:rPr lang="ja-JP" altLang="en-US" dirty="0" smtClean="0"/>
              <a:t>を各引数で置き換え）</a:t>
            </a:r>
            <a:endParaRPr kumimoji="1" lang="ja-JP" altLang="en-US" dirty="0"/>
          </a:p>
        </p:txBody>
      </p:sp>
      <p:sp>
        <p:nvSpPr>
          <p:cNvPr id="3" name="タイトル 2"/>
          <p:cNvSpPr>
            <a:spLocks noGrp="1"/>
          </p:cNvSpPr>
          <p:nvPr>
            <p:ph type="title"/>
          </p:nvPr>
        </p:nvSpPr>
        <p:spPr/>
        <p:txBody>
          <a:bodyPr>
            <a:normAutofit fontScale="90000"/>
          </a:bodyPr>
          <a:lstStyle/>
          <a:p>
            <a:r>
              <a:rPr kumimoji="1" lang="ja-JP" altLang="en-US" dirty="0" smtClean="0"/>
              <a:t>書換え論理によるリフレクションの</a:t>
            </a:r>
            <a:r>
              <a:rPr kumimoji="1" lang="en-US" altLang="ja-JP" dirty="0" smtClean="0"/>
              <a:t/>
            </a:r>
            <a:br>
              <a:rPr kumimoji="1" lang="en-US" altLang="ja-JP" dirty="0" smtClean="0"/>
            </a:br>
            <a:r>
              <a:rPr kumimoji="1" lang="ja-JP" altLang="en-US" dirty="0" smtClean="0"/>
              <a:t>モデル化</a:t>
            </a:r>
            <a:endParaRPr kumimoji="1" lang="ja-JP" altLang="en-US" dirty="0"/>
          </a:p>
        </p:txBody>
      </p:sp>
      <p:sp>
        <p:nvSpPr>
          <p:cNvPr id="4" name="正方形/長方形 3"/>
          <p:cNvSpPr/>
          <p:nvPr/>
        </p:nvSpPr>
        <p:spPr>
          <a:xfrm>
            <a:off x="3851920" y="3789040"/>
            <a:ext cx="3600400" cy="1080120"/>
          </a:xfrm>
          <a:prstGeom prst="rect">
            <a:avLst/>
          </a:prstGeom>
          <a:no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solidFill>
                <a:schemeClr val="tx1"/>
              </a:solidFill>
            </a:endParaRPr>
          </a:p>
        </p:txBody>
      </p:sp>
      <p:sp>
        <p:nvSpPr>
          <p:cNvPr id="5" name="正方形/長方形 4"/>
          <p:cNvSpPr/>
          <p:nvPr/>
        </p:nvSpPr>
        <p:spPr>
          <a:xfrm>
            <a:off x="3851920" y="5589240"/>
            <a:ext cx="3600400" cy="1080120"/>
          </a:xfrm>
          <a:prstGeom prst="rect">
            <a:avLst/>
          </a:prstGeom>
          <a:no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solidFill>
                <a:schemeClr val="tx1"/>
              </a:solidFill>
            </a:endParaRPr>
          </a:p>
        </p:txBody>
      </p:sp>
      <p:sp>
        <p:nvSpPr>
          <p:cNvPr id="9" name="正方形/長方形 8"/>
          <p:cNvSpPr/>
          <p:nvPr/>
        </p:nvSpPr>
        <p:spPr>
          <a:xfrm>
            <a:off x="2742259" y="3789040"/>
            <a:ext cx="1173719" cy="369332"/>
          </a:xfrm>
          <a:prstGeom prst="rect">
            <a:avLst/>
          </a:prstGeom>
        </p:spPr>
        <p:txBody>
          <a:bodyPr wrap="none">
            <a:spAutoFit/>
          </a:bodyPr>
          <a:lstStyle/>
          <a:p>
            <a:r>
              <a:rPr kumimoji="1" lang="ja-JP" altLang="en-US" dirty="0"/>
              <a:t>メタレベル</a:t>
            </a:r>
            <a:endParaRPr lang="ja-JP" altLang="en-US" dirty="0"/>
          </a:p>
        </p:txBody>
      </p:sp>
      <p:sp>
        <p:nvSpPr>
          <p:cNvPr id="10" name="正方形/長方形 9"/>
          <p:cNvSpPr/>
          <p:nvPr/>
        </p:nvSpPr>
        <p:spPr>
          <a:xfrm>
            <a:off x="1979712" y="5587681"/>
            <a:ext cx="1962397" cy="369332"/>
          </a:xfrm>
          <a:prstGeom prst="rect">
            <a:avLst/>
          </a:prstGeom>
        </p:spPr>
        <p:txBody>
          <a:bodyPr wrap="none">
            <a:spAutoFit/>
          </a:bodyPr>
          <a:lstStyle/>
          <a:p>
            <a:r>
              <a:rPr kumimoji="1" lang="ja-JP" altLang="en-US" dirty="0" smtClean="0"/>
              <a:t>オブジェクトレベル</a:t>
            </a:r>
            <a:endParaRPr lang="ja-JP" altLang="en-US" dirty="0"/>
          </a:p>
        </p:txBody>
      </p:sp>
      <p:sp>
        <p:nvSpPr>
          <p:cNvPr id="11" name="正方形/長方形 10"/>
          <p:cNvSpPr/>
          <p:nvPr/>
        </p:nvSpPr>
        <p:spPr>
          <a:xfrm>
            <a:off x="4916553" y="4078813"/>
            <a:ext cx="2154437" cy="646331"/>
          </a:xfrm>
          <a:prstGeom prst="rect">
            <a:avLst/>
          </a:prstGeom>
          <a:no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solidFill>
                <a:schemeClr val="tx1"/>
              </a:solidFill>
            </a:endParaRPr>
          </a:p>
        </p:txBody>
      </p:sp>
      <p:cxnSp>
        <p:nvCxnSpPr>
          <p:cNvPr id="12" name="直線矢印コネクタ 11"/>
          <p:cNvCxnSpPr/>
          <p:nvPr/>
        </p:nvCxnSpPr>
        <p:spPr>
          <a:xfrm flipV="1">
            <a:off x="3851920" y="4725144"/>
            <a:ext cx="1064633" cy="864096"/>
          </a:xfrm>
          <a:prstGeom prst="straightConnector1">
            <a:avLst/>
          </a:prstGeom>
          <a:ln w="19050">
            <a:solidFill>
              <a:schemeClr val="tx1"/>
            </a:solidFill>
            <a:prstDash val="lg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H="1" flipV="1">
            <a:off x="7085327" y="4725144"/>
            <a:ext cx="366994" cy="845910"/>
          </a:xfrm>
          <a:prstGeom prst="straightConnector1">
            <a:avLst/>
          </a:prstGeom>
          <a:ln w="19050">
            <a:solidFill>
              <a:schemeClr val="tx1"/>
            </a:solidFill>
            <a:prstDash val="lg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5532292" y="6009535"/>
            <a:ext cx="1802096" cy="369332"/>
          </a:xfrm>
          <a:prstGeom prst="rect">
            <a:avLst/>
          </a:prstGeom>
        </p:spPr>
        <p:txBody>
          <a:bodyPr wrap="none">
            <a:spAutoFit/>
          </a:bodyPr>
          <a:lstStyle/>
          <a:p>
            <a:r>
              <a:rPr kumimoji="1" lang="en-US" altLang="ja-JP" b="1" dirty="0" smtClean="0"/>
              <a:t>f (</a:t>
            </a:r>
            <a:r>
              <a:rPr kumimoji="1" lang="en-US" altLang="ja-JP" b="1" dirty="0"/>
              <a:t>x, a</a:t>
            </a:r>
            <a:r>
              <a:rPr kumimoji="1" lang="en-US" altLang="ja-JP" b="1" dirty="0" smtClean="0"/>
              <a:t>)</a:t>
            </a:r>
            <a:r>
              <a:rPr kumimoji="1" lang="ja-JP" altLang="en-US" b="1" dirty="0" smtClean="0"/>
              <a:t> </a:t>
            </a:r>
            <a:r>
              <a:rPr kumimoji="1" lang="en-US" altLang="ja-JP" b="1" dirty="0" smtClean="0"/>
              <a:t>=&gt; f (x, b)</a:t>
            </a:r>
            <a:endParaRPr lang="ja-JP" altLang="en-US" dirty="0"/>
          </a:p>
        </p:txBody>
      </p:sp>
      <p:sp>
        <p:nvSpPr>
          <p:cNvPr id="15" name="正方形/長方形 14"/>
          <p:cNvSpPr/>
          <p:nvPr/>
        </p:nvSpPr>
        <p:spPr>
          <a:xfrm>
            <a:off x="5583359" y="4059611"/>
            <a:ext cx="1316386" cy="646331"/>
          </a:xfrm>
          <a:prstGeom prst="rect">
            <a:avLst/>
          </a:prstGeom>
        </p:spPr>
        <p:txBody>
          <a:bodyPr wrap="none">
            <a:spAutoFit/>
          </a:bodyPr>
          <a:lstStyle/>
          <a:p>
            <a:r>
              <a:rPr kumimoji="1" lang="en-US" altLang="ja-JP" b="1" dirty="0" smtClean="0"/>
              <a:t>=&gt;(</a:t>
            </a:r>
            <a:r>
              <a:rPr kumimoji="1" lang="fr-FR" altLang="ja-JP" b="1" dirty="0" smtClean="0"/>
              <a:t>'</a:t>
            </a:r>
            <a:r>
              <a:rPr kumimoji="1" lang="en-US" altLang="ja-JP" b="1" dirty="0" smtClean="0"/>
              <a:t>f [</a:t>
            </a:r>
            <a:r>
              <a:rPr kumimoji="1" lang="fr-FR" altLang="ja-JP" b="1" dirty="0" smtClean="0"/>
              <a:t>'</a:t>
            </a:r>
            <a:r>
              <a:rPr kumimoji="1" lang="en-US" altLang="ja-JP" b="1" dirty="0" smtClean="0"/>
              <a:t>x, </a:t>
            </a:r>
            <a:r>
              <a:rPr kumimoji="1" lang="fr-FR" altLang="ja-JP" b="1" dirty="0" smtClean="0"/>
              <a:t>'</a:t>
            </a:r>
            <a:r>
              <a:rPr kumimoji="1" lang="en-US" altLang="ja-JP" b="1" dirty="0" smtClean="0"/>
              <a:t>a],</a:t>
            </a:r>
          </a:p>
          <a:p>
            <a:r>
              <a:rPr kumimoji="1" lang="fr-FR" altLang="ja-JP" b="1" dirty="0" smtClean="0"/>
              <a:t>'</a:t>
            </a:r>
            <a:r>
              <a:rPr kumimoji="1" lang="en-US" altLang="ja-JP" b="1" dirty="0" smtClean="0"/>
              <a:t>f [</a:t>
            </a:r>
            <a:r>
              <a:rPr kumimoji="1" lang="fr-FR" altLang="ja-JP" b="1" dirty="0" smtClean="0"/>
              <a:t>'</a:t>
            </a:r>
            <a:r>
              <a:rPr kumimoji="1" lang="en-US" altLang="ja-JP" b="1" dirty="0" smtClean="0"/>
              <a:t>x</a:t>
            </a:r>
            <a:r>
              <a:rPr kumimoji="1" lang="en-US" altLang="ja-JP" b="1" dirty="0"/>
              <a:t>, </a:t>
            </a:r>
            <a:r>
              <a:rPr kumimoji="1" lang="fr-FR" altLang="ja-JP" b="1" dirty="0" smtClean="0"/>
              <a:t>'</a:t>
            </a:r>
            <a:r>
              <a:rPr kumimoji="1" lang="en-US" altLang="ja-JP" b="1" dirty="0" smtClean="0"/>
              <a:t>b])</a:t>
            </a:r>
            <a:endParaRPr lang="ja-JP" altLang="en-US" dirty="0"/>
          </a:p>
        </p:txBody>
      </p:sp>
      <p:cxnSp>
        <p:nvCxnSpPr>
          <p:cNvPr id="19" name="直線矢印コネクタ 18"/>
          <p:cNvCxnSpPr/>
          <p:nvPr/>
        </p:nvCxnSpPr>
        <p:spPr>
          <a:xfrm flipV="1">
            <a:off x="3686380" y="2420888"/>
            <a:ext cx="270209" cy="5732"/>
          </a:xfrm>
          <a:prstGeom prst="straightConnector1">
            <a:avLst/>
          </a:prstGeom>
          <a:ln w="190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1360600" y="2786660"/>
            <a:ext cx="720080" cy="0"/>
          </a:xfrm>
          <a:prstGeom prst="straightConnector1">
            <a:avLst/>
          </a:prstGeom>
          <a:ln w="190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58779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特別な書換え理論</a:t>
            </a:r>
            <a:r>
              <a:rPr lang="en-US" altLang="ja-JP" i="1" dirty="0" smtClean="0">
                <a:solidFill>
                  <a:srgbClr val="FF0000"/>
                </a:solidFill>
              </a:rPr>
              <a:t>U</a:t>
            </a:r>
            <a:r>
              <a:rPr lang="ja-JP" altLang="en-US" i="1" dirty="0" smtClean="0"/>
              <a:t> </a:t>
            </a:r>
            <a:r>
              <a:rPr lang="ja-JP" altLang="en-US" dirty="0" smtClean="0"/>
              <a:t>と演算子記号</a:t>
            </a:r>
            <a:r>
              <a:rPr lang="en-US" altLang="ja-JP" dirty="0" smtClean="0">
                <a:solidFill>
                  <a:srgbClr val="FF0000"/>
                </a:solidFill>
              </a:rPr>
              <a:t>@</a:t>
            </a:r>
          </a:p>
          <a:p>
            <a:pPr lvl="1"/>
            <a:r>
              <a:rPr lang="ja-JP" altLang="en-US" dirty="0" smtClean="0"/>
              <a:t>オブジェクトレベルで </a:t>
            </a:r>
            <a:r>
              <a:rPr lang="en-US" altLang="ja-JP" i="1" dirty="0" smtClean="0"/>
              <a:t>R</a:t>
            </a:r>
            <a:r>
              <a:rPr lang="en-US" altLang="ja-JP" dirty="0" smtClean="0"/>
              <a:t> |- </a:t>
            </a:r>
            <a:r>
              <a:rPr lang="en-US" altLang="ja-JP" i="1" dirty="0" smtClean="0"/>
              <a:t>t </a:t>
            </a:r>
            <a:r>
              <a:rPr lang="en-US" altLang="ja-JP" dirty="0" smtClean="0"/>
              <a:t>=&gt; </a:t>
            </a:r>
            <a:r>
              <a:rPr lang="en-US" altLang="ja-JP" i="1" dirty="0" smtClean="0"/>
              <a:t>t’ </a:t>
            </a:r>
            <a:r>
              <a:rPr lang="ja-JP" altLang="en-US" dirty="0" smtClean="0"/>
              <a:t>は、</a:t>
            </a:r>
            <a:endParaRPr lang="en-US" altLang="ja-JP" dirty="0" smtClean="0"/>
          </a:p>
          <a:p>
            <a:pPr lvl="1"/>
            <a:r>
              <a:rPr lang="ja-JP" altLang="en-US" dirty="0" smtClean="0"/>
              <a:t>メタ</a:t>
            </a:r>
            <a:r>
              <a:rPr lang="ja-JP" altLang="en-US" dirty="0"/>
              <a:t>レベル</a:t>
            </a:r>
            <a:r>
              <a:rPr lang="ja-JP" altLang="en-US" dirty="0" smtClean="0"/>
              <a:t>で </a:t>
            </a:r>
            <a:r>
              <a:rPr lang="en-US" altLang="ja-JP" i="1" dirty="0" smtClean="0"/>
              <a:t>U</a:t>
            </a:r>
            <a:r>
              <a:rPr lang="en-US" altLang="ja-JP" dirty="0" smtClean="0"/>
              <a:t> |- </a:t>
            </a:r>
            <a:r>
              <a:rPr lang="en-US" altLang="ja-JP" i="1" dirty="0" smtClean="0"/>
              <a:t>t</a:t>
            </a:r>
            <a:r>
              <a:rPr lang="en-US" altLang="ja-JP" dirty="0" smtClean="0"/>
              <a:t> @</a:t>
            </a:r>
            <a:r>
              <a:rPr lang="en-US" altLang="ja-JP" i="1" dirty="0" smtClean="0"/>
              <a:t>R</a:t>
            </a:r>
            <a:r>
              <a:rPr lang="en-US" altLang="ja-JP" dirty="0" smtClean="0"/>
              <a:t> =&gt; </a:t>
            </a:r>
            <a:r>
              <a:rPr lang="en-US" altLang="ja-JP" i="1" dirty="0" err="1" smtClean="0"/>
              <a:t>t’</a:t>
            </a:r>
            <a:r>
              <a:rPr lang="en-US" altLang="ja-JP" dirty="0" err="1" smtClean="0"/>
              <a:t>@</a:t>
            </a:r>
            <a:r>
              <a:rPr lang="en-US" altLang="ja-JP" i="1" dirty="0" err="1" smtClean="0"/>
              <a:t>R</a:t>
            </a:r>
            <a:r>
              <a:rPr lang="en-US" altLang="ja-JP" dirty="0" smtClean="0"/>
              <a:t> </a:t>
            </a:r>
            <a:r>
              <a:rPr lang="ja-JP" altLang="en-US" dirty="0" smtClean="0"/>
              <a:t>と同値</a:t>
            </a:r>
            <a:endParaRPr lang="en-US" altLang="ja-JP" dirty="0" smtClean="0"/>
          </a:p>
          <a:p>
            <a:pPr lvl="1"/>
            <a:r>
              <a:rPr lang="ja-JP" altLang="en-US" dirty="0"/>
              <a:t>等式</a:t>
            </a:r>
            <a:r>
              <a:rPr lang="ja-JP" altLang="en-US" dirty="0" smtClean="0"/>
              <a:t>も同様</a:t>
            </a:r>
            <a:endParaRPr lang="en-US" altLang="ja-JP" dirty="0" smtClean="0"/>
          </a:p>
        </p:txBody>
      </p:sp>
      <p:sp>
        <p:nvSpPr>
          <p:cNvPr id="3" name="タイトル 2"/>
          <p:cNvSpPr>
            <a:spLocks noGrp="1"/>
          </p:cNvSpPr>
          <p:nvPr>
            <p:ph type="title"/>
          </p:nvPr>
        </p:nvSpPr>
        <p:spPr/>
        <p:txBody>
          <a:bodyPr>
            <a:normAutofit fontScale="90000"/>
          </a:bodyPr>
          <a:lstStyle/>
          <a:p>
            <a:r>
              <a:rPr kumimoji="1" lang="ja-JP" altLang="en-US" dirty="0" smtClean="0"/>
              <a:t>書換え論理によるリフレクションの</a:t>
            </a:r>
            <a:r>
              <a:rPr kumimoji="1" lang="en-US" altLang="ja-JP" dirty="0" smtClean="0"/>
              <a:t/>
            </a:r>
            <a:br>
              <a:rPr kumimoji="1" lang="en-US" altLang="ja-JP" dirty="0" smtClean="0"/>
            </a:br>
            <a:r>
              <a:rPr kumimoji="1" lang="ja-JP" altLang="en-US" dirty="0" smtClean="0"/>
              <a:t>モデル化</a:t>
            </a:r>
            <a:endParaRPr kumimoji="1" lang="ja-JP" altLang="en-US" dirty="0"/>
          </a:p>
        </p:txBody>
      </p:sp>
      <p:cxnSp>
        <p:nvCxnSpPr>
          <p:cNvPr id="17" name="直線矢印コネクタ 16"/>
          <p:cNvCxnSpPr/>
          <p:nvPr/>
        </p:nvCxnSpPr>
        <p:spPr>
          <a:xfrm flipV="1">
            <a:off x="3725727" y="2420888"/>
            <a:ext cx="270209" cy="5732"/>
          </a:xfrm>
          <a:prstGeom prst="straightConnector1">
            <a:avLst/>
          </a:prstGeom>
          <a:ln w="190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flipV="1">
            <a:off x="3327388" y="2420888"/>
            <a:ext cx="270209" cy="5732"/>
          </a:xfrm>
          <a:prstGeom prst="straightConnector1">
            <a:avLst/>
          </a:prstGeom>
          <a:ln w="190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flipV="1">
            <a:off x="4338593" y="2371496"/>
            <a:ext cx="270209" cy="5732"/>
          </a:xfrm>
          <a:prstGeom prst="straightConnector1">
            <a:avLst/>
          </a:prstGeom>
          <a:ln w="190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flipV="1">
            <a:off x="4860032" y="2400314"/>
            <a:ext cx="270209" cy="5732"/>
          </a:xfrm>
          <a:prstGeom prst="straightConnector1">
            <a:avLst/>
          </a:prstGeom>
          <a:ln w="190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3851920" y="3789040"/>
            <a:ext cx="3600400" cy="1080120"/>
          </a:xfrm>
          <a:prstGeom prst="rect">
            <a:avLst/>
          </a:prstGeom>
          <a:no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solidFill>
                <a:schemeClr val="tx1"/>
              </a:solidFill>
            </a:endParaRPr>
          </a:p>
        </p:txBody>
      </p:sp>
      <p:sp>
        <p:nvSpPr>
          <p:cNvPr id="22" name="正方形/長方形 21"/>
          <p:cNvSpPr/>
          <p:nvPr/>
        </p:nvSpPr>
        <p:spPr>
          <a:xfrm>
            <a:off x="3851920" y="5589240"/>
            <a:ext cx="3600400" cy="1080120"/>
          </a:xfrm>
          <a:prstGeom prst="rect">
            <a:avLst/>
          </a:prstGeom>
          <a:no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solidFill>
                <a:schemeClr val="tx1"/>
              </a:solidFill>
            </a:endParaRPr>
          </a:p>
        </p:txBody>
      </p:sp>
      <p:sp>
        <p:nvSpPr>
          <p:cNvPr id="23" name="正方形/長方形 22"/>
          <p:cNvSpPr/>
          <p:nvPr/>
        </p:nvSpPr>
        <p:spPr>
          <a:xfrm>
            <a:off x="2742259" y="3789040"/>
            <a:ext cx="1173719" cy="369332"/>
          </a:xfrm>
          <a:prstGeom prst="rect">
            <a:avLst/>
          </a:prstGeom>
        </p:spPr>
        <p:txBody>
          <a:bodyPr wrap="none">
            <a:spAutoFit/>
          </a:bodyPr>
          <a:lstStyle/>
          <a:p>
            <a:r>
              <a:rPr kumimoji="1" lang="ja-JP" altLang="en-US" dirty="0"/>
              <a:t>メタレベル</a:t>
            </a:r>
            <a:endParaRPr lang="ja-JP" altLang="en-US" dirty="0"/>
          </a:p>
        </p:txBody>
      </p:sp>
      <p:sp>
        <p:nvSpPr>
          <p:cNvPr id="24" name="正方形/長方形 23"/>
          <p:cNvSpPr/>
          <p:nvPr/>
        </p:nvSpPr>
        <p:spPr>
          <a:xfrm>
            <a:off x="1979712" y="5587681"/>
            <a:ext cx="1962397" cy="369332"/>
          </a:xfrm>
          <a:prstGeom prst="rect">
            <a:avLst/>
          </a:prstGeom>
        </p:spPr>
        <p:txBody>
          <a:bodyPr wrap="none">
            <a:spAutoFit/>
          </a:bodyPr>
          <a:lstStyle/>
          <a:p>
            <a:r>
              <a:rPr kumimoji="1" lang="ja-JP" altLang="en-US" dirty="0" smtClean="0"/>
              <a:t>オブジェクトレベル</a:t>
            </a:r>
            <a:endParaRPr lang="ja-JP" altLang="en-US" dirty="0"/>
          </a:p>
        </p:txBody>
      </p:sp>
      <p:sp>
        <p:nvSpPr>
          <p:cNvPr id="25" name="正方形/長方形 24"/>
          <p:cNvSpPr/>
          <p:nvPr/>
        </p:nvSpPr>
        <p:spPr>
          <a:xfrm>
            <a:off x="4916553" y="4078813"/>
            <a:ext cx="2154437" cy="646331"/>
          </a:xfrm>
          <a:prstGeom prst="rect">
            <a:avLst/>
          </a:prstGeom>
          <a:no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solidFill>
                <a:schemeClr val="tx1"/>
              </a:solidFill>
            </a:endParaRPr>
          </a:p>
        </p:txBody>
      </p:sp>
      <p:cxnSp>
        <p:nvCxnSpPr>
          <p:cNvPr id="26" name="直線矢印コネクタ 25"/>
          <p:cNvCxnSpPr/>
          <p:nvPr/>
        </p:nvCxnSpPr>
        <p:spPr>
          <a:xfrm flipV="1">
            <a:off x="3851920" y="4725144"/>
            <a:ext cx="1064633" cy="864096"/>
          </a:xfrm>
          <a:prstGeom prst="straightConnector1">
            <a:avLst/>
          </a:prstGeom>
          <a:ln w="19050">
            <a:solidFill>
              <a:schemeClr val="tx1"/>
            </a:solidFill>
            <a:prstDash val="lg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flipH="1" flipV="1">
            <a:off x="7085327" y="4725144"/>
            <a:ext cx="366994" cy="845910"/>
          </a:xfrm>
          <a:prstGeom prst="straightConnector1">
            <a:avLst/>
          </a:prstGeom>
          <a:ln w="19050">
            <a:solidFill>
              <a:schemeClr val="tx1"/>
            </a:solidFill>
            <a:prstDash val="lg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8" name="正方形/長方形 27"/>
          <p:cNvSpPr/>
          <p:nvPr/>
        </p:nvSpPr>
        <p:spPr>
          <a:xfrm>
            <a:off x="5532292" y="6009535"/>
            <a:ext cx="1802096" cy="369332"/>
          </a:xfrm>
          <a:prstGeom prst="rect">
            <a:avLst/>
          </a:prstGeom>
        </p:spPr>
        <p:txBody>
          <a:bodyPr wrap="none">
            <a:spAutoFit/>
          </a:bodyPr>
          <a:lstStyle/>
          <a:p>
            <a:r>
              <a:rPr kumimoji="1" lang="en-US" altLang="ja-JP" b="1" dirty="0" smtClean="0"/>
              <a:t>f (</a:t>
            </a:r>
            <a:r>
              <a:rPr kumimoji="1" lang="en-US" altLang="ja-JP" b="1" dirty="0"/>
              <a:t>x, a</a:t>
            </a:r>
            <a:r>
              <a:rPr kumimoji="1" lang="en-US" altLang="ja-JP" b="1" dirty="0" smtClean="0"/>
              <a:t>)</a:t>
            </a:r>
            <a:r>
              <a:rPr kumimoji="1" lang="ja-JP" altLang="en-US" b="1" dirty="0" smtClean="0"/>
              <a:t> </a:t>
            </a:r>
            <a:r>
              <a:rPr kumimoji="1" lang="en-US" altLang="ja-JP" b="1" dirty="0" smtClean="0"/>
              <a:t>=&gt; f (x, b)</a:t>
            </a:r>
            <a:endParaRPr lang="ja-JP" altLang="en-US" dirty="0"/>
          </a:p>
        </p:txBody>
      </p:sp>
      <p:sp>
        <p:nvSpPr>
          <p:cNvPr id="29" name="正方形/長方形 28"/>
          <p:cNvSpPr/>
          <p:nvPr/>
        </p:nvSpPr>
        <p:spPr>
          <a:xfrm>
            <a:off x="5583359" y="4059611"/>
            <a:ext cx="1316386" cy="646331"/>
          </a:xfrm>
          <a:prstGeom prst="rect">
            <a:avLst/>
          </a:prstGeom>
        </p:spPr>
        <p:txBody>
          <a:bodyPr wrap="none">
            <a:spAutoFit/>
          </a:bodyPr>
          <a:lstStyle/>
          <a:p>
            <a:r>
              <a:rPr kumimoji="1" lang="en-US" altLang="ja-JP" b="1" dirty="0" smtClean="0"/>
              <a:t>=&gt;(</a:t>
            </a:r>
            <a:r>
              <a:rPr kumimoji="1" lang="fr-FR" altLang="ja-JP" b="1" dirty="0" smtClean="0"/>
              <a:t>'</a:t>
            </a:r>
            <a:r>
              <a:rPr kumimoji="1" lang="en-US" altLang="ja-JP" b="1" dirty="0" smtClean="0"/>
              <a:t>f [</a:t>
            </a:r>
            <a:r>
              <a:rPr kumimoji="1" lang="fr-FR" altLang="ja-JP" b="1" dirty="0" smtClean="0"/>
              <a:t>'</a:t>
            </a:r>
            <a:r>
              <a:rPr kumimoji="1" lang="en-US" altLang="ja-JP" b="1" dirty="0" smtClean="0"/>
              <a:t>x, </a:t>
            </a:r>
            <a:r>
              <a:rPr kumimoji="1" lang="fr-FR" altLang="ja-JP" b="1" dirty="0" smtClean="0"/>
              <a:t>'</a:t>
            </a:r>
            <a:r>
              <a:rPr kumimoji="1" lang="en-US" altLang="ja-JP" b="1" dirty="0" smtClean="0"/>
              <a:t>a],</a:t>
            </a:r>
          </a:p>
          <a:p>
            <a:r>
              <a:rPr kumimoji="1" lang="fr-FR" altLang="ja-JP" b="1" dirty="0" smtClean="0"/>
              <a:t>'</a:t>
            </a:r>
            <a:r>
              <a:rPr kumimoji="1" lang="en-US" altLang="ja-JP" b="1" dirty="0" smtClean="0"/>
              <a:t>f [</a:t>
            </a:r>
            <a:r>
              <a:rPr kumimoji="1" lang="fr-FR" altLang="ja-JP" b="1" dirty="0" smtClean="0"/>
              <a:t>'</a:t>
            </a:r>
            <a:r>
              <a:rPr kumimoji="1" lang="en-US" altLang="ja-JP" b="1" dirty="0" smtClean="0"/>
              <a:t>x</a:t>
            </a:r>
            <a:r>
              <a:rPr kumimoji="1" lang="en-US" altLang="ja-JP" b="1" dirty="0"/>
              <a:t>, </a:t>
            </a:r>
            <a:r>
              <a:rPr kumimoji="1" lang="fr-FR" altLang="ja-JP" b="1" dirty="0" smtClean="0"/>
              <a:t>'</a:t>
            </a:r>
            <a:r>
              <a:rPr kumimoji="1" lang="en-US" altLang="ja-JP" b="1" dirty="0" smtClean="0"/>
              <a:t>b])</a:t>
            </a:r>
            <a:endParaRPr lang="ja-JP" altLang="en-US" dirty="0"/>
          </a:p>
        </p:txBody>
      </p:sp>
      <p:sp>
        <p:nvSpPr>
          <p:cNvPr id="6" name="正方形/長方形 5"/>
          <p:cNvSpPr/>
          <p:nvPr/>
        </p:nvSpPr>
        <p:spPr>
          <a:xfrm>
            <a:off x="4211960" y="4005064"/>
            <a:ext cx="373820" cy="369332"/>
          </a:xfrm>
          <a:prstGeom prst="rect">
            <a:avLst/>
          </a:prstGeom>
        </p:spPr>
        <p:txBody>
          <a:bodyPr wrap="none">
            <a:spAutoFit/>
          </a:bodyPr>
          <a:lstStyle/>
          <a:p>
            <a:r>
              <a:rPr lang="en-US" altLang="ja-JP" i="1" dirty="0"/>
              <a:t>U</a:t>
            </a:r>
            <a:r>
              <a:rPr lang="en-US" altLang="ja-JP" dirty="0"/>
              <a:t> </a:t>
            </a:r>
            <a:endParaRPr lang="ja-JP" altLang="en-US" dirty="0"/>
          </a:p>
        </p:txBody>
      </p:sp>
    </p:spTree>
    <p:extLst>
      <p:ext uri="{BB962C8B-B14F-4D97-AF65-F5344CB8AC3E}">
        <p14:creationId xmlns:p14="http://schemas.microsoft.com/office/powerpoint/2010/main" val="1809188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smtClean="0"/>
              <a:t>Aspect-Oriented Programming (AOP)</a:t>
            </a:r>
          </a:p>
          <a:p>
            <a:r>
              <a:rPr lang="ja-JP" altLang="en-US" dirty="0" smtClean="0"/>
              <a:t>目的：ソフトウェア中の</a:t>
            </a:r>
            <a:r>
              <a:rPr lang="ja-JP" altLang="en-US" dirty="0" smtClean="0">
                <a:solidFill>
                  <a:srgbClr val="FF0000"/>
                </a:solidFill>
              </a:rPr>
              <a:t>横断的関心事</a:t>
            </a:r>
            <a:r>
              <a:rPr lang="ja-JP" altLang="en-US" dirty="0" smtClean="0"/>
              <a:t>を</a:t>
            </a:r>
            <a:r>
              <a:rPr lang="ja-JP" altLang="en-US" dirty="0" smtClean="0">
                <a:solidFill>
                  <a:srgbClr val="FF0000"/>
                </a:solidFill>
              </a:rPr>
              <a:t>分離</a:t>
            </a:r>
            <a:r>
              <a:rPr lang="ja-JP" altLang="en-US" dirty="0" smtClean="0"/>
              <a:t>しモジュールとして扱うことにより、</a:t>
            </a:r>
            <a:r>
              <a:rPr lang="ja-JP" altLang="en-US" dirty="0" smtClean="0">
                <a:solidFill>
                  <a:srgbClr val="FF0000"/>
                </a:solidFill>
              </a:rPr>
              <a:t>保守性を向上</a:t>
            </a:r>
            <a:r>
              <a:rPr lang="ja-JP" altLang="en-US" dirty="0" smtClean="0"/>
              <a:t>させる</a:t>
            </a:r>
            <a:endParaRPr lang="en-US" altLang="ja-JP" dirty="0" smtClean="0"/>
          </a:p>
          <a:p>
            <a:r>
              <a:rPr lang="ja-JP" altLang="en-US" dirty="0" smtClean="0"/>
              <a:t>横断的関心事：ソフトウェア中の複数のモジュールにわたって散在する、</a:t>
            </a:r>
            <a:r>
              <a:rPr lang="en-US" altLang="ja-JP" dirty="0" smtClean="0"/>
              <a:t>1</a:t>
            </a:r>
            <a:r>
              <a:rPr lang="ja-JP" altLang="en-US" dirty="0" smtClean="0"/>
              <a:t>まとまりの独立した機能や概念</a:t>
            </a:r>
            <a:endParaRPr lang="en-US" altLang="ja-JP" dirty="0" smtClean="0"/>
          </a:p>
          <a:p>
            <a:pPr lvl="1"/>
            <a:r>
              <a:rPr lang="ja-JP" altLang="en-US" dirty="0" smtClean="0"/>
              <a:t>例：アクセスログ出力</a:t>
            </a:r>
            <a:endParaRPr lang="en-US" altLang="ja-JP" dirty="0" smtClean="0"/>
          </a:p>
        </p:txBody>
      </p:sp>
      <p:sp>
        <p:nvSpPr>
          <p:cNvPr id="3" name="タイトル 2"/>
          <p:cNvSpPr>
            <a:spLocks noGrp="1"/>
          </p:cNvSpPr>
          <p:nvPr>
            <p:ph type="title"/>
          </p:nvPr>
        </p:nvSpPr>
        <p:spPr/>
        <p:txBody>
          <a:bodyPr>
            <a:normAutofit/>
          </a:bodyPr>
          <a:lstStyle/>
          <a:p>
            <a:r>
              <a:rPr lang="ja-JP" altLang="en-US" dirty="0" smtClean="0"/>
              <a:t>アスペクト指向</a:t>
            </a:r>
            <a:r>
              <a:rPr lang="ja-JP" altLang="en-US" dirty="0"/>
              <a:t>プログラミング</a:t>
            </a:r>
            <a:r>
              <a:rPr lang="ja-JP" altLang="en-US" dirty="0" smtClean="0"/>
              <a:t>とは？</a:t>
            </a:r>
            <a:endParaRPr lang="en-US" altLang="ja-JP" dirty="0" smtClean="0"/>
          </a:p>
        </p:txBody>
      </p:sp>
      <p:sp>
        <p:nvSpPr>
          <p:cNvPr id="4" name="正方形/長方形 3"/>
          <p:cNvSpPr/>
          <p:nvPr/>
        </p:nvSpPr>
        <p:spPr>
          <a:xfrm>
            <a:off x="4714876" y="3786190"/>
            <a:ext cx="3571900" cy="2893100"/>
          </a:xfrm>
          <a:prstGeom prst="rect">
            <a:avLst/>
          </a:prstGeom>
          <a:solidFill>
            <a:schemeClr val="bg1"/>
          </a:solidFill>
          <a:ln>
            <a:solidFill>
              <a:schemeClr val="tx1"/>
            </a:solidFill>
          </a:ln>
        </p:spPr>
        <p:txBody>
          <a:bodyPr wrap="square">
            <a:spAutoFit/>
          </a:bodyPr>
          <a:lstStyle/>
          <a:p>
            <a:r>
              <a:rPr lang="en-US" altLang="ja-JP" sz="1400" dirty="0" smtClean="0"/>
              <a:t>public class Example {</a:t>
            </a:r>
          </a:p>
          <a:p>
            <a:endParaRPr lang="en-US" altLang="ja-JP" sz="1400" dirty="0" smtClean="0"/>
          </a:p>
          <a:p>
            <a:r>
              <a:rPr lang="en-US" altLang="ja-JP" sz="1400" dirty="0" smtClean="0"/>
              <a:t>  protected void access1() {</a:t>
            </a:r>
          </a:p>
          <a:p>
            <a:r>
              <a:rPr lang="en-US" altLang="ja-JP" sz="1400" dirty="0" smtClean="0"/>
              <a:t>    ...</a:t>
            </a:r>
          </a:p>
          <a:p>
            <a:r>
              <a:rPr lang="en-US" altLang="ja-JP" sz="1400" dirty="0" smtClean="0"/>
              <a:t>    </a:t>
            </a:r>
            <a:r>
              <a:rPr lang="en-US" altLang="ja-JP" sz="1400" dirty="0" err="1" smtClean="0">
                <a:solidFill>
                  <a:srgbClr val="FF0000"/>
                </a:solidFill>
              </a:rPr>
              <a:t>System.out.println</a:t>
            </a:r>
            <a:r>
              <a:rPr lang="en-US" altLang="ja-JP" sz="1400" dirty="0" smtClean="0">
                <a:solidFill>
                  <a:srgbClr val="FF0000"/>
                </a:solidFill>
              </a:rPr>
              <a:t>("Access done.");</a:t>
            </a:r>
          </a:p>
          <a:p>
            <a:r>
              <a:rPr lang="en-US" altLang="ja-JP" sz="1400" dirty="0" smtClean="0"/>
              <a:t>  }</a:t>
            </a:r>
          </a:p>
          <a:p>
            <a:endParaRPr lang="en-US" altLang="ja-JP" sz="1400" dirty="0" smtClean="0"/>
          </a:p>
          <a:p>
            <a:r>
              <a:rPr lang="en-US" altLang="ja-JP" sz="1400" dirty="0" smtClean="0"/>
              <a:t>  protected void access2() {</a:t>
            </a:r>
          </a:p>
          <a:p>
            <a:r>
              <a:rPr lang="en-US" altLang="ja-JP" sz="1400" dirty="0" smtClean="0"/>
              <a:t>    ...</a:t>
            </a:r>
          </a:p>
          <a:p>
            <a:r>
              <a:rPr lang="en-US" altLang="ja-JP" sz="1400" dirty="0" smtClean="0"/>
              <a:t>    </a:t>
            </a:r>
            <a:r>
              <a:rPr lang="en-US" altLang="ja-JP" sz="1400" dirty="0" err="1" smtClean="0">
                <a:solidFill>
                  <a:srgbClr val="FF0000"/>
                </a:solidFill>
              </a:rPr>
              <a:t>System.out.println</a:t>
            </a:r>
            <a:r>
              <a:rPr lang="en-US" altLang="ja-JP" sz="1400" dirty="0" smtClean="0">
                <a:solidFill>
                  <a:srgbClr val="FF0000"/>
                </a:solidFill>
              </a:rPr>
              <a:t>("Access done.");</a:t>
            </a:r>
          </a:p>
          <a:p>
            <a:r>
              <a:rPr lang="en-US" altLang="ja-JP" sz="1400" dirty="0" smtClean="0"/>
              <a:t>  }</a:t>
            </a:r>
          </a:p>
          <a:p>
            <a:endParaRPr lang="en-US" altLang="ja-JP" sz="1400" dirty="0" smtClean="0"/>
          </a:p>
          <a:p>
            <a:r>
              <a:rPr lang="en-US" altLang="ja-JP" sz="1400" dirty="0" smtClean="0"/>
              <a:t>}</a:t>
            </a:r>
            <a:endParaRPr lang="ja-JP" altLang="en-US" sz="1400" dirty="0"/>
          </a:p>
        </p:txBody>
      </p:sp>
      <p:sp>
        <p:nvSpPr>
          <p:cNvPr id="5" name="テキスト ボックス 4"/>
          <p:cNvSpPr txBox="1"/>
          <p:nvPr/>
        </p:nvSpPr>
        <p:spPr>
          <a:xfrm>
            <a:off x="1785918" y="4857760"/>
            <a:ext cx="1887055" cy="646331"/>
          </a:xfrm>
          <a:prstGeom prst="rect">
            <a:avLst/>
          </a:prstGeom>
          <a:noFill/>
        </p:spPr>
        <p:txBody>
          <a:bodyPr wrap="none" rtlCol="0">
            <a:spAutoFit/>
          </a:bodyPr>
          <a:lstStyle/>
          <a:p>
            <a:r>
              <a:rPr kumimoji="1" lang="ja-JP" altLang="en-US" dirty="0" smtClean="0">
                <a:solidFill>
                  <a:srgbClr val="FF0000"/>
                </a:solidFill>
              </a:rPr>
              <a:t>重複しているため</a:t>
            </a:r>
            <a:endParaRPr kumimoji="1" lang="en-US" altLang="ja-JP" dirty="0" smtClean="0">
              <a:solidFill>
                <a:srgbClr val="FF0000"/>
              </a:solidFill>
            </a:endParaRPr>
          </a:p>
          <a:p>
            <a:r>
              <a:rPr lang="ja-JP" altLang="en-US" dirty="0" smtClean="0">
                <a:solidFill>
                  <a:srgbClr val="FF0000"/>
                </a:solidFill>
              </a:rPr>
              <a:t>保守性が低い</a:t>
            </a:r>
            <a:endParaRPr kumimoji="1" lang="ja-JP" altLang="en-US" dirty="0">
              <a:solidFill>
                <a:srgbClr val="FF0000"/>
              </a:solidFill>
            </a:endParaRPr>
          </a:p>
        </p:txBody>
      </p:sp>
      <p:cxnSp>
        <p:nvCxnSpPr>
          <p:cNvPr id="6" name="直線コネクタ 5"/>
          <p:cNvCxnSpPr>
            <a:stCxn id="5" idx="3"/>
          </p:cNvCxnSpPr>
          <p:nvPr/>
        </p:nvCxnSpPr>
        <p:spPr>
          <a:xfrm flipV="1">
            <a:off x="3672973" y="4786322"/>
            <a:ext cx="1256217" cy="394604"/>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a:stCxn id="5" idx="3"/>
          </p:cNvCxnSpPr>
          <p:nvPr/>
        </p:nvCxnSpPr>
        <p:spPr>
          <a:xfrm>
            <a:off x="3672973" y="5180926"/>
            <a:ext cx="1256217" cy="67696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9067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ja-JP" altLang="en-US" dirty="0" smtClean="0"/>
              <a:t>アスペクトとは？：モジュール化した横断的関心事</a:t>
            </a:r>
            <a:endParaRPr lang="en-US" altLang="ja-JP" dirty="0" smtClean="0"/>
          </a:p>
          <a:p>
            <a:endParaRPr lang="en-US" altLang="ja-JP" dirty="0" smtClean="0"/>
          </a:p>
          <a:p>
            <a:r>
              <a:rPr lang="ja-JP" altLang="en-US" dirty="0" smtClean="0"/>
              <a:t>アスペクト指向プログラミング言語の例：</a:t>
            </a:r>
            <a:r>
              <a:rPr lang="en-US" altLang="ja-JP" dirty="0" err="1" smtClean="0"/>
              <a:t>AspectJ</a:t>
            </a:r>
            <a:endParaRPr lang="en-US" altLang="ja-JP" dirty="0" smtClean="0"/>
          </a:p>
          <a:p>
            <a:pPr lvl="1"/>
            <a:r>
              <a:rPr lang="en-US" altLang="ja-JP" dirty="0" smtClean="0"/>
              <a:t>Java </a:t>
            </a:r>
            <a:r>
              <a:rPr lang="ja-JP" altLang="en-US" dirty="0" smtClean="0"/>
              <a:t>のアスペクト指向拡張</a:t>
            </a:r>
            <a:endParaRPr lang="ja-JP" altLang="en-US" dirty="0"/>
          </a:p>
        </p:txBody>
      </p:sp>
      <p:sp>
        <p:nvSpPr>
          <p:cNvPr id="3" name="タイトル 2"/>
          <p:cNvSpPr>
            <a:spLocks noGrp="1"/>
          </p:cNvSpPr>
          <p:nvPr>
            <p:ph type="title"/>
          </p:nvPr>
        </p:nvSpPr>
        <p:spPr/>
        <p:txBody>
          <a:bodyPr>
            <a:normAutofit/>
          </a:bodyPr>
          <a:lstStyle/>
          <a:p>
            <a:r>
              <a:rPr lang="ja-JP" altLang="en-US" dirty="0"/>
              <a:t>アスペクト指向プログラミングとは？</a:t>
            </a:r>
            <a:endParaRPr kumimoji="1" lang="ja-JP" altLang="en-US" dirty="0"/>
          </a:p>
        </p:txBody>
      </p:sp>
      <p:sp>
        <p:nvSpPr>
          <p:cNvPr id="8" name="正方形/長方形 7"/>
          <p:cNvSpPr/>
          <p:nvPr/>
        </p:nvSpPr>
        <p:spPr>
          <a:xfrm>
            <a:off x="1500166" y="3247156"/>
            <a:ext cx="5786478" cy="3539430"/>
          </a:xfrm>
          <a:prstGeom prst="rect">
            <a:avLst/>
          </a:prstGeom>
          <a:solidFill>
            <a:schemeClr val="bg1"/>
          </a:solidFill>
          <a:ln>
            <a:solidFill>
              <a:schemeClr val="tx1"/>
            </a:solidFill>
          </a:ln>
        </p:spPr>
        <p:txBody>
          <a:bodyPr wrap="square">
            <a:spAutoFit/>
          </a:bodyPr>
          <a:lstStyle/>
          <a:p>
            <a:r>
              <a:rPr lang="en-US" altLang="ja-JP" sz="1400" dirty="0" smtClean="0"/>
              <a:t>public class Example {</a:t>
            </a:r>
          </a:p>
          <a:p>
            <a:endParaRPr lang="en-US" altLang="ja-JP" sz="1400" dirty="0" smtClean="0"/>
          </a:p>
          <a:p>
            <a:r>
              <a:rPr lang="en-US" altLang="ja-JP" sz="1400" dirty="0" smtClean="0"/>
              <a:t>  protected void access1() {...}</a:t>
            </a:r>
          </a:p>
          <a:p>
            <a:endParaRPr lang="en-US" altLang="ja-JP" sz="1400" dirty="0" smtClean="0"/>
          </a:p>
          <a:p>
            <a:r>
              <a:rPr lang="en-US" altLang="ja-JP" sz="1400" dirty="0" smtClean="0"/>
              <a:t>  protected void access2() {...}</a:t>
            </a:r>
          </a:p>
          <a:p>
            <a:endParaRPr lang="en-US" altLang="ja-JP" sz="1400" dirty="0" smtClean="0"/>
          </a:p>
          <a:p>
            <a:r>
              <a:rPr lang="en-US" altLang="ja-JP" sz="1400" dirty="0" smtClean="0"/>
              <a:t>}</a:t>
            </a:r>
          </a:p>
          <a:p>
            <a:endParaRPr lang="en-US" altLang="ja-JP" sz="1400" dirty="0" smtClean="0"/>
          </a:p>
          <a:p>
            <a:r>
              <a:rPr lang="en-US" altLang="ja-JP" sz="1400" dirty="0" smtClean="0">
                <a:solidFill>
                  <a:srgbClr val="FF0000"/>
                </a:solidFill>
              </a:rPr>
              <a:t>public </a:t>
            </a:r>
            <a:r>
              <a:rPr lang="en-US" altLang="ja-JP" sz="1400" b="1" dirty="0" smtClean="0">
                <a:solidFill>
                  <a:srgbClr val="FF0000"/>
                </a:solidFill>
              </a:rPr>
              <a:t>aspect</a:t>
            </a:r>
            <a:r>
              <a:rPr lang="en-US" altLang="ja-JP" sz="1400" dirty="0" smtClean="0">
                <a:solidFill>
                  <a:srgbClr val="FF0000"/>
                </a:solidFill>
              </a:rPr>
              <a:t> </a:t>
            </a:r>
            <a:r>
              <a:rPr lang="en-US" altLang="ja-JP" sz="1400" dirty="0" err="1" smtClean="0">
                <a:solidFill>
                  <a:srgbClr val="FF0000"/>
                </a:solidFill>
              </a:rPr>
              <a:t>logPrint</a:t>
            </a:r>
            <a:r>
              <a:rPr lang="en-US" altLang="ja-JP" sz="1400" dirty="0" smtClean="0">
                <a:solidFill>
                  <a:srgbClr val="FF0000"/>
                </a:solidFill>
              </a:rPr>
              <a:t> {</a:t>
            </a:r>
          </a:p>
          <a:p>
            <a:endParaRPr lang="en-US" altLang="ja-JP" sz="1400" dirty="0" smtClean="0">
              <a:solidFill>
                <a:srgbClr val="FF0000"/>
              </a:solidFill>
            </a:endParaRPr>
          </a:p>
          <a:p>
            <a:r>
              <a:rPr lang="en-US" altLang="ja-JP" sz="1400" dirty="0" smtClean="0">
                <a:solidFill>
                  <a:srgbClr val="FF0000"/>
                </a:solidFill>
              </a:rPr>
              <a:t>  </a:t>
            </a:r>
            <a:r>
              <a:rPr lang="en-US" altLang="ja-JP" sz="1400" b="1" dirty="0" err="1" smtClean="0">
                <a:solidFill>
                  <a:srgbClr val="FF0000"/>
                </a:solidFill>
              </a:rPr>
              <a:t>pointcut</a:t>
            </a:r>
            <a:r>
              <a:rPr lang="en-US" altLang="ja-JP" sz="1400" dirty="0" smtClean="0">
                <a:solidFill>
                  <a:srgbClr val="FF0000"/>
                </a:solidFill>
              </a:rPr>
              <a:t> log() : execution(protected void </a:t>
            </a:r>
            <a:r>
              <a:rPr lang="en-US" altLang="ja-JP" sz="1400" dirty="0" err="1" smtClean="0">
                <a:solidFill>
                  <a:srgbClr val="FF0000"/>
                </a:solidFill>
              </a:rPr>
              <a:t>Example.access</a:t>
            </a:r>
            <a:r>
              <a:rPr lang="en-US" altLang="ja-JP" sz="1400" dirty="0" smtClean="0">
                <a:solidFill>
                  <a:srgbClr val="FF0000"/>
                </a:solidFill>
              </a:rPr>
              <a:t>*());</a:t>
            </a:r>
          </a:p>
          <a:p>
            <a:r>
              <a:rPr lang="en-US" altLang="ja-JP" sz="1400" dirty="0" smtClean="0">
                <a:solidFill>
                  <a:srgbClr val="FF0000"/>
                </a:solidFill>
              </a:rPr>
              <a:t>  </a:t>
            </a:r>
          </a:p>
          <a:p>
            <a:r>
              <a:rPr lang="en-US" altLang="ja-JP" sz="1400" dirty="0" smtClean="0">
                <a:solidFill>
                  <a:srgbClr val="FF0000"/>
                </a:solidFill>
              </a:rPr>
              <a:t>  </a:t>
            </a:r>
            <a:r>
              <a:rPr lang="en-US" altLang="ja-JP" sz="1400" b="1" dirty="0" smtClean="0">
                <a:solidFill>
                  <a:srgbClr val="FF0000"/>
                </a:solidFill>
              </a:rPr>
              <a:t>after</a:t>
            </a:r>
            <a:r>
              <a:rPr lang="en-US" altLang="ja-JP" sz="1400" dirty="0" smtClean="0">
                <a:solidFill>
                  <a:srgbClr val="FF0000"/>
                </a:solidFill>
              </a:rPr>
              <a:t>() : log(){</a:t>
            </a:r>
          </a:p>
          <a:p>
            <a:r>
              <a:rPr lang="en-US" altLang="ja-JP" sz="1400" dirty="0" smtClean="0">
                <a:solidFill>
                  <a:srgbClr val="FF0000"/>
                </a:solidFill>
              </a:rPr>
              <a:t>    </a:t>
            </a:r>
            <a:r>
              <a:rPr lang="en-US" altLang="ja-JP" sz="1400" dirty="0" err="1" smtClean="0">
                <a:solidFill>
                  <a:srgbClr val="FF0000"/>
                </a:solidFill>
              </a:rPr>
              <a:t>System.out.println</a:t>
            </a:r>
            <a:r>
              <a:rPr lang="en-US" altLang="ja-JP" sz="1400" dirty="0" smtClean="0">
                <a:solidFill>
                  <a:srgbClr val="FF0000"/>
                </a:solidFill>
              </a:rPr>
              <a:t>("Access done.");</a:t>
            </a:r>
          </a:p>
          <a:p>
            <a:r>
              <a:rPr lang="en-US" altLang="ja-JP" sz="1400" dirty="0" smtClean="0">
                <a:solidFill>
                  <a:srgbClr val="FF0000"/>
                </a:solidFill>
              </a:rPr>
              <a:t>  }</a:t>
            </a:r>
          </a:p>
          <a:p>
            <a:r>
              <a:rPr lang="en-US" altLang="ja-JP" sz="1400" dirty="0" smtClean="0">
                <a:solidFill>
                  <a:srgbClr val="FF0000"/>
                </a:solidFill>
              </a:rPr>
              <a:t>}</a:t>
            </a:r>
            <a:endParaRPr lang="ja-JP" altLang="en-US" sz="1400" dirty="0">
              <a:solidFill>
                <a:srgbClr val="FF0000"/>
              </a:solidFill>
            </a:endParaRPr>
          </a:p>
        </p:txBody>
      </p:sp>
      <p:sp>
        <p:nvSpPr>
          <p:cNvPr id="9" name="角丸四角形 8"/>
          <p:cNvSpPr/>
          <p:nvPr/>
        </p:nvSpPr>
        <p:spPr>
          <a:xfrm>
            <a:off x="1643042" y="5390296"/>
            <a:ext cx="5357850" cy="357190"/>
          </a:xfrm>
          <a:prstGeom prst="roundRect">
            <a:avLst/>
          </a:prstGeom>
          <a:noFill/>
          <a:ln w="12700" cmpd="sng">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1643042" y="5818924"/>
            <a:ext cx="3286148" cy="714380"/>
          </a:xfrm>
          <a:prstGeom prst="roundRect">
            <a:avLst/>
          </a:prstGeom>
          <a:noFill/>
          <a:ln w="12700" cmpd="sng">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4429124" y="5020964"/>
            <a:ext cx="2597186" cy="369332"/>
          </a:xfrm>
          <a:prstGeom prst="rect">
            <a:avLst/>
          </a:prstGeom>
          <a:noFill/>
        </p:spPr>
        <p:txBody>
          <a:bodyPr wrap="none" rtlCol="0">
            <a:spAutoFit/>
          </a:bodyPr>
          <a:lstStyle/>
          <a:p>
            <a:r>
              <a:rPr kumimoji="1" lang="ja-JP" altLang="en-US" dirty="0" smtClean="0">
                <a:solidFill>
                  <a:srgbClr val="00B050"/>
                </a:solidFill>
              </a:rPr>
              <a:t>ポイントカット</a:t>
            </a:r>
            <a:r>
              <a:rPr lang="ja-JP" altLang="en-US" dirty="0" smtClean="0">
                <a:solidFill>
                  <a:srgbClr val="00B050"/>
                </a:solidFill>
              </a:rPr>
              <a:t>（</a:t>
            </a:r>
            <a:r>
              <a:rPr lang="en-US" altLang="ja-JP" dirty="0" err="1" smtClean="0">
                <a:solidFill>
                  <a:srgbClr val="00B050"/>
                </a:solidFill>
              </a:rPr>
              <a:t>Pointcut</a:t>
            </a:r>
            <a:r>
              <a:rPr lang="ja-JP" altLang="en-US" dirty="0" smtClean="0">
                <a:solidFill>
                  <a:srgbClr val="00B050"/>
                </a:solidFill>
              </a:rPr>
              <a:t>）</a:t>
            </a:r>
            <a:endParaRPr kumimoji="1" lang="ja-JP" altLang="en-US" dirty="0">
              <a:solidFill>
                <a:srgbClr val="00B050"/>
              </a:solidFill>
            </a:endParaRPr>
          </a:p>
        </p:txBody>
      </p:sp>
      <p:sp>
        <p:nvSpPr>
          <p:cNvPr id="12" name="テキスト ボックス 11"/>
          <p:cNvSpPr txBox="1"/>
          <p:nvPr/>
        </p:nvSpPr>
        <p:spPr>
          <a:xfrm>
            <a:off x="4929190" y="6104676"/>
            <a:ext cx="2154757" cy="369332"/>
          </a:xfrm>
          <a:prstGeom prst="rect">
            <a:avLst/>
          </a:prstGeom>
          <a:noFill/>
        </p:spPr>
        <p:txBody>
          <a:bodyPr wrap="none" rtlCol="0">
            <a:spAutoFit/>
          </a:bodyPr>
          <a:lstStyle/>
          <a:p>
            <a:r>
              <a:rPr kumimoji="1" lang="ja-JP" altLang="en-US" dirty="0" smtClean="0">
                <a:solidFill>
                  <a:srgbClr val="00B050"/>
                </a:solidFill>
              </a:rPr>
              <a:t>アドバイス（</a:t>
            </a:r>
            <a:r>
              <a:rPr kumimoji="1" lang="en-US" altLang="ja-JP" dirty="0" smtClean="0">
                <a:solidFill>
                  <a:srgbClr val="00B050"/>
                </a:solidFill>
              </a:rPr>
              <a:t>Advice</a:t>
            </a:r>
            <a:r>
              <a:rPr kumimoji="1" lang="ja-JP" altLang="en-US" dirty="0" smtClean="0">
                <a:solidFill>
                  <a:srgbClr val="00B050"/>
                </a:solidFill>
              </a:rPr>
              <a:t>）</a:t>
            </a:r>
            <a:endParaRPr kumimoji="1" lang="ja-JP" altLang="en-US" dirty="0">
              <a:solidFill>
                <a:srgbClr val="00B050"/>
              </a:solidFill>
            </a:endParaRPr>
          </a:p>
        </p:txBody>
      </p:sp>
      <p:sp>
        <p:nvSpPr>
          <p:cNvPr id="13" name="角丸四角形 12"/>
          <p:cNvSpPr/>
          <p:nvPr/>
        </p:nvSpPr>
        <p:spPr>
          <a:xfrm>
            <a:off x="1428728" y="4818792"/>
            <a:ext cx="5715040" cy="1928826"/>
          </a:xfrm>
          <a:prstGeom prst="roundRect">
            <a:avLst/>
          </a:prstGeom>
          <a:noFill/>
          <a:ln w="12700" cmpd="sng">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4286248" y="4461602"/>
            <a:ext cx="2138727" cy="369332"/>
          </a:xfrm>
          <a:prstGeom prst="rect">
            <a:avLst/>
          </a:prstGeom>
          <a:noFill/>
        </p:spPr>
        <p:txBody>
          <a:bodyPr wrap="none" rtlCol="0">
            <a:spAutoFit/>
          </a:bodyPr>
          <a:lstStyle/>
          <a:p>
            <a:r>
              <a:rPr kumimoji="1" lang="ja-JP" altLang="en-US" dirty="0" smtClean="0">
                <a:solidFill>
                  <a:srgbClr val="00B050"/>
                </a:solidFill>
              </a:rPr>
              <a:t>アスペクト</a:t>
            </a:r>
            <a:r>
              <a:rPr lang="ja-JP" altLang="en-US" dirty="0" smtClean="0">
                <a:solidFill>
                  <a:srgbClr val="00B050"/>
                </a:solidFill>
              </a:rPr>
              <a:t>（</a:t>
            </a:r>
            <a:r>
              <a:rPr lang="en-US" altLang="ja-JP" dirty="0" smtClean="0">
                <a:solidFill>
                  <a:srgbClr val="00B050"/>
                </a:solidFill>
              </a:rPr>
              <a:t>Aspect</a:t>
            </a:r>
            <a:r>
              <a:rPr lang="ja-JP" altLang="en-US" dirty="0" smtClean="0">
                <a:solidFill>
                  <a:srgbClr val="00B050"/>
                </a:solidFill>
              </a:rPr>
              <a:t>）</a:t>
            </a:r>
            <a:endParaRPr kumimoji="1" lang="en-US" altLang="ja-JP" dirty="0" smtClean="0">
              <a:solidFill>
                <a:srgbClr val="00B050"/>
              </a:solidFill>
            </a:endParaRPr>
          </a:p>
        </p:txBody>
      </p:sp>
    </p:spTree>
    <p:extLst>
      <p:ext uri="{BB962C8B-B14F-4D97-AF65-F5344CB8AC3E}">
        <p14:creationId xmlns:p14="http://schemas.microsoft.com/office/powerpoint/2010/main" val="1556891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lang="en-US" altLang="ja-JP" dirty="0" smtClean="0"/>
              <a:t>TRAP/J [</a:t>
            </a:r>
            <a:r>
              <a:rPr lang="en-US" altLang="ja-JP" dirty="0" err="1"/>
              <a:t>Sadjadi</a:t>
            </a:r>
            <a:r>
              <a:rPr lang="en-US" altLang="ja-JP" dirty="0"/>
              <a:t> </a:t>
            </a:r>
            <a:r>
              <a:rPr lang="en-US" altLang="ja-JP" dirty="0" smtClean="0"/>
              <a:t>et al. 2004]</a:t>
            </a:r>
            <a:r>
              <a:rPr lang="ja-JP" altLang="en-US" dirty="0" smtClean="0"/>
              <a:t>：リフレクションを利用したアスペクト動的織込み</a:t>
            </a:r>
            <a:endParaRPr lang="en-US" altLang="ja-JP" dirty="0" smtClean="0"/>
          </a:p>
          <a:p>
            <a:r>
              <a:rPr lang="en-US" altLang="ja-JP" dirty="0"/>
              <a:t>[Morin et al</a:t>
            </a:r>
            <a:r>
              <a:rPr lang="en-US" altLang="ja-JP" dirty="0" smtClean="0"/>
              <a:t>. 2008]</a:t>
            </a:r>
            <a:r>
              <a:rPr lang="ja-JP" altLang="en-US" dirty="0" smtClean="0"/>
              <a:t>：システム変更時にアスペクトモデルの織込みによりモデルの整合性を維持</a:t>
            </a:r>
            <a:endParaRPr lang="en-US" altLang="ja-JP" dirty="0" smtClean="0"/>
          </a:p>
          <a:p>
            <a:r>
              <a:rPr lang="en-US" altLang="ja-JP" dirty="0" smtClean="0"/>
              <a:t>[</a:t>
            </a:r>
            <a:r>
              <a:rPr lang="en-US" altLang="ja-JP" dirty="0" err="1"/>
              <a:t>Tallabaci</a:t>
            </a:r>
            <a:r>
              <a:rPr lang="en-US" altLang="ja-JP" dirty="0"/>
              <a:t> and Souza </a:t>
            </a:r>
            <a:r>
              <a:rPr lang="en-US" altLang="ja-JP" dirty="0" smtClean="0"/>
              <a:t>2013]</a:t>
            </a:r>
            <a:r>
              <a:rPr lang="ja-JP" altLang="en-US" dirty="0" smtClean="0"/>
              <a:t>：既存の自己適応フレームワーク（</a:t>
            </a:r>
            <a:r>
              <a:rPr lang="en-US" altLang="ja-JP" dirty="0" err="1" smtClean="0"/>
              <a:t>Zanshin</a:t>
            </a:r>
            <a:r>
              <a:rPr lang="ja-JP" altLang="en-US" dirty="0" smtClean="0"/>
              <a:t>）の適応機構の効率的な実装に利用</a:t>
            </a:r>
            <a:endParaRPr lang="en-US" altLang="ja-JP" dirty="0" smtClean="0"/>
          </a:p>
          <a:p>
            <a:r>
              <a:rPr kumimoji="1" lang="en-US" altLang="ja-JP" dirty="0" smtClean="0"/>
              <a:t>[</a:t>
            </a:r>
            <a:r>
              <a:rPr kumimoji="1" lang="en-US" altLang="ja-JP" dirty="0" err="1" smtClean="0"/>
              <a:t>Truyen</a:t>
            </a:r>
            <a:r>
              <a:rPr kumimoji="1" lang="en-US" altLang="ja-JP" dirty="0" smtClean="0"/>
              <a:t> and </a:t>
            </a:r>
            <a:r>
              <a:rPr kumimoji="1" lang="en-US" altLang="ja-JP" dirty="0" err="1" smtClean="0"/>
              <a:t>Joosen</a:t>
            </a:r>
            <a:r>
              <a:rPr kumimoji="1" lang="en-US" altLang="ja-JP" dirty="0" smtClean="0"/>
              <a:t> 2008]</a:t>
            </a:r>
            <a:r>
              <a:rPr kumimoji="1" lang="ja-JP" altLang="en-US" dirty="0" smtClean="0"/>
              <a:t>：</a:t>
            </a:r>
            <a:r>
              <a:rPr kumimoji="1" lang="ja-JP" altLang="en-US" dirty="0" smtClean="0">
                <a:solidFill>
                  <a:srgbClr val="FF0000"/>
                </a:solidFill>
              </a:rPr>
              <a:t>イベントベース</a:t>
            </a:r>
            <a:r>
              <a:rPr kumimoji="1" lang="en-US" altLang="ja-JP" dirty="0" smtClean="0">
                <a:solidFill>
                  <a:srgbClr val="FF0000"/>
                </a:solidFill>
              </a:rPr>
              <a:t> AOP </a:t>
            </a:r>
            <a:r>
              <a:rPr lang="ja-JP" altLang="en-US" dirty="0" smtClean="0">
                <a:solidFill>
                  <a:srgbClr val="FF0000"/>
                </a:solidFill>
              </a:rPr>
              <a:t>（</a:t>
            </a:r>
            <a:r>
              <a:rPr kumimoji="1" lang="en-US" altLang="ja-JP" dirty="0" smtClean="0">
                <a:solidFill>
                  <a:srgbClr val="FF0000"/>
                </a:solidFill>
              </a:rPr>
              <a:t>EAOP</a:t>
            </a:r>
            <a:r>
              <a:rPr kumimoji="1" lang="ja-JP" altLang="en-US" dirty="0" smtClean="0">
                <a:solidFill>
                  <a:srgbClr val="FF0000"/>
                </a:solidFill>
              </a:rPr>
              <a:t>）</a:t>
            </a:r>
            <a:r>
              <a:rPr kumimoji="1" lang="ja-JP" altLang="en-US" dirty="0" smtClean="0"/>
              <a:t>を利用</a:t>
            </a:r>
            <a:endParaRPr kumimoji="1" lang="en-US" altLang="ja-JP" dirty="0" smtClean="0"/>
          </a:p>
        </p:txBody>
      </p:sp>
      <p:sp>
        <p:nvSpPr>
          <p:cNvPr id="3" name="タイトル 2"/>
          <p:cNvSpPr>
            <a:spLocks noGrp="1"/>
          </p:cNvSpPr>
          <p:nvPr>
            <p:ph type="title"/>
          </p:nvPr>
        </p:nvSpPr>
        <p:spPr/>
        <p:txBody>
          <a:bodyPr>
            <a:normAutofit/>
          </a:bodyPr>
          <a:lstStyle/>
          <a:p>
            <a:r>
              <a:rPr kumimoji="1" lang="en-US" altLang="ja-JP" dirty="0" smtClean="0"/>
              <a:t>AOP</a:t>
            </a:r>
            <a:r>
              <a:rPr kumimoji="1" lang="ja-JP" altLang="en-US" dirty="0" smtClean="0"/>
              <a:t> 利用自己適応システムの例</a:t>
            </a:r>
            <a:endParaRPr kumimoji="1" lang="ja-JP" altLang="en-US" dirty="0"/>
          </a:p>
        </p:txBody>
      </p:sp>
    </p:spTree>
    <p:extLst>
      <p:ext uri="{BB962C8B-B14F-4D97-AF65-F5344CB8AC3E}">
        <p14:creationId xmlns:p14="http://schemas.microsoft.com/office/powerpoint/2010/main" val="15492321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kumimoji="1" lang="ja-JP" altLang="en-US" dirty="0" smtClean="0"/>
              <a:t>システム変更・復帰のタイミング：</a:t>
            </a:r>
            <a:r>
              <a:rPr kumimoji="1" lang="ja-JP" altLang="en-US" dirty="0" smtClean="0">
                <a:solidFill>
                  <a:srgbClr val="FF0000"/>
                </a:solidFill>
              </a:rPr>
              <a:t>イベント</a:t>
            </a:r>
            <a:r>
              <a:rPr kumimoji="1" lang="ja-JP" altLang="en-US" dirty="0" smtClean="0"/>
              <a:t>の生成と</a:t>
            </a:r>
            <a:endParaRPr kumimoji="1" lang="en-US" altLang="ja-JP" dirty="0" smtClean="0"/>
          </a:p>
          <a:p>
            <a:pPr marL="109728" indent="0">
              <a:buNone/>
            </a:pPr>
            <a:r>
              <a:rPr lang="ja-JP" altLang="en-US" dirty="0"/>
              <a:t>　</a:t>
            </a:r>
            <a:r>
              <a:rPr kumimoji="1" lang="ja-JP" altLang="en-US" dirty="0" smtClean="0"/>
              <a:t>伝達</a:t>
            </a:r>
            <a:endParaRPr kumimoji="1" lang="en-US" altLang="ja-JP" dirty="0" smtClean="0"/>
          </a:p>
          <a:p>
            <a:r>
              <a:rPr kumimoji="1" lang="ja-JP" altLang="en-US" dirty="0" smtClean="0"/>
              <a:t>システム変更の実施：アスペクトを</a:t>
            </a:r>
            <a:r>
              <a:rPr lang="ja-JP" altLang="en-US" dirty="0"/>
              <a:t>全</a:t>
            </a:r>
            <a:r>
              <a:rPr lang="ja-JP" altLang="en-US" dirty="0" smtClean="0"/>
              <a:t>ての</a:t>
            </a:r>
            <a:r>
              <a:rPr lang="ja-JP" altLang="en-US" dirty="0"/>
              <a:t>必要</a:t>
            </a:r>
            <a:r>
              <a:rPr lang="ja-JP" altLang="en-US" dirty="0" smtClean="0"/>
              <a:t>な</a:t>
            </a:r>
            <a:r>
              <a:rPr lang="ja-JP" altLang="en-US" dirty="0"/>
              <a:t>箇</a:t>
            </a:r>
            <a:r>
              <a:rPr lang="ja-JP" altLang="en-US" dirty="0" smtClean="0"/>
              <a:t>所に織込み</a:t>
            </a:r>
            <a:endParaRPr lang="en-US" altLang="ja-JP" dirty="0" smtClean="0"/>
          </a:p>
          <a:p>
            <a:r>
              <a:rPr lang="ja-JP" altLang="en-US" dirty="0" smtClean="0">
                <a:solidFill>
                  <a:srgbClr val="FF0000"/>
                </a:solidFill>
              </a:rPr>
              <a:t>数学的</a:t>
            </a:r>
            <a:r>
              <a:rPr lang="ja-JP" altLang="en-US" dirty="0">
                <a:solidFill>
                  <a:srgbClr val="FF0000"/>
                </a:solidFill>
              </a:rPr>
              <a:t>なモデル</a:t>
            </a:r>
            <a:r>
              <a:rPr lang="ja-JP" altLang="en-US" dirty="0"/>
              <a:t>を持つため、</a:t>
            </a:r>
            <a:r>
              <a:rPr lang="ja-JP" altLang="en-US" dirty="0">
                <a:solidFill>
                  <a:srgbClr val="FF0000"/>
                </a:solidFill>
              </a:rPr>
              <a:t>厳密</a:t>
            </a:r>
            <a:r>
              <a:rPr lang="ja-JP" altLang="en-US" dirty="0" smtClean="0">
                <a:solidFill>
                  <a:srgbClr val="FF0000"/>
                </a:solidFill>
              </a:rPr>
              <a:t>な動作の検証</a:t>
            </a:r>
            <a:r>
              <a:rPr lang="ja-JP" altLang="en-US" dirty="0" smtClean="0"/>
              <a:t>が</a:t>
            </a:r>
            <a:endParaRPr lang="en-US" altLang="ja-JP" dirty="0" smtClean="0"/>
          </a:p>
          <a:p>
            <a:pPr marL="109728" indent="0">
              <a:buNone/>
            </a:pPr>
            <a:r>
              <a:rPr lang="ja-JP" altLang="en-US" dirty="0" smtClean="0"/>
              <a:t>　 可能</a:t>
            </a:r>
            <a:endParaRPr lang="ja-JP" altLang="en-US" dirty="0"/>
          </a:p>
        </p:txBody>
      </p:sp>
      <p:sp>
        <p:nvSpPr>
          <p:cNvPr id="3" name="タイトル 2"/>
          <p:cNvSpPr>
            <a:spLocks noGrp="1"/>
          </p:cNvSpPr>
          <p:nvPr>
            <p:ph type="title"/>
          </p:nvPr>
        </p:nvSpPr>
        <p:spPr/>
        <p:txBody>
          <a:bodyPr>
            <a:normAutofit/>
          </a:bodyPr>
          <a:lstStyle/>
          <a:p>
            <a:r>
              <a:rPr lang="en-US" altLang="ja-JP" dirty="0" smtClean="0"/>
              <a:t>EAOP </a:t>
            </a:r>
            <a:r>
              <a:rPr lang="ja-JP" altLang="en-US" dirty="0" smtClean="0"/>
              <a:t>の適用</a:t>
            </a:r>
            <a:endParaRPr kumimoji="1" lang="ja-JP" altLang="en-US" dirty="0"/>
          </a:p>
        </p:txBody>
      </p:sp>
    </p:spTree>
    <p:extLst>
      <p:ext uri="{BB962C8B-B14F-4D97-AF65-F5344CB8AC3E}">
        <p14:creationId xmlns:p14="http://schemas.microsoft.com/office/powerpoint/2010/main" val="2847304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背景</a:t>
            </a:r>
            <a:endParaRPr lang="en-US" altLang="ja-JP" dirty="0"/>
          </a:p>
          <a:p>
            <a:r>
              <a:rPr lang="ja-JP" altLang="en-US" dirty="0" smtClean="0"/>
              <a:t>研究</a:t>
            </a:r>
            <a:r>
              <a:rPr lang="ja-JP" altLang="en-US" dirty="0" smtClean="0"/>
              <a:t>方針 </a:t>
            </a:r>
            <a:r>
              <a:rPr lang="en-US" altLang="ja-JP" dirty="0" smtClean="0"/>
              <a:t>- </a:t>
            </a:r>
            <a:r>
              <a:rPr lang="ja-JP" altLang="en-US" dirty="0" smtClean="0"/>
              <a:t>書換え論理とイベントベースアスペクト指向プログラミングの利用</a:t>
            </a:r>
            <a:endParaRPr lang="en-US" altLang="ja-JP" dirty="0" smtClean="0"/>
          </a:p>
          <a:p>
            <a:r>
              <a:rPr kumimoji="1" lang="ja-JP" altLang="en-US" dirty="0" smtClean="0"/>
              <a:t>（予備的）実験評価</a:t>
            </a:r>
            <a:endParaRPr kumimoji="1" lang="en-US" altLang="ja-JP" dirty="0" smtClean="0"/>
          </a:p>
          <a:p>
            <a:r>
              <a:rPr lang="ja-JP" altLang="en-US" dirty="0" smtClean="0"/>
              <a:t>まとめと</a:t>
            </a:r>
            <a:r>
              <a:rPr lang="ja-JP" altLang="en-US" dirty="0"/>
              <a:t>今後</a:t>
            </a:r>
            <a:r>
              <a:rPr lang="ja-JP" altLang="en-US" dirty="0" smtClean="0"/>
              <a:t>の</a:t>
            </a:r>
            <a:r>
              <a:rPr lang="ja-JP" altLang="en-US" dirty="0"/>
              <a:t>課題</a:t>
            </a:r>
            <a:endParaRPr kumimoji="1" lang="en-US" altLang="ja-JP" dirty="0" smtClean="0"/>
          </a:p>
        </p:txBody>
      </p:sp>
      <p:sp>
        <p:nvSpPr>
          <p:cNvPr id="3" name="タイトル 2"/>
          <p:cNvSpPr>
            <a:spLocks noGrp="1"/>
          </p:cNvSpPr>
          <p:nvPr>
            <p:ph type="title"/>
          </p:nvPr>
        </p:nvSpPr>
        <p:spPr/>
        <p:txBody>
          <a:bodyPr>
            <a:normAutofit/>
          </a:bodyPr>
          <a:lstStyle/>
          <a:p>
            <a:r>
              <a:rPr lang="ja-JP" altLang="en-US" dirty="0"/>
              <a:t>内容</a:t>
            </a:r>
            <a:endParaRPr kumimoji="1" lang="ja-JP" altLang="en-US" dirty="0"/>
          </a:p>
        </p:txBody>
      </p:sp>
    </p:spTree>
    <p:extLst>
      <p:ext uri="{BB962C8B-B14F-4D97-AF65-F5344CB8AC3E}">
        <p14:creationId xmlns:p14="http://schemas.microsoft.com/office/powerpoint/2010/main" val="26622622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ネットワーク利用</a:t>
            </a:r>
            <a:r>
              <a:rPr lang="ja-JP" altLang="en-US" dirty="0"/>
              <a:t>サービス</a:t>
            </a:r>
            <a:r>
              <a:rPr lang="ja-JP" altLang="en-US" dirty="0" smtClean="0"/>
              <a:t>における、クライアント側キャッシュストレージ</a:t>
            </a:r>
            <a:endParaRPr lang="en-US" altLang="ja-JP" dirty="0" smtClean="0"/>
          </a:p>
          <a:p>
            <a:pPr lvl="1"/>
            <a:r>
              <a:rPr kumimoji="1" lang="ja-JP" altLang="en-US" dirty="0"/>
              <a:t>サービス</a:t>
            </a:r>
            <a:r>
              <a:rPr kumimoji="1" lang="ja-JP" altLang="en-US" dirty="0" smtClean="0"/>
              <a:t>へのアクセス</a:t>
            </a:r>
            <a:r>
              <a:rPr kumimoji="1" lang="ja-JP" altLang="en-US" dirty="0"/>
              <a:t>結果</a:t>
            </a:r>
            <a:r>
              <a:rPr kumimoji="1" lang="ja-JP" altLang="en-US" dirty="0" smtClean="0"/>
              <a:t>を一時的に保持</a:t>
            </a:r>
            <a:endParaRPr kumimoji="1" lang="ja-JP" altLang="en-US" dirty="0"/>
          </a:p>
        </p:txBody>
      </p:sp>
      <p:sp>
        <p:nvSpPr>
          <p:cNvPr id="3" name="タイトル 2"/>
          <p:cNvSpPr>
            <a:spLocks noGrp="1"/>
          </p:cNvSpPr>
          <p:nvPr>
            <p:ph type="title"/>
          </p:nvPr>
        </p:nvSpPr>
        <p:spPr/>
        <p:txBody>
          <a:bodyPr>
            <a:normAutofit/>
          </a:bodyPr>
          <a:lstStyle/>
          <a:p>
            <a:r>
              <a:rPr lang="en-US" altLang="ja-JP" dirty="0" smtClean="0"/>
              <a:t>EAOP </a:t>
            </a:r>
            <a:r>
              <a:rPr lang="ja-JP" altLang="en-US" dirty="0" err="1" smtClean="0"/>
              <a:t>の適</a:t>
            </a:r>
            <a:r>
              <a:rPr lang="ja-JP" altLang="en-US" dirty="0" smtClean="0"/>
              <a:t>用例</a:t>
            </a:r>
            <a:endParaRPr kumimoji="1" lang="ja-JP" altLang="en-US" dirty="0"/>
          </a:p>
        </p:txBody>
      </p:sp>
      <p:sp>
        <p:nvSpPr>
          <p:cNvPr id="21" name="テキスト ボックス 20"/>
          <p:cNvSpPr txBox="1"/>
          <p:nvPr/>
        </p:nvSpPr>
        <p:spPr>
          <a:xfrm>
            <a:off x="2203360" y="3062975"/>
            <a:ext cx="1340432" cy="369332"/>
          </a:xfrm>
          <a:prstGeom prst="rect">
            <a:avLst/>
          </a:prstGeom>
          <a:noFill/>
        </p:spPr>
        <p:txBody>
          <a:bodyPr wrap="none" rtlCol="0">
            <a:spAutoFit/>
          </a:bodyPr>
          <a:lstStyle/>
          <a:p>
            <a:r>
              <a:rPr kumimoji="1" lang="ja-JP" altLang="en-US" dirty="0"/>
              <a:t>クライアント</a:t>
            </a:r>
          </a:p>
        </p:txBody>
      </p:sp>
      <p:cxnSp>
        <p:nvCxnSpPr>
          <p:cNvPr id="26" name="直線コネクタ 25"/>
          <p:cNvCxnSpPr/>
          <p:nvPr/>
        </p:nvCxnSpPr>
        <p:spPr>
          <a:xfrm>
            <a:off x="3190266" y="4675640"/>
            <a:ext cx="191359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flipV="1">
            <a:off x="3396807" y="4675640"/>
            <a:ext cx="1694900" cy="8715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rot="4012041">
            <a:off x="2550055" y="4932356"/>
            <a:ext cx="569387" cy="400110"/>
          </a:xfrm>
          <a:prstGeom prst="rect">
            <a:avLst/>
          </a:prstGeom>
          <a:noFill/>
        </p:spPr>
        <p:txBody>
          <a:bodyPr wrap="none" rtlCol="0">
            <a:spAutoFit/>
          </a:bodyPr>
          <a:lstStyle/>
          <a:p>
            <a:r>
              <a:rPr kumimoji="1" lang="ja-JP" altLang="en-US" sz="2000" dirty="0" smtClean="0"/>
              <a:t>・・・</a:t>
            </a:r>
            <a:endParaRPr kumimoji="1" lang="ja-JP" altLang="en-US" sz="2000" dirty="0"/>
          </a:p>
        </p:txBody>
      </p:sp>
      <p:cxnSp>
        <p:nvCxnSpPr>
          <p:cNvPr id="31" name="直線コネクタ 30"/>
          <p:cNvCxnSpPr/>
          <p:nvPr/>
        </p:nvCxnSpPr>
        <p:spPr>
          <a:xfrm>
            <a:off x="3737672" y="3803032"/>
            <a:ext cx="1084395" cy="536078"/>
          </a:xfrm>
          <a:prstGeom prst="line">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3775107" y="3458985"/>
            <a:ext cx="990977" cy="369332"/>
          </a:xfrm>
          <a:prstGeom prst="rect">
            <a:avLst/>
          </a:prstGeom>
          <a:noFill/>
        </p:spPr>
        <p:txBody>
          <a:bodyPr wrap="none" rtlCol="0">
            <a:spAutoFit/>
          </a:bodyPr>
          <a:lstStyle/>
          <a:p>
            <a:r>
              <a:rPr kumimoji="1" lang="ja-JP" altLang="en-US" dirty="0" smtClean="0"/>
              <a:t>アクセス</a:t>
            </a:r>
            <a:endParaRPr kumimoji="1" lang="ja-JP" altLang="en-US" dirty="0"/>
          </a:p>
        </p:txBody>
      </p:sp>
      <p:sp>
        <p:nvSpPr>
          <p:cNvPr id="33" name="フローチャート: 磁気ディスク 32"/>
          <p:cNvSpPr/>
          <p:nvPr/>
        </p:nvSpPr>
        <p:spPr>
          <a:xfrm>
            <a:off x="3288795" y="4739994"/>
            <a:ext cx="216024" cy="272989"/>
          </a:xfrm>
          <a:prstGeom prst="flowChartMagneticDisk">
            <a:avLst/>
          </a:prstGeom>
          <a:no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2873576" y="4958936"/>
            <a:ext cx="1156086" cy="369332"/>
          </a:xfrm>
          <a:prstGeom prst="rect">
            <a:avLst/>
          </a:prstGeom>
          <a:noFill/>
        </p:spPr>
        <p:txBody>
          <a:bodyPr wrap="none" rtlCol="0">
            <a:spAutoFit/>
          </a:bodyPr>
          <a:lstStyle/>
          <a:p>
            <a:r>
              <a:rPr kumimoji="1" lang="ja-JP" altLang="en-US" dirty="0" smtClean="0"/>
              <a:t>キャッシュ</a:t>
            </a:r>
            <a:endParaRPr kumimoji="1" lang="ja-JP" altLang="en-US" dirty="0"/>
          </a:p>
        </p:txBody>
      </p:sp>
      <p:pic>
        <p:nvPicPr>
          <p:cNvPr id="36" name="図 35"/>
          <p:cNvPicPr/>
          <p:nvPr/>
        </p:nvPicPr>
        <p:blipFill>
          <a:blip r:embed="rId2"/>
          <a:stretch>
            <a:fillRect/>
          </a:stretch>
        </p:blipFill>
        <p:spPr>
          <a:xfrm>
            <a:off x="2670132" y="3474792"/>
            <a:ext cx="632520" cy="421560"/>
          </a:xfrm>
          <a:prstGeom prst="rect">
            <a:avLst/>
          </a:prstGeom>
        </p:spPr>
      </p:pic>
      <p:pic>
        <p:nvPicPr>
          <p:cNvPr id="37" name="図 36"/>
          <p:cNvPicPr/>
          <p:nvPr/>
        </p:nvPicPr>
        <p:blipFill>
          <a:blip r:embed="rId2"/>
          <a:stretch>
            <a:fillRect/>
          </a:stretch>
        </p:blipFill>
        <p:spPr>
          <a:xfrm>
            <a:off x="2498914" y="4401756"/>
            <a:ext cx="632520" cy="421560"/>
          </a:xfrm>
          <a:prstGeom prst="rect">
            <a:avLst/>
          </a:prstGeom>
        </p:spPr>
      </p:pic>
      <p:pic>
        <p:nvPicPr>
          <p:cNvPr id="38" name="図 37"/>
          <p:cNvPicPr/>
          <p:nvPr/>
        </p:nvPicPr>
        <p:blipFill>
          <a:blip r:embed="rId2"/>
          <a:stretch>
            <a:fillRect/>
          </a:stretch>
        </p:blipFill>
        <p:spPr>
          <a:xfrm>
            <a:off x="2752134" y="5371500"/>
            <a:ext cx="632520" cy="421560"/>
          </a:xfrm>
          <a:prstGeom prst="rect">
            <a:avLst/>
          </a:prstGeom>
        </p:spPr>
      </p:pic>
      <p:sp>
        <p:nvSpPr>
          <p:cNvPr id="39" name="テキスト ボックス 38"/>
          <p:cNvSpPr txBox="1"/>
          <p:nvPr/>
        </p:nvSpPr>
        <p:spPr>
          <a:xfrm>
            <a:off x="5103258" y="3574396"/>
            <a:ext cx="1043876" cy="369332"/>
          </a:xfrm>
          <a:prstGeom prst="rect">
            <a:avLst/>
          </a:prstGeom>
          <a:noFill/>
        </p:spPr>
        <p:txBody>
          <a:bodyPr wrap="none" rtlCol="0">
            <a:spAutoFit/>
          </a:bodyPr>
          <a:lstStyle/>
          <a:p>
            <a:r>
              <a:rPr kumimoji="1" lang="ja-JP" altLang="en-US" dirty="0" smtClean="0"/>
              <a:t>サービス</a:t>
            </a:r>
            <a:endParaRPr kumimoji="1" lang="ja-JP" altLang="en-US" dirty="0"/>
          </a:p>
        </p:txBody>
      </p:sp>
      <p:pic>
        <p:nvPicPr>
          <p:cNvPr id="40" name="コンテンツ プレースホルダー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32040" y="3933056"/>
            <a:ext cx="1440160" cy="1440160"/>
          </a:xfrm>
          <a:prstGeom prst="rect">
            <a:avLst/>
          </a:prstGeom>
        </p:spPr>
      </p:pic>
      <p:cxnSp>
        <p:nvCxnSpPr>
          <p:cNvPr id="43" name="直線コネクタ 42"/>
          <p:cNvCxnSpPr/>
          <p:nvPr/>
        </p:nvCxnSpPr>
        <p:spPr>
          <a:xfrm>
            <a:off x="3415037" y="3803551"/>
            <a:ext cx="1694900" cy="8715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37267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キャッシュ使用・不使用の切り替え</a:t>
            </a:r>
            <a:endParaRPr kumimoji="1" lang="en-US" altLang="ja-JP" dirty="0" smtClean="0"/>
          </a:p>
          <a:p>
            <a:pPr lvl="1"/>
            <a:r>
              <a:rPr lang="ja-JP" altLang="en-US" dirty="0" smtClean="0"/>
              <a:t>キャッシュ不使用時</a:t>
            </a:r>
            <a:endParaRPr lang="en-US" altLang="ja-JP" dirty="0" smtClean="0"/>
          </a:p>
          <a:p>
            <a:pPr lvl="1"/>
            <a:endParaRPr kumimoji="1" lang="en-US" altLang="ja-JP" dirty="0" smtClean="0"/>
          </a:p>
          <a:p>
            <a:pPr lvl="1"/>
            <a:endParaRPr lang="en-US" altLang="ja-JP" dirty="0"/>
          </a:p>
          <a:p>
            <a:pPr lvl="1"/>
            <a:endParaRPr kumimoji="1" lang="en-US" altLang="ja-JP" dirty="0" smtClean="0"/>
          </a:p>
          <a:p>
            <a:pPr lvl="1"/>
            <a:endParaRPr lang="en-US" altLang="ja-JP" dirty="0"/>
          </a:p>
          <a:p>
            <a:pPr lvl="1"/>
            <a:r>
              <a:rPr kumimoji="1" lang="ja-JP" altLang="en-US" dirty="0" smtClean="0"/>
              <a:t>キャッシュ使用時</a:t>
            </a:r>
            <a:endParaRPr kumimoji="1" lang="en-US" altLang="ja-JP" dirty="0" smtClean="0"/>
          </a:p>
        </p:txBody>
      </p:sp>
      <p:sp>
        <p:nvSpPr>
          <p:cNvPr id="3" name="タイトル 2"/>
          <p:cNvSpPr>
            <a:spLocks noGrp="1"/>
          </p:cNvSpPr>
          <p:nvPr>
            <p:ph type="title"/>
          </p:nvPr>
        </p:nvSpPr>
        <p:spPr/>
        <p:txBody>
          <a:bodyPr>
            <a:normAutofit/>
          </a:bodyPr>
          <a:lstStyle/>
          <a:p>
            <a:r>
              <a:rPr lang="en-US" altLang="ja-JP" dirty="0" smtClean="0"/>
              <a:t>EAOP </a:t>
            </a:r>
            <a:r>
              <a:rPr lang="ja-JP" altLang="en-US" dirty="0" err="1" smtClean="0"/>
              <a:t>の適</a:t>
            </a:r>
            <a:r>
              <a:rPr lang="ja-JP" altLang="en-US" dirty="0" smtClean="0"/>
              <a:t>用例</a:t>
            </a:r>
            <a:endParaRPr kumimoji="1" lang="ja-JP" altLang="en-US" dirty="0"/>
          </a:p>
        </p:txBody>
      </p:sp>
      <p:pic>
        <p:nvPicPr>
          <p:cNvPr id="27" name="コンテンツ プレースホルダー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64088" y="5013176"/>
            <a:ext cx="720080" cy="720080"/>
          </a:xfrm>
          <a:prstGeom prst="rect">
            <a:avLst/>
          </a:prstGeom>
        </p:spPr>
      </p:pic>
      <p:sp>
        <p:nvSpPr>
          <p:cNvPr id="41" name="フローチャート: 磁気ディスク 40"/>
          <p:cNvSpPr/>
          <p:nvPr/>
        </p:nvSpPr>
        <p:spPr>
          <a:xfrm>
            <a:off x="4009959" y="5436908"/>
            <a:ext cx="216024" cy="272989"/>
          </a:xfrm>
          <a:prstGeom prst="flowChartMagneticDisk">
            <a:avLst/>
          </a:prstGeom>
          <a:no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2" name="テキスト ボックス 41"/>
          <p:cNvSpPr txBox="1"/>
          <p:nvPr/>
        </p:nvSpPr>
        <p:spPr>
          <a:xfrm>
            <a:off x="3631938" y="5660272"/>
            <a:ext cx="1156086" cy="369332"/>
          </a:xfrm>
          <a:prstGeom prst="rect">
            <a:avLst/>
          </a:prstGeom>
          <a:noFill/>
        </p:spPr>
        <p:txBody>
          <a:bodyPr wrap="none" rtlCol="0">
            <a:spAutoFit/>
          </a:bodyPr>
          <a:lstStyle/>
          <a:p>
            <a:r>
              <a:rPr kumimoji="1" lang="ja-JP" altLang="en-US" dirty="0" smtClean="0"/>
              <a:t>キャッシュ</a:t>
            </a:r>
            <a:endParaRPr kumimoji="1" lang="ja-JP" altLang="en-US" dirty="0"/>
          </a:p>
        </p:txBody>
      </p:sp>
      <p:cxnSp>
        <p:nvCxnSpPr>
          <p:cNvPr id="44" name="曲線コネクタ 43"/>
          <p:cNvCxnSpPr>
            <a:stCxn id="41" idx="1"/>
          </p:cNvCxnSpPr>
          <p:nvPr/>
        </p:nvCxnSpPr>
        <p:spPr>
          <a:xfrm rot="16200000" flipV="1">
            <a:off x="3785019" y="5103955"/>
            <a:ext cx="266538" cy="399367"/>
          </a:xfrm>
          <a:prstGeom prst="curvedConnector2">
            <a:avLst/>
          </a:prstGeom>
          <a:ln w="19050" cmpd="sng">
            <a:solidFill>
              <a:schemeClr val="tx1"/>
            </a:solidFill>
            <a:prstDash val="sysDash"/>
            <a:tailEnd type="triangle" w="lg" len="lg"/>
          </a:ln>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a:off x="3998825" y="4689776"/>
            <a:ext cx="1053494" cy="646331"/>
          </a:xfrm>
          <a:prstGeom prst="rect">
            <a:avLst/>
          </a:prstGeom>
          <a:noFill/>
        </p:spPr>
        <p:txBody>
          <a:bodyPr wrap="none" rtlCol="0">
            <a:spAutoFit/>
          </a:bodyPr>
          <a:lstStyle/>
          <a:p>
            <a:r>
              <a:rPr kumimoji="1" lang="ja-JP" altLang="en-US" dirty="0" smtClean="0"/>
              <a:t>データ</a:t>
            </a:r>
            <a:endParaRPr kumimoji="1" lang="en-US" altLang="ja-JP" dirty="0" smtClean="0"/>
          </a:p>
          <a:p>
            <a:r>
              <a:rPr kumimoji="1" lang="ja-JP" altLang="en-US" dirty="0"/>
              <a:t>読み出</a:t>
            </a:r>
            <a:r>
              <a:rPr kumimoji="1" lang="ja-JP" altLang="en-US" dirty="0" smtClean="0"/>
              <a:t>し</a:t>
            </a:r>
            <a:endParaRPr kumimoji="1" lang="ja-JP" altLang="en-US" dirty="0"/>
          </a:p>
        </p:txBody>
      </p:sp>
      <p:cxnSp>
        <p:nvCxnSpPr>
          <p:cNvPr id="46" name="直線コネクタ 45"/>
          <p:cNvCxnSpPr/>
          <p:nvPr/>
        </p:nvCxnSpPr>
        <p:spPr>
          <a:xfrm>
            <a:off x="4712231" y="5303638"/>
            <a:ext cx="0" cy="406259"/>
          </a:xfrm>
          <a:prstGeom prst="line">
            <a:avLst/>
          </a:prstGeom>
          <a:ln w="19050">
            <a:solidFill>
              <a:srgbClr val="00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4654290" y="5659360"/>
            <a:ext cx="1053494" cy="646331"/>
          </a:xfrm>
          <a:prstGeom prst="rect">
            <a:avLst/>
          </a:prstGeom>
          <a:noFill/>
        </p:spPr>
        <p:txBody>
          <a:bodyPr wrap="none" rtlCol="0">
            <a:spAutoFit/>
          </a:bodyPr>
          <a:lstStyle/>
          <a:p>
            <a:r>
              <a:rPr kumimoji="1" lang="ja-JP" altLang="en-US" dirty="0" smtClean="0"/>
              <a:t>読み出し</a:t>
            </a:r>
            <a:endParaRPr kumimoji="1" lang="en-US" altLang="ja-JP" dirty="0" smtClean="0"/>
          </a:p>
          <a:p>
            <a:r>
              <a:rPr kumimoji="1" lang="ja-JP" altLang="en-US" dirty="0" smtClean="0"/>
              <a:t>失敗</a:t>
            </a:r>
            <a:endParaRPr kumimoji="1" lang="ja-JP" altLang="en-US" dirty="0"/>
          </a:p>
        </p:txBody>
      </p:sp>
      <p:cxnSp>
        <p:nvCxnSpPr>
          <p:cNvPr id="48" name="直線コネクタ 47"/>
          <p:cNvCxnSpPr/>
          <p:nvPr/>
        </p:nvCxnSpPr>
        <p:spPr>
          <a:xfrm flipV="1">
            <a:off x="5107270" y="4673642"/>
            <a:ext cx="0" cy="1023202"/>
          </a:xfrm>
          <a:prstGeom prst="line">
            <a:avLst/>
          </a:prstGeom>
          <a:ln w="19050">
            <a:solidFill>
              <a:srgbClr val="00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9" name="曲線コネクタ 48"/>
          <p:cNvCxnSpPr>
            <a:stCxn id="27" idx="0"/>
          </p:cNvCxnSpPr>
          <p:nvPr/>
        </p:nvCxnSpPr>
        <p:spPr>
          <a:xfrm rot="16200000" flipV="1">
            <a:off x="4676780" y="3965827"/>
            <a:ext cx="12700" cy="2094697"/>
          </a:xfrm>
          <a:prstGeom prst="curvedConnector3">
            <a:avLst>
              <a:gd name="adj1" fmla="val 2639969"/>
            </a:avLst>
          </a:prstGeom>
          <a:ln w="19050">
            <a:solidFill>
              <a:srgbClr val="00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4534529" y="4328012"/>
            <a:ext cx="827471" cy="369332"/>
          </a:xfrm>
          <a:prstGeom prst="rect">
            <a:avLst/>
          </a:prstGeom>
          <a:noFill/>
        </p:spPr>
        <p:txBody>
          <a:bodyPr wrap="none" rtlCol="0">
            <a:spAutoFit/>
          </a:bodyPr>
          <a:lstStyle/>
          <a:p>
            <a:r>
              <a:rPr kumimoji="1" lang="ja-JP" altLang="en-US" dirty="0" smtClean="0"/>
              <a:t>データ</a:t>
            </a:r>
            <a:endParaRPr kumimoji="1" lang="ja-JP" altLang="en-US" dirty="0"/>
          </a:p>
        </p:txBody>
      </p:sp>
      <p:cxnSp>
        <p:nvCxnSpPr>
          <p:cNvPr id="57" name="曲線コネクタ 56"/>
          <p:cNvCxnSpPr>
            <a:stCxn id="60" idx="2"/>
            <a:endCxn id="42" idx="2"/>
          </p:cNvCxnSpPr>
          <p:nvPr/>
        </p:nvCxnSpPr>
        <p:spPr>
          <a:xfrm rot="16200000" flipH="1">
            <a:off x="3492901" y="5312523"/>
            <a:ext cx="587993" cy="846167"/>
          </a:xfrm>
          <a:prstGeom prst="curvedConnector3">
            <a:avLst>
              <a:gd name="adj1" fmla="val 116847"/>
            </a:avLst>
          </a:prstGeom>
          <a:ln w="19050" cmpd="sng">
            <a:solidFill>
              <a:schemeClr val="tx1"/>
            </a:solidFill>
            <a:prstDash val="solid"/>
            <a:tailEnd type="triangle" w="lg" len="lg"/>
          </a:ln>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3131840" y="6084004"/>
            <a:ext cx="1617751" cy="369332"/>
          </a:xfrm>
          <a:prstGeom prst="rect">
            <a:avLst/>
          </a:prstGeom>
          <a:noFill/>
        </p:spPr>
        <p:txBody>
          <a:bodyPr wrap="none" rtlCol="0">
            <a:spAutoFit/>
          </a:bodyPr>
          <a:lstStyle/>
          <a:p>
            <a:r>
              <a:rPr kumimoji="1" lang="ja-JP" altLang="en-US" dirty="0" smtClean="0"/>
              <a:t>キャッシュ更新</a:t>
            </a:r>
            <a:endParaRPr kumimoji="1" lang="ja-JP" altLang="en-US" dirty="0"/>
          </a:p>
        </p:txBody>
      </p:sp>
      <p:pic>
        <p:nvPicPr>
          <p:cNvPr id="60" name="図 59"/>
          <p:cNvPicPr/>
          <p:nvPr/>
        </p:nvPicPr>
        <p:blipFill>
          <a:blip r:embed="rId3"/>
          <a:stretch>
            <a:fillRect/>
          </a:stretch>
        </p:blipFill>
        <p:spPr>
          <a:xfrm>
            <a:off x="3047554" y="5020051"/>
            <a:ext cx="632520" cy="421560"/>
          </a:xfrm>
          <a:prstGeom prst="rect">
            <a:avLst/>
          </a:prstGeom>
        </p:spPr>
      </p:pic>
      <p:sp>
        <p:nvSpPr>
          <p:cNvPr id="61" name="テキスト ボックス 60"/>
          <p:cNvSpPr txBox="1"/>
          <p:nvPr/>
        </p:nvSpPr>
        <p:spPr>
          <a:xfrm>
            <a:off x="2334956" y="2568527"/>
            <a:ext cx="1340432" cy="369332"/>
          </a:xfrm>
          <a:prstGeom prst="rect">
            <a:avLst/>
          </a:prstGeom>
          <a:noFill/>
        </p:spPr>
        <p:txBody>
          <a:bodyPr wrap="none" rtlCol="0">
            <a:spAutoFit/>
          </a:bodyPr>
          <a:lstStyle/>
          <a:p>
            <a:r>
              <a:rPr kumimoji="1" lang="ja-JP" altLang="en-US" dirty="0" smtClean="0"/>
              <a:t>クライアント</a:t>
            </a:r>
            <a:endParaRPr kumimoji="1" lang="ja-JP" altLang="en-US" dirty="0"/>
          </a:p>
        </p:txBody>
      </p:sp>
      <p:pic>
        <p:nvPicPr>
          <p:cNvPr id="62" name="コンテンツ プレースホルダー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64088" y="2852936"/>
            <a:ext cx="720080" cy="720080"/>
          </a:xfrm>
          <a:prstGeom prst="rect">
            <a:avLst/>
          </a:prstGeom>
        </p:spPr>
      </p:pic>
      <p:cxnSp>
        <p:nvCxnSpPr>
          <p:cNvPr id="63" name="直線コネクタ 62"/>
          <p:cNvCxnSpPr>
            <a:endCxn id="62" idx="1"/>
          </p:cNvCxnSpPr>
          <p:nvPr/>
        </p:nvCxnSpPr>
        <p:spPr>
          <a:xfrm>
            <a:off x="3718604" y="3212976"/>
            <a:ext cx="1645484" cy="0"/>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64" name="テキスト ボックス 63"/>
          <p:cNvSpPr txBox="1"/>
          <p:nvPr/>
        </p:nvSpPr>
        <p:spPr>
          <a:xfrm>
            <a:off x="5572606" y="2476037"/>
            <a:ext cx="1043876" cy="369332"/>
          </a:xfrm>
          <a:prstGeom prst="rect">
            <a:avLst/>
          </a:prstGeom>
          <a:noFill/>
        </p:spPr>
        <p:txBody>
          <a:bodyPr wrap="none" rtlCol="0">
            <a:spAutoFit/>
          </a:bodyPr>
          <a:lstStyle/>
          <a:p>
            <a:r>
              <a:rPr kumimoji="1" lang="ja-JP" altLang="en-US" dirty="0" smtClean="0"/>
              <a:t>サービス</a:t>
            </a:r>
            <a:endParaRPr kumimoji="1" lang="ja-JP" altLang="en-US" dirty="0"/>
          </a:p>
        </p:txBody>
      </p:sp>
      <p:sp>
        <p:nvSpPr>
          <p:cNvPr id="73" name="テキスト ボックス 72"/>
          <p:cNvSpPr txBox="1"/>
          <p:nvPr/>
        </p:nvSpPr>
        <p:spPr>
          <a:xfrm>
            <a:off x="4141901" y="2683942"/>
            <a:ext cx="827471" cy="369332"/>
          </a:xfrm>
          <a:prstGeom prst="rect">
            <a:avLst/>
          </a:prstGeom>
          <a:noFill/>
        </p:spPr>
        <p:txBody>
          <a:bodyPr wrap="none" rtlCol="0">
            <a:spAutoFit/>
          </a:bodyPr>
          <a:lstStyle/>
          <a:p>
            <a:r>
              <a:rPr kumimoji="1" lang="ja-JP" altLang="en-US" dirty="0" smtClean="0"/>
              <a:t>データ</a:t>
            </a:r>
            <a:endParaRPr kumimoji="1" lang="ja-JP" altLang="en-US" dirty="0"/>
          </a:p>
        </p:txBody>
      </p:sp>
      <p:pic>
        <p:nvPicPr>
          <p:cNvPr id="75" name="図 74"/>
          <p:cNvPicPr/>
          <p:nvPr/>
        </p:nvPicPr>
        <p:blipFill>
          <a:blip r:embed="rId3"/>
          <a:stretch>
            <a:fillRect/>
          </a:stretch>
        </p:blipFill>
        <p:spPr>
          <a:xfrm>
            <a:off x="3047554" y="2859811"/>
            <a:ext cx="632520" cy="421560"/>
          </a:xfrm>
          <a:prstGeom prst="rect">
            <a:avLst/>
          </a:prstGeom>
        </p:spPr>
      </p:pic>
      <p:cxnSp>
        <p:nvCxnSpPr>
          <p:cNvPr id="76" name="直線コネクタ 75"/>
          <p:cNvCxnSpPr/>
          <p:nvPr/>
        </p:nvCxnSpPr>
        <p:spPr>
          <a:xfrm>
            <a:off x="3813286" y="5345416"/>
            <a:ext cx="1645484" cy="0"/>
          </a:xfrm>
          <a:prstGeom prst="line">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a:off x="3711787" y="3070591"/>
            <a:ext cx="1645484" cy="0"/>
          </a:xfrm>
          <a:prstGeom prst="line">
            <a:avLst/>
          </a:prstGeom>
          <a:ln w="19050">
            <a:solidFill>
              <a:schemeClr val="tx1"/>
            </a:solidFill>
            <a:prstDash val="solid"/>
            <a:headEnd type="triangle" w="lg" len="lg"/>
            <a:tailEnd type="none" w="med" len="med"/>
          </a:ln>
        </p:spPr>
        <p:style>
          <a:lnRef idx="1">
            <a:schemeClr val="accent1"/>
          </a:lnRef>
          <a:fillRef idx="0">
            <a:schemeClr val="accent1"/>
          </a:fillRef>
          <a:effectRef idx="0">
            <a:schemeClr val="accent1"/>
          </a:effectRef>
          <a:fontRef idx="minor">
            <a:schemeClr val="tx1"/>
          </a:fontRef>
        </p:style>
      </p:cxnSp>
      <p:sp>
        <p:nvSpPr>
          <p:cNvPr id="78" name="テキスト ボックス 77"/>
          <p:cNvSpPr txBox="1"/>
          <p:nvPr/>
        </p:nvSpPr>
        <p:spPr>
          <a:xfrm>
            <a:off x="2334956" y="4673642"/>
            <a:ext cx="1340432" cy="369332"/>
          </a:xfrm>
          <a:prstGeom prst="rect">
            <a:avLst/>
          </a:prstGeom>
          <a:noFill/>
        </p:spPr>
        <p:txBody>
          <a:bodyPr wrap="none" rtlCol="0">
            <a:spAutoFit/>
          </a:bodyPr>
          <a:lstStyle/>
          <a:p>
            <a:r>
              <a:rPr kumimoji="1" lang="ja-JP" altLang="en-US" dirty="0" smtClean="0"/>
              <a:t>クライアント</a:t>
            </a:r>
            <a:endParaRPr kumimoji="1" lang="ja-JP" altLang="en-US" dirty="0"/>
          </a:p>
        </p:txBody>
      </p:sp>
      <p:sp>
        <p:nvSpPr>
          <p:cNvPr id="79" name="テキスト ボックス 78"/>
          <p:cNvSpPr txBox="1"/>
          <p:nvPr/>
        </p:nvSpPr>
        <p:spPr>
          <a:xfrm>
            <a:off x="5706835" y="4717577"/>
            <a:ext cx="1043876" cy="369332"/>
          </a:xfrm>
          <a:prstGeom prst="rect">
            <a:avLst/>
          </a:prstGeom>
          <a:noFill/>
        </p:spPr>
        <p:txBody>
          <a:bodyPr wrap="none" rtlCol="0">
            <a:spAutoFit/>
          </a:bodyPr>
          <a:lstStyle/>
          <a:p>
            <a:r>
              <a:rPr kumimoji="1" lang="ja-JP" altLang="en-US" dirty="0" smtClean="0"/>
              <a:t>サービス</a:t>
            </a:r>
            <a:endParaRPr kumimoji="1" lang="ja-JP" altLang="en-US" dirty="0"/>
          </a:p>
        </p:txBody>
      </p:sp>
    </p:spTree>
    <p:extLst>
      <p:ext uri="{BB962C8B-B14F-4D97-AF65-F5344CB8AC3E}">
        <p14:creationId xmlns:p14="http://schemas.microsoft.com/office/powerpoint/2010/main" val="35034792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次の状況をイベントで制御</a:t>
            </a:r>
            <a:endParaRPr kumimoji="1" lang="en-US" altLang="ja-JP" dirty="0" smtClean="0"/>
          </a:p>
          <a:p>
            <a:pPr lvl="1"/>
            <a:r>
              <a:rPr kumimoji="1" lang="ja-JP" altLang="en-US" dirty="0" smtClean="0"/>
              <a:t>切り替えタイミング</a:t>
            </a:r>
            <a:endParaRPr kumimoji="1" lang="en-US" altLang="ja-JP" dirty="0" smtClean="0"/>
          </a:p>
          <a:p>
            <a:pPr lvl="1"/>
            <a:r>
              <a:rPr lang="ja-JP" altLang="en-US" dirty="0" smtClean="0"/>
              <a:t>キャッシュからの読み出し失敗時のサービスアクセス</a:t>
            </a:r>
            <a:endParaRPr lang="en-US" altLang="ja-JP" dirty="0" smtClean="0"/>
          </a:p>
          <a:p>
            <a:r>
              <a:rPr kumimoji="1" lang="ja-JP" altLang="en-US" dirty="0" smtClean="0"/>
              <a:t>キャッシュアクセス</a:t>
            </a:r>
            <a:r>
              <a:rPr kumimoji="1" lang="ja-JP" altLang="en-US" dirty="0"/>
              <a:t>動作</a:t>
            </a:r>
            <a:r>
              <a:rPr kumimoji="1" lang="ja-JP" altLang="en-US" dirty="0" smtClean="0"/>
              <a:t>をアスペクトとして切り出し</a:t>
            </a:r>
            <a:endParaRPr kumimoji="1" lang="ja-JP" altLang="en-US" dirty="0"/>
          </a:p>
        </p:txBody>
      </p:sp>
      <p:sp>
        <p:nvSpPr>
          <p:cNvPr id="3" name="タイトル 2"/>
          <p:cNvSpPr>
            <a:spLocks noGrp="1"/>
          </p:cNvSpPr>
          <p:nvPr>
            <p:ph type="title"/>
          </p:nvPr>
        </p:nvSpPr>
        <p:spPr/>
        <p:txBody>
          <a:bodyPr>
            <a:normAutofit/>
          </a:bodyPr>
          <a:lstStyle/>
          <a:p>
            <a:r>
              <a:rPr lang="en-US" altLang="ja-JP" dirty="0" smtClean="0"/>
              <a:t>EAOP </a:t>
            </a:r>
            <a:r>
              <a:rPr lang="ja-JP" altLang="en-US" dirty="0" err="1" smtClean="0"/>
              <a:t>の適</a:t>
            </a:r>
            <a:r>
              <a:rPr lang="ja-JP" altLang="en-US" dirty="0" smtClean="0"/>
              <a:t>用例</a:t>
            </a:r>
            <a:endParaRPr kumimoji="1" lang="ja-JP" altLang="en-US" dirty="0"/>
          </a:p>
        </p:txBody>
      </p:sp>
      <p:pic>
        <p:nvPicPr>
          <p:cNvPr id="27" name="コンテンツ プレースホルダー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32040" y="4221088"/>
            <a:ext cx="720080" cy="720080"/>
          </a:xfrm>
          <a:prstGeom prst="rect">
            <a:avLst/>
          </a:prstGeom>
        </p:spPr>
      </p:pic>
      <p:sp>
        <p:nvSpPr>
          <p:cNvPr id="41" name="フローチャート: 磁気ディスク 40"/>
          <p:cNvSpPr/>
          <p:nvPr/>
        </p:nvSpPr>
        <p:spPr>
          <a:xfrm>
            <a:off x="3577911" y="4644820"/>
            <a:ext cx="216024" cy="272989"/>
          </a:xfrm>
          <a:prstGeom prst="flowChartMagneticDisk">
            <a:avLst/>
          </a:prstGeom>
          <a:noFill/>
          <a:ln w="1905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42" name="テキスト ボックス 41"/>
          <p:cNvSpPr txBox="1"/>
          <p:nvPr/>
        </p:nvSpPr>
        <p:spPr>
          <a:xfrm>
            <a:off x="3199890" y="4868184"/>
            <a:ext cx="1156086" cy="369332"/>
          </a:xfrm>
          <a:prstGeom prst="rect">
            <a:avLst/>
          </a:prstGeom>
          <a:noFill/>
        </p:spPr>
        <p:txBody>
          <a:bodyPr wrap="none" rtlCol="0">
            <a:spAutoFit/>
          </a:bodyPr>
          <a:lstStyle/>
          <a:p>
            <a:r>
              <a:rPr kumimoji="1" lang="ja-JP" altLang="en-US" dirty="0" smtClean="0">
                <a:solidFill>
                  <a:srgbClr val="FF0000"/>
                </a:solidFill>
              </a:rPr>
              <a:t>キャッシュ</a:t>
            </a:r>
            <a:endParaRPr kumimoji="1" lang="ja-JP" altLang="en-US" dirty="0">
              <a:solidFill>
                <a:srgbClr val="FF0000"/>
              </a:solidFill>
            </a:endParaRPr>
          </a:p>
        </p:txBody>
      </p:sp>
      <p:cxnSp>
        <p:nvCxnSpPr>
          <p:cNvPr id="44" name="曲線コネクタ 43"/>
          <p:cNvCxnSpPr>
            <a:stCxn id="41" idx="1"/>
          </p:cNvCxnSpPr>
          <p:nvPr/>
        </p:nvCxnSpPr>
        <p:spPr>
          <a:xfrm rot="16200000" flipV="1">
            <a:off x="3352971" y="4311867"/>
            <a:ext cx="266538" cy="399367"/>
          </a:xfrm>
          <a:prstGeom prst="curvedConnector2">
            <a:avLst/>
          </a:prstGeom>
          <a:ln w="19050" cmpd="sng">
            <a:solidFill>
              <a:srgbClr val="FF0000"/>
            </a:solidFill>
            <a:prstDash val="sysDash"/>
            <a:tailEnd type="triangle" w="lg" len="lg"/>
          </a:ln>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a:off x="3566777" y="3897688"/>
            <a:ext cx="1053494" cy="646331"/>
          </a:xfrm>
          <a:prstGeom prst="rect">
            <a:avLst/>
          </a:prstGeom>
          <a:noFill/>
        </p:spPr>
        <p:txBody>
          <a:bodyPr wrap="none" rtlCol="0">
            <a:spAutoFit/>
          </a:bodyPr>
          <a:lstStyle/>
          <a:p>
            <a:r>
              <a:rPr kumimoji="1" lang="ja-JP" altLang="en-US" dirty="0" smtClean="0">
                <a:solidFill>
                  <a:srgbClr val="FF0000"/>
                </a:solidFill>
              </a:rPr>
              <a:t>データ</a:t>
            </a:r>
            <a:endParaRPr kumimoji="1" lang="en-US" altLang="ja-JP" dirty="0" smtClean="0">
              <a:solidFill>
                <a:srgbClr val="FF0000"/>
              </a:solidFill>
            </a:endParaRPr>
          </a:p>
          <a:p>
            <a:r>
              <a:rPr kumimoji="1" lang="ja-JP" altLang="en-US" dirty="0">
                <a:solidFill>
                  <a:srgbClr val="FF0000"/>
                </a:solidFill>
              </a:rPr>
              <a:t>読み出</a:t>
            </a:r>
            <a:r>
              <a:rPr kumimoji="1" lang="ja-JP" altLang="en-US" dirty="0" smtClean="0">
                <a:solidFill>
                  <a:srgbClr val="FF0000"/>
                </a:solidFill>
              </a:rPr>
              <a:t>し</a:t>
            </a:r>
            <a:endParaRPr kumimoji="1" lang="ja-JP" altLang="en-US" dirty="0">
              <a:solidFill>
                <a:srgbClr val="FF0000"/>
              </a:solidFill>
            </a:endParaRPr>
          </a:p>
        </p:txBody>
      </p:sp>
      <p:cxnSp>
        <p:nvCxnSpPr>
          <p:cNvPr id="46" name="直線コネクタ 45"/>
          <p:cNvCxnSpPr/>
          <p:nvPr/>
        </p:nvCxnSpPr>
        <p:spPr>
          <a:xfrm>
            <a:off x="4280183" y="4511550"/>
            <a:ext cx="0" cy="406259"/>
          </a:xfrm>
          <a:prstGeom prst="line">
            <a:avLst/>
          </a:prstGeom>
          <a:ln w="1905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4222242" y="4867272"/>
            <a:ext cx="1053494" cy="646331"/>
          </a:xfrm>
          <a:prstGeom prst="rect">
            <a:avLst/>
          </a:prstGeom>
          <a:noFill/>
        </p:spPr>
        <p:txBody>
          <a:bodyPr wrap="none" rtlCol="0">
            <a:spAutoFit/>
          </a:bodyPr>
          <a:lstStyle/>
          <a:p>
            <a:r>
              <a:rPr kumimoji="1" lang="ja-JP" altLang="en-US" dirty="0" smtClean="0">
                <a:solidFill>
                  <a:srgbClr val="FF0000"/>
                </a:solidFill>
              </a:rPr>
              <a:t>読み出し</a:t>
            </a:r>
            <a:endParaRPr kumimoji="1" lang="en-US" altLang="ja-JP" dirty="0" smtClean="0">
              <a:solidFill>
                <a:srgbClr val="FF0000"/>
              </a:solidFill>
            </a:endParaRPr>
          </a:p>
          <a:p>
            <a:r>
              <a:rPr kumimoji="1" lang="ja-JP" altLang="en-US" dirty="0" smtClean="0">
                <a:solidFill>
                  <a:srgbClr val="FF0000"/>
                </a:solidFill>
              </a:rPr>
              <a:t>失敗</a:t>
            </a:r>
            <a:endParaRPr kumimoji="1" lang="ja-JP" altLang="en-US" dirty="0">
              <a:solidFill>
                <a:srgbClr val="FF0000"/>
              </a:solidFill>
            </a:endParaRPr>
          </a:p>
        </p:txBody>
      </p:sp>
      <p:cxnSp>
        <p:nvCxnSpPr>
          <p:cNvPr id="48" name="直線コネクタ 47"/>
          <p:cNvCxnSpPr/>
          <p:nvPr/>
        </p:nvCxnSpPr>
        <p:spPr>
          <a:xfrm flipV="1">
            <a:off x="4675222" y="3881554"/>
            <a:ext cx="0" cy="1023202"/>
          </a:xfrm>
          <a:prstGeom prst="line">
            <a:avLst/>
          </a:prstGeom>
          <a:ln w="1905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9" name="曲線コネクタ 48"/>
          <p:cNvCxnSpPr>
            <a:stCxn id="27" idx="0"/>
          </p:cNvCxnSpPr>
          <p:nvPr/>
        </p:nvCxnSpPr>
        <p:spPr>
          <a:xfrm rot="16200000" flipV="1">
            <a:off x="4244732" y="3173739"/>
            <a:ext cx="12700" cy="2094697"/>
          </a:xfrm>
          <a:prstGeom prst="curvedConnector3">
            <a:avLst>
              <a:gd name="adj1" fmla="val 2639969"/>
            </a:avLst>
          </a:prstGeom>
          <a:ln w="19050">
            <a:solidFill>
              <a:srgbClr val="00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4102481" y="3535924"/>
            <a:ext cx="827471" cy="369332"/>
          </a:xfrm>
          <a:prstGeom prst="rect">
            <a:avLst/>
          </a:prstGeom>
          <a:noFill/>
        </p:spPr>
        <p:txBody>
          <a:bodyPr wrap="none" rtlCol="0">
            <a:spAutoFit/>
          </a:bodyPr>
          <a:lstStyle/>
          <a:p>
            <a:r>
              <a:rPr kumimoji="1" lang="ja-JP" altLang="en-US" dirty="0" smtClean="0"/>
              <a:t>データ</a:t>
            </a:r>
            <a:endParaRPr kumimoji="1" lang="ja-JP" altLang="en-US" dirty="0"/>
          </a:p>
        </p:txBody>
      </p:sp>
      <p:cxnSp>
        <p:nvCxnSpPr>
          <p:cNvPr id="57" name="曲線コネクタ 56"/>
          <p:cNvCxnSpPr>
            <a:stCxn id="60" idx="2"/>
            <a:endCxn id="42" idx="2"/>
          </p:cNvCxnSpPr>
          <p:nvPr/>
        </p:nvCxnSpPr>
        <p:spPr>
          <a:xfrm rot="16200000" flipH="1">
            <a:off x="3060853" y="4520435"/>
            <a:ext cx="587993" cy="846167"/>
          </a:xfrm>
          <a:prstGeom prst="curvedConnector3">
            <a:avLst>
              <a:gd name="adj1" fmla="val 116847"/>
            </a:avLst>
          </a:prstGeom>
          <a:ln w="19050" cmpd="sng">
            <a:solidFill>
              <a:srgbClr val="FF0000"/>
            </a:solidFill>
            <a:prstDash val="solid"/>
            <a:tailEnd type="triangle" w="lg" len="lg"/>
          </a:ln>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2699792" y="5291916"/>
            <a:ext cx="1617751" cy="369332"/>
          </a:xfrm>
          <a:prstGeom prst="rect">
            <a:avLst/>
          </a:prstGeom>
          <a:noFill/>
        </p:spPr>
        <p:txBody>
          <a:bodyPr wrap="none" rtlCol="0">
            <a:spAutoFit/>
          </a:bodyPr>
          <a:lstStyle/>
          <a:p>
            <a:r>
              <a:rPr kumimoji="1" lang="ja-JP" altLang="en-US" dirty="0" smtClean="0">
                <a:solidFill>
                  <a:srgbClr val="FF0000"/>
                </a:solidFill>
              </a:rPr>
              <a:t>キャッシュ更新</a:t>
            </a:r>
            <a:endParaRPr kumimoji="1" lang="ja-JP" altLang="en-US" dirty="0">
              <a:solidFill>
                <a:srgbClr val="FF0000"/>
              </a:solidFill>
            </a:endParaRPr>
          </a:p>
        </p:txBody>
      </p:sp>
      <p:pic>
        <p:nvPicPr>
          <p:cNvPr id="60" name="図 59"/>
          <p:cNvPicPr/>
          <p:nvPr/>
        </p:nvPicPr>
        <p:blipFill>
          <a:blip r:embed="rId3"/>
          <a:stretch>
            <a:fillRect/>
          </a:stretch>
        </p:blipFill>
        <p:spPr>
          <a:xfrm>
            <a:off x="2615506" y="4227963"/>
            <a:ext cx="632520" cy="421560"/>
          </a:xfrm>
          <a:prstGeom prst="rect">
            <a:avLst/>
          </a:prstGeom>
        </p:spPr>
      </p:pic>
      <p:cxnSp>
        <p:nvCxnSpPr>
          <p:cNvPr id="76" name="直線コネクタ 75"/>
          <p:cNvCxnSpPr/>
          <p:nvPr/>
        </p:nvCxnSpPr>
        <p:spPr>
          <a:xfrm>
            <a:off x="3381238" y="4553328"/>
            <a:ext cx="1645484" cy="0"/>
          </a:xfrm>
          <a:prstGeom prst="line">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78" name="テキスト ボックス 77"/>
          <p:cNvSpPr txBox="1"/>
          <p:nvPr/>
        </p:nvSpPr>
        <p:spPr>
          <a:xfrm>
            <a:off x="1902908" y="3881554"/>
            <a:ext cx="1340432" cy="369332"/>
          </a:xfrm>
          <a:prstGeom prst="rect">
            <a:avLst/>
          </a:prstGeom>
          <a:noFill/>
        </p:spPr>
        <p:txBody>
          <a:bodyPr wrap="none" rtlCol="0">
            <a:spAutoFit/>
          </a:bodyPr>
          <a:lstStyle/>
          <a:p>
            <a:r>
              <a:rPr kumimoji="1" lang="ja-JP" altLang="en-US" dirty="0" smtClean="0"/>
              <a:t>クライアント</a:t>
            </a:r>
            <a:endParaRPr kumimoji="1" lang="ja-JP" altLang="en-US" dirty="0"/>
          </a:p>
        </p:txBody>
      </p:sp>
      <p:sp>
        <p:nvSpPr>
          <p:cNvPr id="79" name="テキスト ボックス 78"/>
          <p:cNvSpPr txBox="1"/>
          <p:nvPr/>
        </p:nvSpPr>
        <p:spPr>
          <a:xfrm>
            <a:off x="5274787" y="3925489"/>
            <a:ext cx="1043876" cy="369332"/>
          </a:xfrm>
          <a:prstGeom prst="rect">
            <a:avLst/>
          </a:prstGeom>
          <a:noFill/>
        </p:spPr>
        <p:txBody>
          <a:bodyPr wrap="none" rtlCol="0">
            <a:spAutoFit/>
          </a:bodyPr>
          <a:lstStyle/>
          <a:p>
            <a:r>
              <a:rPr kumimoji="1" lang="ja-JP" altLang="en-US" dirty="0" smtClean="0"/>
              <a:t>サービス</a:t>
            </a:r>
            <a:endParaRPr kumimoji="1" lang="ja-JP" altLang="en-US" dirty="0"/>
          </a:p>
        </p:txBody>
      </p:sp>
    </p:spTree>
    <p:extLst>
      <p:ext uri="{BB962C8B-B14F-4D97-AF65-F5344CB8AC3E}">
        <p14:creationId xmlns:p14="http://schemas.microsoft.com/office/powerpoint/2010/main" val="475354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自己適応</a:t>
            </a:r>
            <a:r>
              <a:rPr lang="ja-JP" altLang="en-US" dirty="0"/>
              <a:t>システム</a:t>
            </a:r>
            <a:r>
              <a:rPr lang="ja-JP" altLang="en-US" dirty="0" smtClean="0"/>
              <a:t>における</a:t>
            </a:r>
            <a:r>
              <a:rPr lang="ja-JP" altLang="en-US" dirty="0" smtClean="0">
                <a:solidFill>
                  <a:srgbClr val="FF0000"/>
                </a:solidFill>
              </a:rPr>
              <a:t>外部アプローチ</a:t>
            </a:r>
            <a:r>
              <a:rPr lang="ja-JP" altLang="en-US" dirty="0" smtClean="0"/>
              <a:t>を採用</a:t>
            </a:r>
            <a:endParaRPr lang="en-US" altLang="ja-JP" dirty="0" smtClean="0"/>
          </a:p>
          <a:p>
            <a:pPr lvl="1"/>
            <a:r>
              <a:rPr kumimoji="1" lang="ja-JP" altLang="en-US" dirty="0"/>
              <a:t>変更</a:t>
            </a:r>
            <a:r>
              <a:rPr kumimoji="1" lang="ja-JP" altLang="en-US" dirty="0" smtClean="0"/>
              <a:t>を</a:t>
            </a:r>
            <a:r>
              <a:rPr kumimoji="1" lang="ja-JP" altLang="en-US" dirty="0"/>
              <a:t>実施</a:t>
            </a:r>
            <a:r>
              <a:rPr kumimoji="1" lang="ja-JP" altLang="en-US" dirty="0" smtClean="0"/>
              <a:t>する</a:t>
            </a:r>
            <a:r>
              <a:rPr kumimoji="1" lang="ja-JP" altLang="en-US" dirty="0" smtClean="0">
                <a:solidFill>
                  <a:srgbClr val="FF0000"/>
                </a:solidFill>
              </a:rPr>
              <a:t>管理システム（</a:t>
            </a:r>
            <a:r>
              <a:rPr kumimoji="1" lang="en-US" altLang="ja-JP" dirty="0" smtClean="0">
                <a:solidFill>
                  <a:srgbClr val="FF0000"/>
                </a:solidFill>
              </a:rPr>
              <a:t>Managing System</a:t>
            </a:r>
            <a:r>
              <a:rPr kumimoji="1" lang="ja-JP" altLang="en-US" dirty="0" smtClean="0">
                <a:solidFill>
                  <a:srgbClr val="FF0000"/>
                </a:solidFill>
              </a:rPr>
              <a:t>）</a:t>
            </a:r>
            <a:r>
              <a:rPr kumimoji="1" lang="ja-JP" altLang="en-US" dirty="0" smtClean="0"/>
              <a:t>と、変更を受ける</a:t>
            </a:r>
            <a:r>
              <a:rPr kumimoji="1" lang="ja-JP" altLang="en-US" dirty="0" smtClean="0">
                <a:solidFill>
                  <a:srgbClr val="FF0000"/>
                </a:solidFill>
              </a:rPr>
              <a:t>被管理システム</a:t>
            </a:r>
            <a:r>
              <a:rPr lang="ja-JP" altLang="en-US" dirty="0" smtClean="0">
                <a:solidFill>
                  <a:srgbClr val="FF0000"/>
                </a:solidFill>
              </a:rPr>
              <a:t>（</a:t>
            </a:r>
            <a:r>
              <a:rPr lang="en-US" altLang="ja-JP" dirty="0" smtClean="0">
                <a:solidFill>
                  <a:srgbClr val="FF0000"/>
                </a:solidFill>
              </a:rPr>
              <a:t>Managed System</a:t>
            </a:r>
            <a:r>
              <a:rPr lang="ja-JP" altLang="en-US" dirty="0" smtClean="0">
                <a:solidFill>
                  <a:srgbClr val="FF0000"/>
                </a:solidFill>
              </a:rPr>
              <a:t>）</a:t>
            </a:r>
            <a:r>
              <a:rPr kumimoji="1" lang="ja-JP" altLang="en-US" dirty="0" smtClean="0"/>
              <a:t>に分離</a:t>
            </a:r>
            <a:endParaRPr kumimoji="1" lang="en-US" altLang="ja-JP" dirty="0" smtClean="0"/>
          </a:p>
          <a:p>
            <a:r>
              <a:rPr lang="ja-JP" altLang="en-US" dirty="0" smtClean="0"/>
              <a:t>管理システムの属性</a:t>
            </a:r>
            <a:endParaRPr lang="en-US" altLang="ja-JP" dirty="0" smtClean="0"/>
          </a:p>
          <a:p>
            <a:pPr lvl="1"/>
            <a:r>
              <a:rPr lang="ja-JP" altLang="en-US" dirty="0" smtClean="0"/>
              <a:t>発生中のイベント</a:t>
            </a:r>
            <a:endParaRPr lang="en-US" altLang="ja-JP" dirty="0" smtClean="0"/>
          </a:p>
          <a:p>
            <a:pPr lvl="1"/>
            <a:r>
              <a:rPr lang="ja-JP" altLang="en-US" dirty="0"/>
              <a:t>アスペクト</a:t>
            </a:r>
            <a:r>
              <a:rPr lang="ja-JP" altLang="en-US" dirty="0" smtClean="0"/>
              <a:t>に関する</a:t>
            </a:r>
            <a:r>
              <a:rPr lang="ja-JP" altLang="en-US" dirty="0"/>
              <a:t>情報</a:t>
            </a:r>
            <a:endParaRPr lang="en-US" altLang="ja-JP" dirty="0" smtClean="0"/>
          </a:p>
          <a:p>
            <a:pPr lvl="1"/>
            <a:r>
              <a:rPr lang="ja-JP" altLang="en-US" dirty="0" smtClean="0"/>
              <a:t>被管理システムのメタレベル表現項</a:t>
            </a:r>
            <a:endParaRPr lang="en-US" altLang="ja-JP" dirty="0" smtClean="0"/>
          </a:p>
          <a:p>
            <a:pPr lvl="2"/>
            <a:r>
              <a:rPr kumimoji="1" lang="ja-JP" altLang="en-US" dirty="0"/>
              <a:t>項</a:t>
            </a:r>
            <a:r>
              <a:rPr kumimoji="1" lang="ja-JP" altLang="en-US" dirty="0" smtClean="0"/>
              <a:t>の</a:t>
            </a:r>
            <a:r>
              <a:rPr kumimoji="1" lang="ja-JP" altLang="en-US" dirty="0"/>
              <a:t>要素</a:t>
            </a:r>
            <a:r>
              <a:rPr kumimoji="1" lang="ja-JP" altLang="en-US" dirty="0" smtClean="0"/>
              <a:t>：被管理システムの</a:t>
            </a:r>
            <a:r>
              <a:rPr kumimoji="1" lang="ja-JP" altLang="en-US" dirty="0" smtClean="0">
                <a:solidFill>
                  <a:srgbClr val="FF0000"/>
                </a:solidFill>
              </a:rPr>
              <a:t>状態</a:t>
            </a:r>
            <a:r>
              <a:rPr kumimoji="1" lang="ja-JP" altLang="en-US" dirty="0" smtClean="0"/>
              <a:t>と</a:t>
            </a:r>
            <a:r>
              <a:rPr kumimoji="1" lang="ja-JP" altLang="en-US" dirty="0" smtClean="0">
                <a:solidFill>
                  <a:srgbClr val="FF0000"/>
                </a:solidFill>
              </a:rPr>
              <a:t>振舞いの仕様</a:t>
            </a:r>
            <a:endParaRPr kumimoji="1" lang="ja-JP" altLang="en-US" dirty="0">
              <a:solidFill>
                <a:srgbClr val="FF0000"/>
              </a:solidFill>
            </a:endParaRPr>
          </a:p>
        </p:txBody>
      </p:sp>
      <p:sp>
        <p:nvSpPr>
          <p:cNvPr id="3" name="タイトル 2"/>
          <p:cNvSpPr>
            <a:spLocks noGrp="1"/>
          </p:cNvSpPr>
          <p:nvPr>
            <p:ph type="title"/>
          </p:nvPr>
        </p:nvSpPr>
        <p:spPr/>
        <p:txBody>
          <a:bodyPr>
            <a:normAutofit fontScale="90000"/>
          </a:bodyPr>
          <a:lstStyle/>
          <a:p>
            <a:r>
              <a:rPr kumimoji="1" lang="ja-JP" altLang="en-US" dirty="0" smtClean="0"/>
              <a:t>書換え論理による </a:t>
            </a:r>
            <a:r>
              <a:rPr kumimoji="1" lang="en-US" altLang="ja-JP" dirty="0" smtClean="0"/>
              <a:t>EAOP </a:t>
            </a:r>
            <a:r>
              <a:rPr kumimoji="1" lang="ja-JP" altLang="en-US" dirty="0" smtClean="0"/>
              <a:t>のモデル化</a:t>
            </a:r>
            <a:endParaRPr kumimoji="1" lang="ja-JP" altLang="en-US" dirty="0"/>
          </a:p>
        </p:txBody>
      </p:sp>
    </p:spTree>
    <p:extLst>
      <p:ext uri="{BB962C8B-B14F-4D97-AF65-F5344CB8AC3E}">
        <p14:creationId xmlns:p14="http://schemas.microsoft.com/office/powerpoint/2010/main" val="27231304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管理システムの振舞い</a:t>
            </a:r>
            <a:endParaRPr lang="en-US" altLang="ja-JP" dirty="0" smtClean="0"/>
          </a:p>
          <a:p>
            <a:pPr lvl="1"/>
            <a:r>
              <a:rPr lang="ja-JP" altLang="en-US" dirty="0" smtClean="0"/>
              <a:t>オブジェクトレベルの振舞いをシミュレート</a:t>
            </a:r>
            <a:endParaRPr lang="en-US" altLang="ja-JP" dirty="0" smtClean="0"/>
          </a:p>
          <a:p>
            <a:pPr lvl="2"/>
            <a:r>
              <a:rPr lang="ja-JP" altLang="en-US" dirty="0" smtClean="0"/>
              <a:t>書換え理論</a:t>
            </a:r>
            <a:r>
              <a:rPr lang="en-US" altLang="ja-JP" i="1" dirty="0" smtClean="0"/>
              <a:t>U</a:t>
            </a:r>
            <a:r>
              <a:rPr lang="ja-JP" altLang="en-US" i="1" dirty="0" smtClean="0"/>
              <a:t> </a:t>
            </a:r>
            <a:r>
              <a:rPr lang="ja-JP" altLang="en-US" dirty="0" smtClean="0"/>
              <a:t>を利用</a:t>
            </a:r>
            <a:endParaRPr lang="en-US" altLang="ja-JP" dirty="0" smtClean="0"/>
          </a:p>
          <a:p>
            <a:pPr lvl="1"/>
            <a:r>
              <a:rPr lang="ja-JP" altLang="en-US" dirty="0" smtClean="0"/>
              <a:t>アスペクトの織込み・解きほぐしをイベントで制御</a:t>
            </a:r>
            <a:endParaRPr kumimoji="1" lang="ja-JP" altLang="en-US" dirty="0"/>
          </a:p>
        </p:txBody>
      </p:sp>
      <p:sp>
        <p:nvSpPr>
          <p:cNvPr id="3" name="タイトル 2"/>
          <p:cNvSpPr>
            <a:spLocks noGrp="1"/>
          </p:cNvSpPr>
          <p:nvPr>
            <p:ph type="title"/>
          </p:nvPr>
        </p:nvSpPr>
        <p:spPr/>
        <p:txBody>
          <a:bodyPr>
            <a:normAutofit fontScale="90000"/>
          </a:bodyPr>
          <a:lstStyle/>
          <a:p>
            <a:r>
              <a:rPr kumimoji="1" lang="ja-JP" altLang="en-US" dirty="0" smtClean="0"/>
              <a:t>書換え論理による </a:t>
            </a:r>
            <a:r>
              <a:rPr kumimoji="1" lang="en-US" altLang="ja-JP" dirty="0" smtClean="0"/>
              <a:t>EAOP </a:t>
            </a:r>
            <a:r>
              <a:rPr kumimoji="1" lang="ja-JP" altLang="en-US" dirty="0" smtClean="0"/>
              <a:t>のモデル化</a:t>
            </a:r>
            <a:endParaRPr kumimoji="1" lang="ja-JP" altLang="en-US" dirty="0"/>
          </a:p>
        </p:txBody>
      </p:sp>
      <p:pic>
        <p:nvPicPr>
          <p:cNvPr id="4" name="コンテンツ プレースホルダー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64088" y="5301208"/>
            <a:ext cx="720080" cy="720080"/>
          </a:xfrm>
          <a:prstGeom prst="rect">
            <a:avLst/>
          </a:prstGeom>
        </p:spPr>
      </p:pic>
      <p:sp>
        <p:nvSpPr>
          <p:cNvPr id="5" name="フローチャート: 磁気ディスク 4"/>
          <p:cNvSpPr/>
          <p:nvPr/>
        </p:nvSpPr>
        <p:spPr>
          <a:xfrm>
            <a:off x="4009959" y="5724940"/>
            <a:ext cx="216024" cy="272989"/>
          </a:xfrm>
          <a:prstGeom prst="flowChartMagneticDisk">
            <a:avLst/>
          </a:prstGeom>
          <a:no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テキスト ボックス 5"/>
          <p:cNvSpPr txBox="1"/>
          <p:nvPr/>
        </p:nvSpPr>
        <p:spPr>
          <a:xfrm>
            <a:off x="3631938" y="5948304"/>
            <a:ext cx="1156086" cy="369332"/>
          </a:xfrm>
          <a:prstGeom prst="rect">
            <a:avLst/>
          </a:prstGeom>
          <a:noFill/>
        </p:spPr>
        <p:txBody>
          <a:bodyPr wrap="none" rtlCol="0">
            <a:spAutoFit/>
          </a:bodyPr>
          <a:lstStyle/>
          <a:p>
            <a:r>
              <a:rPr kumimoji="1" lang="ja-JP" altLang="en-US" dirty="0" smtClean="0"/>
              <a:t>キャッシュ</a:t>
            </a:r>
            <a:endParaRPr kumimoji="1" lang="ja-JP" altLang="en-US" dirty="0"/>
          </a:p>
        </p:txBody>
      </p:sp>
      <p:cxnSp>
        <p:nvCxnSpPr>
          <p:cNvPr id="7" name="曲線コネクタ 6"/>
          <p:cNvCxnSpPr>
            <a:stCxn id="5" idx="1"/>
          </p:cNvCxnSpPr>
          <p:nvPr/>
        </p:nvCxnSpPr>
        <p:spPr>
          <a:xfrm rot="16200000" flipV="1">
            <a:off x="3785019" y="5391987"/>
            <a:ext cx="266538" cy="399367"/>
          </a:xfrm>
          <a:prstGeom prst="curvedConnector2">
            <a:avLst/>
          </a:prstGeom>
          <a:ln w="19050" cmpd="sng">
            <a:solidFill>
              <a:schemeClr val="tx1"/>
            </a:solidFill>
            <a:prstDash val="sysDash"/>
            <a:tailEnd type="triangle" w="lg" len="lg"/>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3998825" y="4977808"/>
            <a:ext cx="1053494" cy="646331"/>
          </a:xfrm>
          <a:prstGeom prst="rect">
            <a:avLst/>
          </a:prstGeom>
          <a:noFill/>
        </p:spPr>
        <p:txBody>
          <a:bodyPr wrap="none" rtlCol="0">
            <a:spAutoFit/>
          </a:bodyPr>
          <a:lstStyle/>
          <a:p>
            <a:r>
              <a:rPr kumimoji="1" lang="ja-JP" altLang="en-US" dirty="0" smtClean="0"/>
              <a:t>データ</a:t>
            </a:r>
            <a:endParaRPr kumimoji="1" lang="en-US" altLang="ja-JP" dirty="0" smtClean="0"/>
          </a:p>
          <a:p>
            <a:r>
              <a:rPr kumimoji="1" lang="ja-JP" altLang="en-US" dirty="0"/>
              <a:t>読み出</a:t>
            </a:r>
            <a:r>
              <a:rPr kumimoji="1" lang="ja-JP" altLang="en-US" dirty="0" smtClean="0"/>
              <a:t>し</a:t>
            </a:r>
            <a:endParaRPr kumimoji="1" lang="ja-JP" altLang="en-US" dirty="0"/>
          </a:p>
        </p:txBody>
      </p:sp>
      <p:cxnSp>
        <p:nvCxnSpPr>
          <p:cNvPr id="9" name="直線コネクタ 8"/>
          <p:cNvCxnSpPr/>
          <p:nvPr/>
        </p:nvCxnSpPr>
        <p:spPr>
          <a:xfrm>
            <a:off x="4712231" y="5591670"/>
            <a:ext cx="0" cy="406259"/>
          </a:xfrm>
          <a:prstGeom prst="line">
            <a:avLst/>
          </a:prstGeom>
          <a:ln w="19050">
            <a:solidFill>
              <a:srgbClr val="00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4654290" y="5947392"/>
            <a:ext cx="1053494" cy="646331"/>
          </a:xfrm>
          <a:prstGeom prst="rect">
            <a:avLst/>
          </a:prstGeom>
          <a:noFill/>
        </p:spPr>
        <p:txBody>
          <a:bodyPr wrap="none" rtlCol="0">
            <a:spAutoFit/>
          </a:bodyPr>
          <a:lstStyle/>
          <a:p>
            <a:r>
              <a:rPr kumimoji="1" lang="ja-JP" altLang="en-US" dirty="0" smtClean="0"/>
              <a:t>読み出し</a:t>
            </a:r>
            <a:endParaRPr kumimoji="1" lang="en-US" altLang="ja-JP" dirty="0" smtClean="0"/>
          </a:p>
          <a:p>
            <a:r>
              <a:rPr kumimoji="1" lang="ja-JP" altLang="en-US" dirty="0" smtClean="0"/>
              <a:t>失敗</a:t>
            </a:r>
            <a:endParaRPr kumimoji="1" lang="ja-JP" altLang="en-US" dirty="0"/>
          </a:p>
        </p:txBody>
      </p:sp>
      <p:cxnSp>
        <p:nvCxnSpPr>
          <p:cNvPr id="11" name="直線コネクタ 10"/>
          <p:cNvCxnSpPr/>
          <p:nvPr/>
        </p:nvCxnSpPr>
        <p:spPr>
          <a:xfrm flipV="1">
            <a:off x="5107270" y="4961674"/>
            <a:ext cx="0" cy="1023202"/>
          </a:xfrm>
          <a:prstGeom prst="line">
            <a:avLst/>
          </a:prstGeom>
          <a:ln w="19050">
            <a:solidFill>
              <a:srgbClr val="00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2" name="曲線コネクタ 11"/>
          <p:cNvCxnSpPr>
            <a:stCxn id="4" idx="0"/>
          </p:cNvCxnSpPr>
          <p:nvPr/>
        </p:nvCxnSpPr>
        <p:spPr>
          <a:xfrm rot="16200000" flipV="1">
            <a:off x="4676780" y="4253859"/>
            <a:ext cx="12700" cy="2094697"/>
          </a:xfrm>
          <a:prstGeom prst="curvedConnector3">
            <a:avLst>
              <a:gd name="adj1" fmla="val 2639969"/>
            </a:avLst>
          </a:prstGeom>
          <a:ln w="19050">
            <a:solidFill>
              <a:srgbClr val="00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4534529" y="4616044"/>
            <a:ext cx="827471" cy="369332"/>
          </a:xfrm>
          <a:prstGeom prst="rect">
            <a:avLst/>
          </a:prstGeom>
          <a:noFill/>
        </p:spPr>
        <p:txBody>
          <a:bodyPr wrap="none" rtlCol="0">
            <a:spAutoFit/>
          </a:bodyPr>
          <a:lstStyle/>
          <a:p>
            <a:r>
              <a:rPr kumimoji="1" lang="ja-JP" altLang="en-US" dirty="0" smtClean="0"/>
              <a:t>データ</a:t>
            </a:r>
            <a:endParaRPr kumimoji="1" lang="ja-JP" altLang="en-US" dirty="0"/>
          </a:p>
        </p:txBody>
      </p:sp>
      <p:cxnSp>
        <p:nvCxnSpPr>
          <p:cNvPr id="14" name="曲線コネクタ 13"/>
          <p:cNvCxnSpPr>
            <a:stCxn id="16" idx="2"/>
            <a:endCxn id="6" idx="2"/>
          </p:cNvCxnSpPr>
          <p:nvPr/>
        </p:nvCxnSpPr>
        <p:spPr>
          <a:xfrm rot="16200000" flipH="1">
            <a:off x="3492901" y="5600555"/>
            <a:ext cx="587993" cy="846167"/>
          </a:xfrm>
          <a:prstGeom prst="curvedConnector3">
            <a:avLst>
              <a:gd name="adj1" fmla="val 116847"/>
            </a:avLst>
          </a:prstGeom>
          <a:ln w="19050" cmpd="sng">
            <a:solidFill>
              <a:schemeClr val="tx1"/>
            </a:solidFill>
            <a:prstDash val="solid"/>
            <a:tailEnd type="triangle" w="lg" len="lg"/>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3131840" y="6372036"/>
            <a:ext cx="1617751" cy="369332"/>
          </a:xfrm>
          <a:prstGeom prst="rect">
            <a:avLst/>
          </a:prstGeom>
          <a:noFill/>
        </p:spPr>
        <p:txBody>
          <a:bodyPr wrap="none" rtlCol="0">
            <a:spAutoFit/>
          </a:bodyPr>
          <a:lstStyle/>
          <a:p>
            <a:r>
              <a:rPr kumimoji="1" lang="ja-JP" altLang="en-US" dirty="0" smtClean="0"/>
              <a:t>キャッシュ更新</a:t>
            </a:r>
            <a:endParaRPr kumimoji="1" lang="ja-JP" altLang="en-US" dirty="0"/>
          </a:p>
        </p:txBody>
      </p:sp>
      <p:pic>
        <p:nvPicPr>
          <p:cNvPr id="16" name="図 15"/>
          <p:cNvPicPr/>
          <p:nvPr/>
        </p:nvPicPr>
        <p:blipFill>
          <a:blip r:embed="rId3"/>
          <a:stretch>
            <a:fillRect/>
          </a:stretch>
        </p:blipFill>
        <p:spPr>
          <a:xfrm>
            <a:off x="3047554" y="5308083"/>
            <a:ext cx="632520" cy="421560"/>
          </a:xfrm>
          <a:prstGeom prst="rect">
            <a:avLst/>
          </a:prstGeom>
        </p:spPr>
      </p:pic>
      <p:sp>
        <p:nvSpPr>
          <p:cNvPr id="17" name="テキスト ボックス 16"/>
          <p:cNvSpPr txBox="1"/>
          <p:nvPr/>
        </p:nvSpPr>
        <p:spPr>
          <a:xfrm>
            <a:off x="2334956" y="3445712"/>
            <a:ext cx="1340432" cy="369332"/>
          </a:xfrm>
          <a:prstGeom prst="rect">
            <a:avLst/>
          </a:prstGeom>
          <a:noFill/>
        </p:spPr>
        <p:txBody>
          <a:bodyPr wrap="none" rtlCol="0">
            <a:spAutoFit/>
          </a:bodyPr>
          <a:lstStyle/>
          <a:p>
            <a:r>
              <a:rPr kumimoji="1" lang="ja-JP" altLang="en-US" dirty="0" smtClean="0"/>
              <a:t>クライアント</a:t>
            </a:r>
            <a:endParaRPr kumimoji="1" lang="ja-JP" altLang="en-US" dirty="0"/>
          </a:p>
        </p:txBody>
      </p:sp>
      <p:pic>
        <p:nvPicPr>
          <p:cNvPr id="18" name="コンテンツ プレースホルダー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64088" y="3730121"/>
            <a:ext cx="720080" cy="720080"/>
          </a:xfrm>
          <a:prstGeom prst="rect">
            <a:avLst/>
          </a:prstGeom>
        </p:spPr>
      </p:pic>
      <p:cxnSp>
        <p:nvCxnSpPr>
          <p:cNvPr id="19" name="直線コネクタ 18"/>
          <p:cNvCxnSpPr>
            <a:endCxn id="18" idx="1"/>
          </p:cNvCxnSpPr>
          <p:nvPr/>
        </p:nvCxnSpPr>
        <p:spPr>
          <a:xfrm>
            <a:off x="3718604" y="4090161"/>
            <a:ext cx="1645484" cy="0"/>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5572606" y="3353222"/>
            <a:ext cx="1043876" cy="369332"/>
          </a:xfrm>
          <a:prstGeom prst="rect">
            <a:avLst/>
          </a:prstGeom>
          <a:noFill/>
        </p:spPr>
        <p:txBody>
          <a:bodyPr wrap="none" rtlCol="0">
            <a:spAutoFit/>
          </a:bodyPr>
          <a:lstStyle/>
          <a:p>
            <a:r>
              <a:rPr kumimoji="1" lang="ja-JP" altLang="en-US" dirty="0" smtClean="0"/>
              <a:t>サービス</a:t>
            </a:r>
            <a:endParaRPr kumimoji="1" lang="ja-JP" altLang="en-US" dirty="0"/>
          </a:p>
        </p:txBody>
      </p:sp>
      <p:sp>
        <p:nvSpPr>
          <p:cNvPr id="21" name="テキスト ボックス 20"/>
          <p:cNvSpPr txBox="1"/>
          <p:nvPr/>
        </p:nvSpPr>
        <p:spPr>
          <a:xfrm>
            <a:off x="4141901" y="3561127"/>
            <a:ext cx="827471" cy="369332"/>
          </a:xfrm>
          <a:prstGeom prst="rect">
            <a:avLst/>
          </a:prstGeom>
          <a:noFill/>
        </p:spPr>
        <p:txBody>
          <a:bodyPr wrap="none" rtlCol="0">
            <a:spAutoFit/>
          </a:bodyPr>
          <a:lstStyle/>
          <a:p>
            <a:r>
              <a:rPr kumimoji="1" lang="ja-JP" altLang="en-US" dirty="0" smtClean="0"/>
              <a:t>データ</a:t>
            </a:r>
            <a:endParaRPr kumimoji="1" lang="ja-JP" altLang="en-US" dirty="0"/>
          </a:p>
        </p:txBody>
      </p:sp>
      <p:pic>
        <p:nvPicPr>
          <p:cNvPr id="22" name="図 21"/>
          <p:cNvPicPr/>
          <p:nvPr/>
        </p:nvPicPr>
        <p:blipFill>
          <a:blip r:embed="rId3"/>
          <a:stretch>
            <a:fillRect/>
          </a:stretch>
        </p:blipFill>
        <p:spPr>
          <a:xfrm>
            <a:off x="3047554" y="3736996"/>
            <a:ext cx="632520" cy="421560"/>
          </a:xfrm>
          <a:prstGeom prst="rect">
            <a:avLst/>
          </a:prstGeom>
        </p:spPr>
      </p:pic>
      <p:cxnSp>
        <p:nvCxnSpPr>
          <p:cNvPr id="23" name="直線コネクタ 22"/>
          <p:cNvCxnSpPr/>
          <p:nvPr/>
        </p:nvCxnSpPr>
        <p:spPr>
          <a:xfrm>
            <a:off x="3813286" y="5633448"/>
            <a:ext cx="1645484" cy="0"/>
          </a:xfrm>
          <a:prstGeom prst="line">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3711787" y="3947776"/>
            <a:ext cx="1645484" cy="0"/>
          </a:xfrm>
          <a:prstGeom prst="line">
            <a:avLst/>
          </a:prstGeom>
          <a:ln w="19050">
            <a:solidFill>
              <a:schemeClr val="tx1"/>
            </a:solidFill>
            <a:prstDash val="solid"/>
            <a:headEnd type="triangle" w="lg" len="lg"/>
            <a:tailEnd type="none" w="med" len="med"/>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2334956" y="4961674"/>
            <a:ext cx="1340432" cy="369332"/>
          </a:xfrm>
          <a:prstGeom prst="rect">
            <a:avLst/>
          </a:prstGeom>
          <a:noFill/>
        </p:spPr>
        <p:txBody>
          <a:bodyPr wrap="none" rtlCol="0">
            <a:spAutoFit/>
          </a:bodyPr>
          <a:lstStyle/>
          <a:p>
            <a:r>
              <a:rPr kumimoji="1" lang="ja-JP" altLang="en-US" dirty="0" smtClean="0"/>
              <a:t>クライアント</a:t>
            </a:r>
            <a:endParaRPr kumimoji="1" lang="ja-JP" altLang="en-US" dirty="0"/>
          </a:p>
        </p:txBody>
      </p:sp>
      <p:sp>
        <p:nvSpPr>
          <p:cNvPr id="26" name="テキスト ボックス 25"/>
          <p:cNvSpPr txBox="1"/>
          <p:nvPr/>
        </p:nvSpPr>
        <p:spPr>
          <a:xfrm>
            <a:off x="5706835" y="5005609"/>
            <a:ext cx="1043876" cy="369332"/>
          </a:xfrm>
          <a:prstGeom prst="rect">
            <a:avLst/>
          </a:prstGeom>
          <a:noFill/>
        </p:spPr>
        <p:txBody>
          <a:bodyPr wrap="none" rtlCol="0">
            <a:spAutoFit/>
          </a:bodyPr>
          <a:lstStyle/>
          <a:p>
            <a:r>
              <a:rPr kumimoji="1" lang="ja-JP" altLang="en-US" dirty="0" smtClean="0"/>
              <a:t>サービス</a:t>
            </a:r>
            <a:endParaRPr kumimoji="1" lang="ja-JP" altLang="en-US" dirty="0"/>
          </a:p>
        </p:txBody>
      </p:sp>
      <p:cxnSp>
        <p:nvCxnSpPr>
          <p:cNvPr id="27" name="直線コネクタ 26"/>
          <p:cNvCxnSpPr/>
          <p:nvPr/>
        </p:nvCxnSpPr>
        <p:spPr>
          <a:xfrm>
            <a:off x="2207573" y="4582983"/>
            <a:ext cx="5100731"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9" name="右カーブ矢印 28"/>
          <p:cNvSpPr/>
          <p:nvPr/>
        </p:nvSpPr>
        <p:spPr>
          <a:xfrm>
            <a:off x="1873128" y="3974123"/>
            <a:ext cx="321717" cy="1216152"/>
          </a:xfrm>
          <a:prstGeom prst="curvedRightArrow">
            <a:avLst>
              <a:gd name="adj1" fmla="val 53642"/>
              <a:gd name="adj2" fmla="val 144711"/>
              <a:gd name="adj3" fmla="val 25000"/>
            </a:avLst>
          </a:prstGeom>
          <a:solidFill>
            <a:srgbClr val="FF0000"/>
          </a:solidFill>
          <a:ln w="1905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solidFill>
                <a:schemeClr val="tx1"/>
              </a:solidFill>
            </a:endParaRPr>
          </a:p>
        </p:txBody>
      </p:sp>
      <p:sp>
        <p:nvSpPr>
          <p:cNvPr id="31" name="右カーブ矢印 30"/>
          <p:cNvSpPr/>
          <p:nvPr/>
        </p:nvSpPr>
        <p:spPr>
          <a:xfrm rot="10800000">
            <a:off x="7308304" y="3974123"/>
            <a:ext cx="321717" cy="1216152"/>
          </a:xfrm>
          <a:prstGeom prst="curvedRightArrow">
            <a:avLst>
              <a:gd name="adj1" fmla="val 53642"/>
              <a:gd name="adj2" fmla="val 144711"/>
              <a:gd name="adj3" fmla="val 25000"/>
            </a:avLst>
          </a:prstGeom>
          <a:solidFill>
            <a:srgbClr val="FF0000"/>
          </a:solidFill>
          <a:ln w="1905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solidFill>
                <a:schemeClr val="tx1"/>
              </a:solidFill>
            </a:endParaRPr>
          </a:p>
        </p:txBody>
      </p:sp>
      <p:sp>
        <p:nvSpPr>
          <p:cNvPr id="32" name="テキスト ボックス 31"/>
          <p:cNvSpPr txBox="1"/>
          <p:nvPr/>
        </p:nvSpPr>
        <p:spPr>
          <a:xfrm>
            <a:off x="894925" y="4397533"/>
            <a:ext cx="941283" cy="369332"/>
          </a:xfrm>
          <a:prstGeom prst="rect">
            <a:avLst/>
          </a:prstGeom>
          <a:noFill/>
        </p:spPr>
        <p:txBody>
          <a:bodyPr wrap="none" rtlCol="0">
            <a:spAutoFit/>
          </a:bodyPr>
          <a:lstStyle/>
          <a:p>
            <a:r>
              <a:rPr kumimoji="1" lang="ja-JP" altLang="en-US" dirty="0" smtClean="0">
                <a:solidFill>
                  <a:srgbClr val="FF0000"/>
                </a:solidFill>
              </a:rPr>
              <a:t>イベント</a:t>
            </a:r>
            <a:endParaRPr kumimoji="1" lang="ja-JP" altLang="en-US" dirty="0">
              <a:solidFill>
                <a:srgbClr val="FF0000"/>
              </a:solidFill>
            </a:endParaRPr>
          </a:p>
        </p:txBody>
      </p:sp>
      <p:sp>
        <p:nvSpPr>
          <p:cNvPr id="33" name="テキスト ボックス 32"/>
          <p:cNvSpPr txBox="1"/>
          <p:nvPr/>
        </p:nvSpPr>
        <p:spPr>
          <a:xfrm>
            <a:off x="7668336" y="4397533"/>
            <a:ext cx="941283" cy="369332"/>
          </a:xfrm>
          <a:prstGeom prst="rect">
            <a:avLst/>
          </a:prstGeom>
          <a:noFill/>
        </p:spPr>
        <p:txBody>
          <a:bodyPr wrap="none" rtlCol="0">
            <a:spAutoFit/>
          </a:bodyPr>
          <a:lstStyle/>
          <a:p>
            <a:r>
              <a:rPr kumimoji="1" lang="ja-JP" altLang="en-US" dirty="0" smtClean="0">
                <a:solidFill>
                  <a:srgbClr val="FF0000"/>
                </a:solidFill>
              </a:rPr>
              <a:t>イベント</a:t>
            </a:r>
            <a:endParaRPr kumimoji="1" lang="ja-JP" altLang="en-US" dirty="0">
              <a:solidFill>
                <a:srgbClr val="FF0000"/>
              </a:solidFill>
            </a:endParaRPr>
          </a:p>
        </p:txBody>
      </p:sp>
    </p:spTree>
    <p:extLst>
      <p:ext uri="{BB962C8B-B14F-4D97-AF65-F5344CB8AC3E}">
        <p14:creationId xmlns:p14="http://schemas.microsoft.com/office/powerpoint/2010/main" val="6513516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書換え論理に基づいた</a:t>
            </a:r>
            <a:r>
              <a:rPr kumimoji="1" lang="ja-JP" altLang="en-US" dirty="0" smtClean="0">
                <a:solidFill>
                  <a:srgbClr val="FF0000"/>
                </a:solidFill>
              </a:rPr>
              <a:t>仕様記述言語</a:t>
            </a:r>
            <a:r>
              <a:rPr kumimoji="1" lang="ja-JP" altLang="en-US" dirty="0" smtClean="0"/>
              <a:t> </a:t>
            </a:r>
            <a:r>
              <a:rPr lang="en-US" altLang="ja-JP" dirty="0" smtClean="0">
                <a:solidFill>
                  <a:srgbClr val="FF0000"/>
                </a:solidFill>
              </a:rPr>
              <a:t>Maude</a:t>
            </a:r>
            <a:r>
              <a:rPr lang="ja-JP" altLang="en-US" dirty="0">
                <a:solidFill>
                  <a:srgbClr val="FF0000"/>
                </a:solidFill>
              </a:rPr>
              <a:t> </a:t>
            </a:r>
            <a:r>
              <a:rPr lang="ja-JP" altLang="en-US" dirty="0" smtClean="0"/>
              <a:t>のツールのモデル検査機能を利用</a:t>
            </a:r>
            <a:endParaRPr lang="en-US" altLang="ja-JP" dirty="0" smtClean="0"/>
          </a:p>
          <a:p>
            <a:pPr lvl="1"/>
            <a:r>
              <a:rPr kumimoji="1" lang="ja-JP" altLang="en-US" dirty="0"/>
              <a:t>リフレクション</a:t>
            </a:r>
            <a:r>
              <a:rPr kumimoji="1" lang="ja-JP" altLang="en-US" dirty="0" smtClean="0"/>
              <a:t>を用いていても利用可能</a:t>
            </a:r>
            <a:endParaRPr kumimoji="1" lang="en-US" altLang="ja-JP" dirty="0" smtClean="0"/>
          </a:p>
          <a:p>
            <a:r>
              <a:rPr lang="ja-JP" altLang="en-US" dirty="0" smtClean="0"/>
              <a:t>状態</a:t>
            </a:r>
            <a:r>
              <a:rPr lang="ja-JP" altLang="en-US" dirty="0"/>
              <a:t>爆発</a:t>
            </a:r>
            <a:r>
              <a:rPr lang="ja-JP" altLang="en-US" dirty="0" smtClean="0"/>
              <a:t>への対応：抽象化</a:t>
            </a:r>
            <a:endParaRPr lang="en-US" altLang="ja-JP" dirty="0" smtClean="0"/>
          </a:p>
          <a:p>
            <a:pPr lvl="1"/>
            <a:r>
              <a:rPr lang="ja-JP" altLang="en-US" dirty="0" smtClean="0"/>
              <a:t>メタ</a:t>
            </a:r>
            <a:r>
              <a:rPr lang="ja-JP" altLang="en-US" dirty="0"/>
              <a:t>レベル</a:t>
            </a:r>
            <a:r>
              <a:rPr lang="ja-JP" altLang="en-US" dirty="0" smtClean="0"/>
              <a:t>の</a:t>
            </a:r>
            <a:r>
              <a:rPr lang="ja-JP" altLang="en-US" dirty="0"/>
              <a:t>抽象化</a:t>
            </a:r>
            <a:r>
              <a:rPr lang="ja-JP" altLang="en-US" dirty="0" smtClean="0"/>
              <a:t>は困難</a:t>
            </a:r>
            <a:endParaRPr lang="en-US" altLang="ja-JP" dirty="0" smtClean="0"/>
          </a:p>
          <a:p>
            <a:pPr lvl="1"/>
            <a:r>
              <a:rPr lang="ja-JP" altLang="en-US" dirty="0" smtClean="0"/>
              <a:t>オブジェクト</a:t>
            </a:r>
            <a:r>
              <a:rPr lang="ja-JP" altLang="en-US" dirty="0"/>
              <a:t>レベル</a:t>
            </a:r>
            <a:r>
              <a:rPr lang="ja-JP" altLang="en-US" dirty="0" smtClean="0"/>
              <a:t>の抽象化をメタレベルに反映</a:t>
            </a:r>
            <a:endParaRPr lang="en-US" altLang="ja-JP" dirty="0" smtClean="0"/>
          </a:p>
        </p:txBody>
      </p:sp>
      <p:sp>
        <p:nvSpPr>
          <p:cNvPr id="3" name="タイトル 2"/>
          <p:cNvSpPr>
            <a:spLocks noGrp="1"/>
          </p:cNvSpPr>
          <p:nvPr>
            <p:ph type="title"/>
          </p:nvPr>
        </p:nvSpPr>
        <p:spPr/>
        <p:txBody>
          <a:bodyPr/>
          <a:lstStyle/>
          <a:p>
            <a:r>
              <a:rPr kumimoji="1" lang="ja-JP" altLang="en-US" dirty="0" smtClean="0"/>
              <a:t>モデル検査の適用</a:t>
            </a:r>
            <a:endParaRPr kumimoji="1" lang="ja-JP" altLang="en-US" dirty="0"/>
          </a:p>
        </p:txBody>
      </p:sp>
    </p:spTree>
    <p:extLst>
      <p:ext uri="{BB962C8B-B14F-4D97-AF65-F5344CB8AC3E}">
        <p14:creationId xmlns:p14="http://schemas.microsoft.com/office/powerpoint/2010/main" val="38227366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lnSpcReduction="10000"/>
          </a:bodyPr>
          <a:lstStyle/>
          <a:p>
            <a:r>
              <a:rPr kumimoji="1" lang="ja-JP" altLang="en-US" dirty="0" smtClean="0"/>
              <a:t>実験の設定</a:t>
            </a:r>
            <a:endParaRPr kumimoji="1" lang="en-US" altLang="ja-JP" dirty="0" smtClean="0"/>
          </a:p>
          <a:p>
            <a:pPr lvl="1"/>
            <a:r>
              <a:rPr lang="en-US" altLang="ja-JP" dirty="0" smtClean="0"/>
              <a:t>1</a:t>
            </a:r>
            <a:r>
              <a:rPr lang="ja-JP" altLang="en-US" dirty="0"/>
              <a:t>クライアント</a:t>
            </a:r>
            <a:r>
              <a:rPr lang="ja-JP" altLang="en-US" dirty="0" smtClean="0"/>
              <a:t>がキャッシュ使用の可能性</a:t>
            </a:r>
            <a:endParaRPr lang="en-US" altLang="ja-JP" dirty="0" smtClean="0"/>
          </a:p>
          <a:p>
            <a:pPr lvl="1"/>
            <a:r>
              <a:rPr kumimoji="1" lang="ja-JP" altLang="en-US" dirty="0"/>
              <a:t>他</a:t>
            </a:r>
            <a:r>
              <a:rPr kumimoji="1" lang="ja-JP" altLang="en-US" dirty="0" smtClean="0"/>
              <a:t>の</a:t>
            </a:r>
            <a:r>
              <a:rPr kumimoji="1" lang="ja-JP" altLang="en-US" dirty="0"/>
              <a:t>クライアント</a:t>
            </a:r>
            <a:r>
              <a:rPr kumimoji="1" lang="ja-JP" altLang="en-US" dirty="0" smtClean="0"/>
              <a:t>はキャッシュ不使用</a:t>
            </a:r>
            <a:endParaRPr kumimoji="1" lang="en-US" altLang="ja-JP" dirty="0" smtClean="0"/>
          </a:p>
          <a:p>
            <a:pPr lvl="1"/>
            <a:r>
              <a:rPr lang="ja-JP" altLang="en-US" dirty="0" smtClean="0"/>
              <a:t>上記</a:t>
            </a:r>
            <a:r>
              <a:rPr lang="en-US" altLang="ja-JP" dirty="0"/>
              <a:t>2</a:t>
            </a:r>
            <a:r>
              <a:rPr lang="ja-JP" altLang="en-US" dirty="0"/>
              <a:t>種類</a:t>
            </a:r>
            <a:r>
              <a:rPr lang="ja-JP" altLang="en-US" dirty="0" smtClean="0"/>
              <a:t>は別のサーバにアクセス</a:t>
            </a:r>
            <a:endParaRPr lang="en-US" altLang="ja-JP" dirty="0" smtClean="0"/>
          </a:p>
          <a:p>
            <a:endParaRPr kumimoji="1" lang="en-US" altLang="ja-JP" dirty="0"/>
          </a:p>
          <a:p>
            <a:endParaRPr lang="en-US" altLang="ja-JP" dirty="0" smtClean="0"/>
          </a:p>
          <a:p>
            <a:endParaRPr kumimoji="1" lang="en-US" altLang="ja-JP" dirty="0"/>
          </a:p>
          <a:p>
            <a:endParaRPr lang="en-US" altLang="ja-JP" dirty="0" smtClean="0"/>
          </a:p>
          <a:p>
            <a:endParaRPr kumimoji="1" lang="en-US" altLang="ja-JP" dirty="0"/>
          </a:p>
          <a:p>
            <a:r>
              <a:rPr kumimoji="1" lang="ja-JP" altLang="en-US" dirty="0" smtClean="0"/>
              <a:t>「キャッシュ使用クライアントのアクセスにはそのうち返信が送られる」ことを検証</a:t>
            </a:r>
            <a:endParaRPr kumimoji="1" lang="ja-JP" altLang="en-US" dirty="0"/>
          </a:p>
        </p:txBody>
      </p:sp>
      <p:sp>
        <p:nvSpPr>
          <p:cNvPr id="3" name="タイトル 2"/>
          <p:cNvSpPr>
            <a:spLocks noGrp="1"/>
          </p:cNvSpPr>
          <p:nvPr>
            <p:ph type="title"/>
          </p:nvPr>
        </p:nvSpPr>
        <p:spPr/>
        <p:txBody>
          <a:bodyPr/>
          <a:lstStyle/>
          <a:p>
            <a:r>
              <a:rPr kumimoji="1" lang="ja-JP" altLang="en-US" dirty="0" smtClean="0"/>
              <a:t>実験評価</a:t>
            </a:r>
            <a:endParaRPr kumimoji="1" lang="ja-JP" altLang="en-US" dirty="0"/>
          </a:p>
        </p:txBody>
      </p:sp>
      <p:pic>
        <p:nvPicPr>
          <p:cNvPr id="4" name="コンテンツ プレースホルダー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82040" y="3360509"/>
            <a:ext cx="672725" cy="717984"/>
          </a:xfrm>
          <a:prstGeom prst="rect">
            <a:avLst/>
          </a:prstGeom>
        </p:spPr>
      </p:pic>
      <p:sp>
        <p:nvSpPr>
          <p:cNvPr id="5" name="テキスト ボックス 4"/>
          <p:cNvSpPr txBox="1"/>
          <p:nvPr/>
        </p:nvSpPr>
        <p:spPr>
          <a:xfrm>
            <a:off x="783549" y="3022490"/>
            <a:ext cx="1417376" cy="369332"/>
          </a:xfrm>
          <a:prstGeom prst="rect">
            <a:avLst/>
          </a:prstGeom>
          <a:noFill/>
        </p:spPr>
        <p:txBody>
          <a:bodyPr wrap="none" rtlCol="0">
            <a:spAutoFit/>
          </a:bodyPr>
          <a:lstStyle/>
          <a:p>
            <a:r>
              <a:rPr kumimoji="1" lang="en-US" altLang="ja-JP" dirty="0" smtClean="0"/>
              <a:t>1</a:t>
            </a:r>
            <a:r>
              <a:rPr kumimoji="1" lang="ja-JP" altLang="en-US" dirty="0" smtClean="0"/>
              <a:t>クライアント</a:t>
            </a:r>
            <a:endParaRPr kumimoji="1" lang="ja-JP" altLang="en-US" dirty="0"/>
          </a:p>
        </p:txBody>
      </p:sp>
      <p:cxnSp>
        <p:nvCxnSpPr>
          <p:cNvPr id="6" name="直線コネクタ 5"/>
          <p:cNvCxnSpPr>
            <a:stCxn id="4" idx="3"/>
            <a:endCxn id="13" idx="1"/>
          </p:cNvCxnSpPr>
          <p:nvPr/>
        </p:nvCxnSpPr>
        <p:spPr>
          <a:xfrm flipV="1">
            <a:off x="1854765" y="3717032"/>
            <a:ext cx="1558998" cy="2469"/>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pic>
        <p:nvPicPr>
          <p:cNvPr id="7" name="コンテンツ プレースホルダー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64088" y="3356992"/>
            <a:ext cx="672725" cy="717984"/>
          </a:xfrm>
          <a:prstGeom prst="rect">
            <a:avLst/>
          </a:prstGeom>
        </p:spPr>
      </p:pic>
      <p:cxnSp>
        <p:nvCxnSpPr>
          <p:cNvPr id="8" name="直線コネクタ 7"/>
          <p:cNvCxnSpPr>
            <a:stCxn id="7" idx="3"/>
            <a:endCxn id="16" idx="1"/>
          </p:cNvCxnSpPr>
          <p:nvPr/>
        </p:nvCxnSpPr>
        <p:spPr>
          <a:xfrm>
            <a:off x="6036813" y="3715984"/>
            <a:ext cx="1561907" cy="96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コンテンツ プレースホルダー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98422" y="4285657"/>
            <a:ext cx="672725" cy="717984"/>
          </a:xfrm>
          <a:prstGeom prst="rect">
            <a:avLst/>
          </a:prstGeom>
        </p:spPr>
      </p:pic>
      <p:sp>
        <p:nvSpPr>
          <p:cNvPr id="10" name="フローチャート: 磁気ディスク 9"/>
          <p:cNvSpPr/>
          <p:nvPr/>
        </p:nvSpPr>
        <p:spPr>
          <a:xfrm>
            <a:off x="2275159" y="3978420"/>
            <a:ext cx="216024" cy="272989"/>
          </a:xfrm>
          <a:prstGeom prst="flowChartMagneticDisk">
            <a:avLst/>
          </a:prstGeom>
          <a:no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2454315" y="3959557"/>
            <a:ext cx="1156086" cy="369332"/>
          </a:xfrm>
          <a:prstGeom prst="rect">
            <a:avLst/>
          </a:prstGeom>
          <a:noFill/>
        </p:spPr>
        <p:txBody>
          <a:bodyPr wrap="none" rtlCol="0">
            <a:spAutoFit/>
          </a:bodyPr>
          <a:lstStyle/>
          <a:p>
            <a:r>
              <a:rPr kumimoji="1" lang="ja-JP" altLang="en-US" dirty="0" smtClean="0"/>
              <a:t>キャッシュ</a:t>
            </a:r>
            <a:endParaRPr kumimoji="1" lang="ja-JP" altLang="en-US" dirty="0"/>
          </a:p>
        </p:txBody>
      </p:sp>
      <p:cxnSp>
        <p:nvCxnSpPr>
          <p:cNvPr id="12" name="直線矢印コネクタ 11"/>
          <p:cNvCxnSpPr/>
          <p:nvPr/>
        </p:nvCxnSpPr>
        <p:spPr>
          <a:xfrm>
            <a:off x="1843597" y="3862197"/>
            <a:ext cx="392573" cy="267622"/>
          </a:xfrm>
          <a:prstGeom prst="straightConnector1">
            <a:avLst/>
          </a:prstGeom>
          <a:ln w="1905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pic>
        <p:nvPicPr>
          <p:cNvPr id="13" name="コンテンツ プレースホルダー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13763" y="3356992"/>
            <a:ext cx="720080" cy="720080"/>
          </a:xfrm>
          <a:prstGeom prst="rect">
            <a:avLst/>
          </a:prstGeom>
        </p:spPr>
      </p:pic>
      <p:sp>
        <p:nvSpPr>
          <p:cNvPr id="14" name="テキスト ボックス 13"/>
          <p:cNvSpPr txBox="1"/>
          <p:nvPr/>
        </p:nvSpPr>
        <p:spPr>
          <a:xfrm>
            <a:off x="3340030" y="3018680"/>
            <a:ext cx="867545" cy="369332"/>
          </a:xfrm>
          <a:prstGeom prst="rect">
            <a:avLst/>
          </a:prstGeom>
          <a:noFill/>
        </p:spPr>
        <p:txBody>
          <a:bodyPr wrap="none" rtlCol="0">
            <a:spAutoFit/>
          </a:bodyPr>
          <a:lstStyle/>
          <a:p>
            <a:r>
              <a:rPr kumimoji="1" lang="ja-JP" altLang="en-US" dirty="0" smtClean="0"/>
              <a:t>サーバ</a:t>
            </a:r>
            <a:endParaRPr kumimoji="1" lang="ja-JP" altLang="en-US" dirty="0"/>
          </a:p>
        </p:txBody>
      </p:sp>
      <p:cxnSp>
        <p:nvCxnSpPr>
          <p:cNvPr id="15" name="直線コネクタ 14"/>
          <p:cNvCxnSpPr>
            <a:stCxn id="9" idx="3"/>
            <a:endCxn id="16" idx="1"/>
          </p:cNvCxnSpPr>
          <p:nvPr/>
        </p:nvCxnSpPr>
        <p:spPr>
          <a:xfrm flipV="1">
            <a:off x="6471147" y="3716948"/>
            <a:ext cx="1127573" cy="92770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コンテンツ プレースホルダー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8720" y="3356908"/>
            <a:ext cx="720080" cy="720080"/>
          </a:xfrm>
          <a:prstGeom prst="rect">
            <a:avLst/>
          </a:prstGeom>
        </p:spPr>
      </p:pic>
      <p:sp>
        <p:nvSpPr>
          <p:cNvPr id="17" name="テキスト ボックス 16"/>
          <p:cNvSpPr txBox="1"/>
          <p:nvPr/>
        </p:nvSpPr>
        <p:spPr>
          <a:xfrm>
            <a:off x="4770280" y="3022403"/>
            <a:ext cx="1802096" cy="369332"/>
          </a:xfrm>
          <a:prstGeom prst="rect">
            <a:avLst/>
          </a:prstGeom>
          <a:noFill/>
        </p:spPr>
        <p:txBody>
          <a:bodyPr wrap="none" rtlCol="0">
            <a:spAutoFit/>
          </a:bodyPr>
          <a:lstStyle/>
          <a:p>
            <a:r>
              <a:rPr kumimoji="1" lang="ja-JP" altLang="en-US" dirty="0" smtClean="0"/>
              <a:t>他のクライアント</a:t>
            </a:r>
            <a:endParaRPr kumimoji="1" lang="ja-JP" altLang="en-US" dirty="0"/>
          </a:p>
        </p:txBody>
      </p:sp>
      <p:sp>
        <p:nvSpPr>
          <p:cNvPr id="18" name="テキスト ボックス 17"/>
          <p:cNvSpPr txBox="1"/>
          <p:nvPr/>
        </p:nvSpPr>
        <p:spPr>
          <a:xfrm rot="4012041">
            <a:off x="5464743" y="4045828"/>
            <a:ext cx="569387" cy="400110"/>
          </a:xfrm>
          <a:prstGeom prst="rect">
            <a:avLst/>
          </a:prstGeom>
          <a:noFill/>
        </p:spPr>
        <p:txBody>
          <a:bodyPr wrap="none" rtlCol="0">
            <a:spAutoFit/>
          </a:bodyPr>
          <a:lstStyle/>
          <a:p>
            <a:r>
              <a:rPr kumimoji="1" lang="ja-JP" altLang="en-US" sz="2000" dirty="0" smtClean="0"/>
              <a:t>・・・</a:t>
            </a:r>
            <a:endParaRPr kumimoji="1" lang="ja-JP" altLang="en-US" sz="2000" dirty="0"/>
          </a:p>
        </p:txBody>
      </p:sp>
    </p:spTree>
    <p:extLst>
      <p:ext uri="{BB962C8B-B14F-4D97-AF65-F5344CB8AC3E}">
        <p14:creationId xmlns:p14="http://schemas.microsoft.com/office/powerpoint/2010/main" val="42687741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lang="ja-JP" altLang="en-US" dirty="0"/>
              <a:t>抽象化</a:t>
            </a:r>
            <a:r>
              <a:rPr lang="ja-JP" altLang="en-US" dirty="0" smtClean="0"/>
              <a:t>の</a:t>
            </a:r>
            <a:r>
              <a:rPr lang="ja-JP" altLang="en-US" dirty="0"/>
              <a:t>有無</a:t>
            </a:r>
            <a:r>
              <a:rPr lang="ja-JP" altLang="en-US" dirty="0" smtClean="0"/>
              <a:t>で</a:t>
            </a:r>
            <a:r>
              <a:rPr lang="en-US" altLang="ja-JP" dirty="0"/>
              <a:t>2</a:t>
            </a:r>
            <a:r>
              <a:rPr lang="ja-JP" altLang="en-US" dirty="0"/>
              <a:t>種類</a:t>
            </a:r>
            <a:r>
              <a:rPr lang="ja-JP" altLang="en-US" dirty="0" smtClean="0"/>
              <a:t>の</a:t>
            </a:r>
            <a:r>
              <a:rPr lang="ja-JP" altLang="en-US" dirty="0"/>
              <a:t>仕様</a:t>
            </a:r>
            <a:r>
              <a:rPr lang="ja-JP" altLang="en-US" dirty="0" smtClean="0"/>
              <a:t>を用意</a:t>
            </a:r>
            <a:endParaRPr lang="en-US" altLang="ja-JP" dirty="0" smtClean="0"/>
          </a:p>
          <a:p>
            <a:pPr lvl="1"/>
            <a:r>
              <a:rPr lang="ja-JP" altLang="en-US" dirty="0" smtClean="0"/>
              <a:t>キャッシュ不使用クライアントの</a:t>
            </a:r>
            <a:r>
              <a:rPr lang="ja-JP" altLang="en-US" dirty="0"/>
              <a:t>振舞</a:t>
            </a:r>
            <a:r>
              <a:rPr lang="ja-JP" altLang="en-US" dirty="0" smtClean="0"/>
              <a:t>いは、キャッシュ使用クライアントの振舞いに影響しないので、抽象化により削除</a:t>
            </a:r>
            <a:endParaRPr lang="en-US" altLang="ja-JP" dirty="0" smtClean="0"/>
          </a:p>
          <a:p>
            <a:pPr lvl="1"/>
            <a:r>
              <a:rPr lang="ja-JP" altLang="en-US" dirty="0" smtClean="0"/>
              <a:t>仕様 </a:t>
            </a:r>
            <a:r>
              <a:rPr lang="en-US" altLang="ja-JP" dirty="0" smtClean="0"/>
              <a:t>1</a:t>
            </a:r>
            <a:r>
              <a:rPr lang="ja-JP" altLang="en-US" dirty="0" smtClean="0"/>
              <a:t>：抽象化なし、仕様 </a:t>
            </a:r>
            <a:r>
              <a:rPr lang="en-US" altLang="ja-JP" dirty="0" smtClean="0"/>
              <a:t>2</a:t>
            </a:r>
            <a:r>
              <a:rPr lang="ja-JP" altLang="en-US" dirty="0" smtClean="0"/>
              <a:t>：抽象化あり</a:t>
            </a:r>
            <a:endParaRPr lang="en-US" altLang="ja-JP" dirty="0" smtClean="0"/>
          </a:p>
          <a:p>
            <a:r>
              <a:rPr kumimoji="1" lang="ja-JP" altLang="en-US" dirty="0" smtClean="0"/>
              <a:t>アスペクト織込み</a:t>
            </a:r>
            <a:r>
              <a:rPr kumimoji="1" lang="ja-JP" altLang="en-US" dirty="0"/>
              <a:t>タイミング</a:t>
            </a:r>
            <a:r>
              <a:rPr kumimoji="1" lang="ja-JP" altLang="en-US" dirty="0" smtClean="0"/>
              <a:t>でさらに</a:t>
            </a:r>
            <a:r>
              <a:rPr kumimoji="1" lang="en-US" altLang="ja-JP" dirty="0" smtClean="0"/>
              <a:t>2</a:t>
            </a:r>
            <a:r>
              <a:rPr kumimoji="1" lang="ja-JP" altLang="en-US" dirty="0" smtClean="0"/>
              <a:t>種類の仕様を</a:t>
            </a:r>
            <a:endParaRPr kumimoji="1" lang="en-US" altLang="ja-JP" dirty="0" smtClean="0"/>
          </a:p>
          <a:p>
            <a:pPr marL="109728" indent="0">
              <a:buNone/>
            </a:pPr>
            <a:r>
              <a:rPr lang="ja-JP" altLang="en-US" dirty="0"/>
              <a:t>　</a:t>
            </a:r>
            <a:r>
              <a:rPr kumimoji="1" lang="ja-JP" altLang="en-US" dirty="0" smtClean="0"/>
              <a:t>用意</a:t>
            </a:r>
            <a:endParaRPr kumimoji="1" lang="en-US" altLang="ja-JP" dirty="0" smtClean="0"/>
          </a:p>
          <a:p>
            <a:pPr lvl="1"/>
            <a:r>
              <a:rPr kumimoji="1" lang="ja-JP" altLang="en-US" dirty="0" smtClean="0"/>
              <a:t>仕様 </a:t>
            </a:r>
            <a:r>
              <a:rPr kumimoji="1" lang="en-US" altLang="ja-JP" dirty="0" smtClean="0"/>
              <a:t>A</a:t>
            </a:r>
            <a:r>
              <a:rPr kumimoji="1" lang="ja-JP" altLang="en-US" dirty="0" smtClean="0"/>
              <a:t>：始動直後に織り込み</a:t>
            </a:r>
            <a:endParaRPr kumimoji="1" lang="en-US" altLang="ja-JP" dirty="0" smtClean="0"/>
          </a:p>
          <a:p>
            <a:pPr lvl="1"/>
            <a:r>
              <a:rPr kumimoji="1" lang="ja-JP" altLang="en-US" dirty="0" smtClean="0"/>
              <a:t>仕様 </a:t>
            </a:r>
            <a:r>
              <a:rPr kumimoji="1" lang="en-US" altLang="ja-JP" dirty="0" smtClean="0"/>
              <a:t>B</a:t>
            </a:r>
            <a:r>
              <a:rPr kumimoji="1" lang="ja-JP" altLang="en-US" dirty="0" smtClean="0"/>
              <a:t>：他のクライアントが動作中の任意のタイミングで織り込み</a:t>
            </a:r>
            <a:endParaRPr kumimoji="1" lang="en-US" altLang="ja-JP" dirty="0" smtClean="0"/>
          </a:p>
          <a:p>
            <a:pPr lvl="2"/>
            <a:r>
              <a:rPr lang="ja-JP" altLang="en-US" dirty="0" smtClean="0"/>
              <a:t>ただしキャッシュ使用クライアントは始動前</a:t>
            </a:r>
            <a:endParaRPr lang="en-US" altLang="ja-JP" dirty="0" smtClean="0"/>
          </a:p>
          <a:p>
            <a:r>
              <a:rPr kumimoji="1" lang="ja-JP" altLang="en-US" dirty="0" smtClean="0"/>
              <a:t>都合</a:t>
            </a:r>
            <a:r>
              <a:rPr kumimoji="1" lang="en-US" altLang="ja-JP" dirty="0" smtClean="0"/>
              <a:t>2×2</a:t>
            </a:r>
            <a:r>
              <a:rPr kumimoji="1" lang="ja-JP" altLang="en-US" dirty="0" smtClean="0"/>
              <a:t> </a:t>
            </a:r>
            <a:r>
              <a:rPr kumimoji="1" lang="en-US" altLang="ja-JP" dirty="0" smtClean="0"/>
              <a:t>=</a:t>
            </a:r>
            <a:r>
              <a:rPr kumimoji="1" lang="ja-JP" altLang="en-US" dirty="0" smtClean="0"/>
              <a:t> </a:t>
            </a:r>
            <a:r>
              <a:rPr kumimoji="1" lang="en-US" altLang="ja-JP" dirty="0" smtClean="0"/>
              <a:t>4</a:t>
            </a:r>
            <a:r>
              <a:rPr kumimoji="1" lang="ja-JP" altLang="en-US" dirty="0" smtClean="0"/>
              <a:t>種類の仕様を用意</a:t>
            </a:r>
            <a:endParaRPr kumimoji="1" lang="en-US" altLang="ja-JP" dirty="0" smtClean="0"/>
          </a:p>
        </p:txBody>
      </p:sp>
      <p:sp>
        <p:nvSpPr>
          <p:cNvPr id="3" name="タイトル 2"/>
          <p:cNvSpPr>
            <a:spLocks noGrp="1"/>
          </p:cNvSpPr>
          <p:nvPr>
            <p:ph type="title"/>
          </p:nvPr>
        </p:nvSpPr>
        <p:spPr/>
        <p:txBody>
          <a:bodyPr/>
          <a:lstStyle/>
          <a:p>
            <a:r>
              <a:rPr kumimoji="1" lang="ja-JP" altLang="en-US" dirty="0" smtClean="0"/>
              <a:t>実験評価</a:t>
            </a:r>
            <a:endParaRPr kumimoji="1" lang="ja-JP" altLang="en-US" dirty="0"/>
          </a:p>
        </p:txBody>
      </p:sp>
    </p:spTree>
    <p:extLst>
      <p:ext uri="{BB962C8B-B14F-4D97-AF65-F5344CB8AC3E}">
        <p14:creationId xmlns:p14="http://schemas.microsoft.com/office/powerpoint/2010/main" val="8287458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kumimoji="1" lang="ja-JP" altLang="en-US" dirty="0" smtClean="0"/>
              <a:t>仕様ごとにキャッシュ不使用クライアントの台数を変えて検証時間を計測</a:t>
            </a:r>
            <a:endParaRPr kumimoji="1" lang="en-US" altLang="ja-JP" dirty="0" smtClean="0"/>
          </a:p>
          <a:p>
            <a:pPr lvl="1"/>
            <a:r>
              <a:rPr lang="ja-JP" altLang="en-US" smtClean="0"/>
              <a:t>すべての場合で検証は成功</a:t>
            </a:r>
            <a:endParaRPr kumimoji="1" lang="en-US" altLang="ja-JP" dirty="0" smtClean="0"/>
          </a:p>
          <a:p>
            <a:r>
              <a:rPr lang="ja-JP" altLang="en-US" dirty="0" smtClean="0"/>
              <a:t>実験環境</a:t>
            </a:r>
            <a:endParaRPr lang="en-US" altLang="ja-JP" dirty="0" smtClean="0"/>
          </a:p>
          <a:p>
            <a:pPr lvl="1"/>
            <a:r>
              <a:rPr lang="ja-JP" altLang="en-US" dirty="0" smtClean="0"/>
              <a:t>インテル </a:t>
            </a:r>
            <a:r>
              <a:rPr lang="en-US" altLang="ja-JP" dirty="0" smtClean="0"/>
              <a:t>Xeon </a:t>
            </a:r>
            <a:r>
              <a:rPr lang="en-US" altLang="ja-JP" dirty="0"/>
              <a:t>CPU E5640 @ </a:t>
            </a:r>
            <a:r>
              <a:rPr lang="en-US" altLang="ja-JP" dirty="0" smtClean="0"/>
              <a:t>2.67GHz× 4</a:t>
            </a:r>
          </a:p>
          <a:p>
            <a:pPr lvl="1"/>
            <a:r>
              <a:rPr lang="ja-JP" altLang="en-US" dirty="0" smtClean="0"/>
              <a:t>メモリ </a:t>
            </a:r>
            <a:r>
              <a:rPr lang="en-US" altLang="ja-JP" dirty="0" smtClean="0"/>
              <a:t>11.7 GB</a:t>
            </a:r>
            <a:endParaRPr lang="en-US" altLang="ja-JP" dirty="0"/>
          </a:p>
          <a:p>
            <a:pPr lvl="1"/>
            <a:r>
              <a:rPr lang="en-US" altLang="ja-JP" dirty="0" smtClean="0"/>
              <a:t>Ubuntu </a:t>
            </a:r>
            <a:r>
              <a:rPr lang="en-US" altLang="ja-JP" dirty="0"/>
              <a:t>14.04 LTS OS.</a:t>
            </a:r>
            <a:endParaRPr kumimoji="1" lang="en-US" altLang="ja-JP" dirty="0" smtClean="0"/>
          </a:p>
        </p:txBody>
      </p:sp>
      <p:sp>
        <p:nvSpPr>
          <p:cNvPr id="3" name="タイトル 2"/>
          <p:cNvSpPr>
            <a:spLocks noGrp="1"/>
          </p:cNvSpPr>
          <p:nvPr>
            <p:ph type="title"/>
          </p:nvPr>
        </p:nvSpPr>
        <p:spPr/>
        <p:txBody>
          <a:bodyPr/>
          <a:lstStyle/>
          <a:p>
            <a:r>
              <a:rPr kumimoji="1" lang="ja-JP" altLang="en-US" dirty="0" smtClean="0"/>
              <a:t>実験評価</a:t>
            </a:r>
            <a:endParaRPr kumimoji="1" lang="ja-JP" altLang="en-US" dirty="0"/>
          </a:p>
        </p:txBody>
      </p:sp>
    </p:spTree>
    <p:extLst>
      <p:ext uri="{BB962C8B-B14F-4D97-AF65-F5344CB8AC3E}">
        <p14:creationId xmlns:p14="http://schemas.microsoft.com/office/powerpoint/2010/main" val="8871661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endParaRPr kumimoji="1" lang="ja-JP" altLang="en-US"/>
          </a:p>
        </p:txBody>
      </p:sp>
      <p:sp>
        <p:nvSpPr>
          <p:cNvPr id="3" name="タイトル 2"/>
          <p:cNvSpPr>
            <a:spLocks noGrp="1"/>
          </p:cNvSpPr>
          <p:nvPr>
            <p:ph type="title"/>
          </p:nvPr>
        </p:nvSpPr>
        <p:spPr/>
        <p:txBody>
          <a:bodyPr/>
          <a:lstStyle/>
          <a:p>
            <a:r>
              <a:rPr kumimoji="1" lang="ja-JP" altLang="en-US" dirty="0" smtClean="0"/>
              <a:t>実験結果</a:t>
            </a:r>
            <a:endParaRPr kumimoji="1" lang="ja-JP" altLang="en-US" dirty="0"/>
          </a:p>
        </p:txBody>
      </p:sp>
      <p:pic>
        <p:nvPicPr>
          <p:cNvPr id="5" name="図 4"/>
          <p:cNvPicPr>
            <a:picLocks noChangeAspect="1"/>
          </p:cNvPicPr>
          <p:nvPr/>
        </p:nvPicPr>
        <p:blipFill>
          <a:blip r:embed="rId2"/>
          <a:stretch>
            <a:fillRect/>
          </a:stretch>
        </p:blipFill>
        <p:spPr>
          <a:xfrm>
            <a:off x="457200" y="1481329"/>
            <a:ext cx="8218990" cy="4525963"/>
          </a:xfrm>
          <a:prstGeom prst="rect">
            <a:avLst/>
          </a:prstGeom>
        </p:spPr>
      </p:pic>
    </p:spTree>
    <p:extLst>
      <p:ext uri="{BB962C8B-B14F-4D97-AF65-F5344CB8AC3E}">
        <p14:creationId xmlns:p14="http://schemas.microsoft.com/office/powerpoint/2010/main" val="2500321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endParaRPr kumimoji="1" lang="en-US" altLang="ja-JP" dirty="0" smtClean="0"/>
          </a:p>
        </p:txBody>
      </p:sp>
      <p:sp>
        <p:nvSpPr>
          <p:cNvPr id="3" name="タイトル 2"/>
          <p:cNvSpPr>
            <a:spLocks noGrp="1"/>
          </p:cNvSpPr>
          <p:nvPr>
            <p:ph type="title"/>
          </p:nvPr>
        </p:nvSpPr>
        <p:spPr/>
        <p:txBody>
          <a:bodyPr>
            <a:normAutofit/>
          </a:bodyPr>
          <a:lstStyle/>
          <a:p>
            <a:r>
              <a:rPr kumimoji="1" lang="ja-JP" altLang="en-US" dirty="0" smtClean="0"/>
              <a:t>背景 </a:t>
            </a:r>
            <a:r>
              <a:rPr kumimoji="1" lang="en-US" altLang="ja-JP" dirty="0" smtClean="0"/>
              <a:t>- </a:t>
            </a:r>
            <a:r>
              <a:rPr lang="ja-JP" altLang="en-US" dirty="0" smtClean="0"/>
              <a:t>調査</a:t>
            </a:r>
            <a:r>
              <a:rPr lang="ja-JP" altLang="en-US" dirty="0"/>
              <a:t>結果中の技術</a:t>
            </a:r>
            <a:r>
              <a:rPr lang="ja-JP" altLang="en-US" dirty="0" smtClean="0"/>
              <a:t>マップ</a:t>
            </a:r>
            <a:endParaRPr kumimoji="1" lang="ja-JP" altLang="en-US" dirty="0"/>
          </a:p>
        </p:txBody>
      </p:sp>
      <p:graphicFrame>
        <p:nvGraphicFramePr>
          <p:cNvPr id="6" name="オブジェクト 5"/>
          <p:cNvGraphicFramePr>
            <a:graphicFrameLocks noChangeAspect="1"/>
          </p:cNvGraphicFramePr>
          <p:nvPr>
            <p:extLst>
              <p:ext uri="{D42A27DB-BD31-4B8C-83A1-F6EECF244321}">
                <p14:modId xmlns:p14="http://schemas.microsoft.com/office/powerpoint/2010/main" val="742739801"/>
              </p:ext>
            </p:extLst>
          </p:nvPr>
        </p:nvGraphicFramePr>
        <p:xfrm>
          <a:off x="53476" y="1786692"/>
          <a:ext cx="8766996" cy="3730539"/>
        </p:xfrm>
        <a:graphic>
          <a:graphicData uri="http://schemas.openxmlformats.org/presentationml/2006/ole">
            <mc:AlternateContent xmlns:mc="http://schemas.openxmlformats.org/markup-compatibility/2006">
              <mc:Choice xmlns:v="urn:schemas-microsoft-com:vml" Requires="v">
                <p:oleObj spid="_x0000_s1029" name="ワークシート" r:id="rId3" imgW="18821427" imgH="8010622" progId="Excel.Sheet.12">
                  <p:embed/>
                </p:oleObj>
              </mc:Choice>
              <mc:Fallback>
                <p:oleObj name="ワークシート" r:id="rId3" imgW="18821427" imgH="8010622" progId="Excel.Sheet.12">
                  <p:embed/>
                  <p:pic>
                    <p:nvPicPr>
                      <p:cNvPr id="0" name=""/>
                      <p:cNvPicPr/>
                      <p:nvPr/>
                    </p:nvPicPr>
                    <p:blipFill>
                      <a:blip r:embed="rId4"/>
                      <a:stretch>
                        <a:fillRect/>
                      </a:stretch>
                    </p:blipFill>
                    <p:spPr>
                      <a:xfrm>
                        <a:off x="53476" y="1786692"/>
                        <a:ext cx="8766996" cy="3730539"/>
                      </a:xfrm>
                      <a:prstGeom prst="rect">
                        <a:avLst/>
                      </a:prstGeom>
                    </p:spPr>
                  </p:pic>
                </p:oleObj>
              </mc:Fallback>
            </mc:AlternateContent>
          </a:graphicData>
        </a:graphic>
      </p:graphicFrame>
      <p:sp>
        <p:nvSpPr>
          <p:cNvPr id="7" name="正方形/長方形 6"/>
          <p:cNvSpPr/>
          <p:nvPr/>
        </p:nvSpPr>
        <p:spPr>
          <a:xfrm>
            <a:off x="6660233" y="1723000"/>
            <a:ext cx="2227076" cy="3866240"/>
          </a:xfrm>
          <a:prstGeom prst="rect">
            <a:avLst/>
          </a:prstGeom>
          <a:noFill/>
          <a:ln w="1905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solidFill>
                <a:schemeClr val="tx1"/>
              </a:solidFill>
            </a:endParaRPr>
          </a:p>
        </p:txBody>
      </p:sp>
    </p:spTree>
    <p:extLst>
      <p:ext uri="{BB962C8B-B14F-4D97-AF65-F5344CB8AC3E}">
        <p14:creationId xmlns:p14="http://schemas.microsoft.com/office/powerpoint/2010/main" val="41482283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抽象化なし→検証時間は台数に関し指数的に増加</a:t>
            </a:r>
            <a:endParaRPr kumimoji="1" lang="en-US" altLang="ja-JP" dirty="0" smtClean="0"/>
          </a:p>
          <a:p>
            <a:r>
              <a:rPr kumimoji="1" lang="ja-JP" altLang="en-US" dirty="0" smtClean="0"/>
              <a:t>抽象化の結果はすべて同一の仕様のため、検証時間も同じ</a:t>
            </a:r>
            <a:endParaRPr kumimoji="1" lang="en-US" altLang="ja-JP" dirty="0" smtClean="0"/>
          </a:p>
          <a:p>
            <a:r>
              <a:rPr lang="ja-JP" altLang="en-US" dirty="0" smtClean="0"/>
              <a:t>織込み</a:t>
            </a:r>
            <a:r>
              <a:rPr lang="ja-JP" altLang="en-US" dirty="0"/>
              <a:t>タイミング</a:t>
            </a:r>
            <a:r>
              <a:rPr lang="ja-JP" altLang="en-US" dirty="0" smtClean="0"/>
              <a:t>の違いの影響は定数倍（</a:t>
            </a:r>
            <a:r>
              <a:rPr lang="en-US" altLang="ja-JP" dirty="0" smtClean="0"/>
              <a:t>1.5</a:t>
            </a:r>
            <a:r>
              <a:rPr lang="ja-JP" altLang="en-US" dirty="0" smtClean="0"/>
              <a:t>～</a:t>
            </a:r>
            <a:r>
              <a:rPr lang="en-US" altLang="ja-JP" dirty="0" smtClean="0"/>
              <a:t>2</a:t>
            </a:r>
            <a:r>
              <a:rPr lang="ja-JP" altLang="en-US" dirty="0" smtClean="0"/>
              <a:t>倍）</a:t>
            </a:r>
            <a:endParaRPr kumimoji="1" lang="ja-JP" altLang="en-US" dirty="0"/>
          </a:p>
        </p:txBody>
      </p:sp>
      <p:sp>
        <p:nvSpPr>
          <p:cNvPr id="3" name="タイトル 2"/>
          <p:cNvSpPr>
            <a:spLocks noGrp="1"/>
          </p:cNvSpPr>
          <p:nvPr>
            <p:ph type="title"/>
          </p:nvPr>
        </p:nvSpPr>
        <p:spPr/>
        <p:txBody>
          <a:bodyPr/>
          <a:lstStyle/>
          <a:p>
            <a:r>
              <a:rPr kumimoji="1" lang="ja-JP" altLang="en-US" dirty="0" smtClean="0"/>
              <a:t>実験結果</a:t>
            </a:r>
            <a:endParaRPr kumimoji="1" lang="ja-JP" altLang="en-US" dirty="0"/>
          </a:p>
        </p:txBody>
      </p:sp>
      <p:pic>
        <p:nvPicPr>
          <p:cNvPr id="6" name="図 5"/>
          <p:cNvPicPr>
            <a:picLocks noChangeAspect="1"/>
          </p:cNvPicPr>
          <p:nvPr/>
        </p:nvPicPr>
        <p:blipFill>
          <a:blip r:embed="rId2"/>
          <a:stretch>
            <a:fillRect/>
          </a:stretch>
        </p:blipFill>
        <p:spPr>
          <a:xfrm>
            <a:off x="1403648" y="3356992"/>
            <a:ext cx="6015144" cy="3312368"/>
          </a:xfrm>
          <a:prstGeom prst="rect">
            <a:avLst/>
          </a:prstGeom>
        </p:spPr>
      </p:pic>
    </p:spTree>
    <p:extLst>
      <p:ext uri="{BB962C8B-B14F-4D97-AF65-F5344CB8AC3E}">
        <p14:creationId xmlns:p14="http://schemas.microsoft.com/office/powerpoint/2010/main" val="18001608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イベントベースアスペクト指向プログラミング（</a:t>
            </a:r>
            <a:r>
              <a:rPr kumimoji="1" lang="en-US" altLang="ja-JP" dirty="0" smtClean="0"/>
              <a:t>EAOP</a:t>
            </a:r>
            <a:r>
              <a:rPr kumimoji="1" lang="ja-JP" altLang="en-US" dirty="0" smtClean="0"/>
              <a:t>）により、動的に変更されるシステムのモデル検査手法の提案</a:t>
            </a:r>
            <a:endParaRPr kumimoji="1" lang="en-US" altLang="ja-JP" dirty="0" smtClean="0"/>
          </a:p>
          <a:p>
            <a:r>
              <a:rPr lang="ja-JP" altLang="en-US" dirty="0" smtClean="0"/>
              <a:t>書換え</a:t>
            </a:r>
            <a:r>
              <a:rPr lang="ja-JP" altLang="en-US" dirty="0"/>
              <a:t>論理</a:t>
            </a:r>
            <a:r>
              <a:rPr lang="ja-JP" altLang="en-US" dirty="0" smtClean="0"/>
              <a:t>の活用</a:t>
            </a:r>
            <a:endParaRPr lang="en-US" altLang="ja-JP" dirty="0" smtClean="0"/>
          </a:p>
          <a:p>
            <a:pPr lvl="1"/>
            <a:r>
              <a:rPr kumimoji="1" lang="en-US" altLang="ja-JP" dirty="0" smtClean="0"/>
              <a:t>EAOP </a:t>
            </a:r>
            <a:r>
              <a:rPr kumimoji="1" lang="ja-JP" altLang="en-US" dirty="0" smtClean="0"/>
              <a:t>をリフレクションによりモデル化</a:t>
            </a:r>
            <a:endParaRPr kumimoji="1" lang="en-US" altLang="ja-JP" dirty="0" smtClean="0"/>
          </a:p>
          <a:p>
            <a:pPr lvl="1"/>
            <a:r>
              <a:rPr lang="en-US" altLang="ja-JP" dirty="0" smtClean="0"/>
              <a:t>Maude </a:t>
            </a:r>
            <a:r>
              <a:rPr lang="ja-JP" altLang="en-US" dirty="0" smtClean="0"/>
              <a:t>ツールのモデル検査</a:t>
            </a:r>
            <a:r>
              <a:rPr lang="ja-JP" altLang="en-US" dirty="0"/>
              <a:t>機能</a:t>
            </a:r>
            <a:r>
              <a:rPr lang="ja-JP" altLang="en-US" dirty="0" smtClean="0"/>
              <a:t>を利用</a:t>
            </a:r>
            <a:endParaRPr lang="en-US" altLang="ja-JP" dirty="0" smtClean="0"/>
          </a:p>
          <a:p>
            <a:r>
              <a:rPr kumimoji="1" lang="ja-JP" altLang="en-US" dirty="0"/>
              <a:t>抽象化</a:t>
            </a:r>
            <a:r>
              <a:rPr kumimoji="1" lang="ja-JP" altLang="en-US" dirty="0" smtClean="0"/>
              <a:t>による状態爆発</a:t>
            </a:r>
            <a:r>
              <a:rPr kumimoji="1" lang="ja-JP" altLang="en-US" dirty="0"/>
              <a:t>問題</a:t>
            </a:r>
            <a:r>
              <a:rPr kumimoji="1" lang="ja-JP" altLang="en-US" dirty="0" smtClean="0"/>
              <a:t>への対処</a:t>
            </a:r>
            <a:endParaRPr kumimoji="1" lang="en-US" altLang="ja-JP" dirty="0" smtClean="0"/>
          </a:p>
          <a:p>
            <a:r>
              <a:rPr kumimoji="1" lang="ja-JP" altLang="en-US" dirty="0" smtClean="0"/>
              <a:t>本成果は</a:t>
            </a:r>
            <a:r>
              <a:rPr kumimoji="1" lang="en-US" altLang="ja-JP" dirty="0" smtClean="0"/>
              <a:t> FSE 2015 </a:t>
            </a:r>
            <a:r>
              <a:rPr kumimoji="1" lang="ja-JP" altLang="en-US" dirty="0" smtClean="0"/>
              <a:t>投稿中</a:t>
            </a:r>
            <a:endParaRPr kumimoji="1" lang="ja-JP" altLang="en-US" dirty="0"/>
          </a:p>
        </p:txBody>
      </p:sp>
      <p:sp>
        <p:nvSpPr>
          <p:cNvPr id="3" name="タイトル 2"/>
          <p:cNvSpPr>
            <a:spLocks noGrp="1"/>
          </p:cNvSpPr>
          <p:nvPr>
            <p:ph type="title"/>
          </p:nvPr>
        </p:nvSpPr>
        <p:spPr/>
        <p:txBody>
          <a:bodyPr/>
          <a:lstStyle/>
          <a:p>
            <a:r>
              <a:rPr kumimoji="1" lang="ja-JP" altLang="en-US" dirty="0" smtClean="0"/>
              <a:t>まとめ</a:t>
            </a:r>
            <a:endParaRPr kumimoji="1" lang="ja-JP" altLang="en-US" dirty="0"/>
          </a:p>
        </p:txBody>
      </p:sp>
    </p:spTree>
    <p:extLst>
      <p:ext uri="{BB962C8B-B14F-4D97-AF65-F5344CB8AC3E}">
        <p14:creationId xmlns:p14="http://schemas.microsoft.com/office/powerpoint/2010/main" val="34770554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fontScale="92500" lnSpcReduction="10000"/>
          </a:bodyPr>
          <a:lstStyle/>
          <a:p>
            <a:r>
              <a:rPr kumimoji="1" lang="en-US" altLang="ja-JP" dirty="0" smtClean="0"/>
              <a:t>AOP </a:t>
            </a:r>
            <a:r>
              <a:rPr kumimoji="1" lang="ja-JP" altLang="en-US" dirty="0" smtClean="0"/>
              <a:t>の自己適応システムへの適用は実はあまり多くない</a:t>
            </a:r>
            <a:r>
              <a:rPr lang="ja-JP" altLang="en-US" dirty="0"/>
              <a:t>（</a:t>
            </a:r>
            <a:r>
              <a:rPr lang="ja-JP" altLang="en-US" dirty="0" smtClean="0"/>
              <a:t>特に最近）</a:t>
            </a:r>
            <a:endParaRPr lang="en-US" altLang="ja-JP" dirty="0" smtClean="0"/>
          </a:p>
          <a:p>
            <a:pPr marL="109728" indent="0">
              <a:buNone/>
            </a:pPr>
            <a:r>
              <a:rPr kumimoji="1" lang="ja-JP" altLang="en-US" dirty="0" smtClean="0"/>
              <a:t>→他の動的変更技術への適用を検討</a:t>
            </a:r>
            <a:endParaRPr kumimoji="1" lang="en-US" altLang="ja-JP" dirty="0" smtClean="0"/>
          </a:p>
          <a:p>
            <a:pPr lvl="1"/>
            <a:r>
              <a:rPr kumimoji="1" lang="en-US" altLang="ja-JP" dirty="0" err="1" smtClean="0"/>
              <a:t>RE@runtime</a:t>
            </a:r>
            <a:r>
              <a:rPr kumimoji="1" lang="en-US" altLang="ja-JP" dirty="0" smtClean="0"/>
              <a:t> </a:t>
            </a:r>
            <a:r>
              <a:rPr kumimoji="1" lang="ja-JP" altLang="en-US" dirty="0" smtClean="0"/>
              <a:t>への適用は検討済み（</a:t>
            </a:r>
            <a:r>
              <a:rPr kumimoji="1" lang="en-US" altLang="ja-JP" dirty="0" smtClean="0"/>
              <a:t>RE 2015 </a:t>
            </a:r>
            <a:r>
              <a:rPr kumimoji="1" lang="ja-JP" altLang="en-US" dirty="0" smtClean="0"/>
              <a:t>投稿中）</a:t>
            </a:r>
            <a:endParaRPr kumimoji="1" lang="en-US" altLang="ja-JP" dirty="0" smtClean="0"/>
          </a:p>
          <a:p>
            <a:r>
              <a:rPr lang="ja-JP" altLang="en-US" dirty="0"/>
              <a:t>他</a:t>
            </a:r>
            <a:r>
              <a:rPr lang="ja-JP" altLang="en-US" dirty="0" smtClean="0"/>
              <a:t>の状態爆発問題解決手段の適用</a:t>
            </a:r>
            <a:endParaRPr lang="en-US" altLang="ja-JP" dirty="0" smtClean="0"/>
          </a:p>
          <a:p>
            <a:pPr lvl="1"/>
            <a:r>
              <a:rPr kumimoji="1" lang="ja-JP" altLang="en-US" dirty="0"/>
              <a:t>他</a:t>
            </a:r>
            <a:r>
              <a:rPr kumimoji="1" lang="ja-JP" altLang="en-US" dirty="0" smtClean="0"/>
              <a:t>の抽象化</a:t>
            </a:r>
            <a:endParaRPr kumimoji="1" lang="en-US" altLang="ja-JP" dirty="0" smtClean="0"/>
          </a:p>
          <a:p>
            <a:pPr lvl="1"/>
            <a:r>
              <a:rPr kumimoji="1" lang="ja-JP" altLang="en-US" dirty="0" smtClean="0"/>
              <a:t>モジュラー検証</a:t>
            </a:r>
            <a:endParaRPr kumimoji="1" lang="en-US" altLang="ja-JP" dirty="0" smtClean="0"/>
          </a:p>
          <a:p>
            <a:pPr lvl="1"/>
            <a:r>
              <a:rPr lang="en-US" altLang="ja-JP" dirty="0" smtClean="0"/>
              <a:t>SAT, SMT</a:t>
            </a:r>
            <a:r>
              <a:rPr lang="ja-JP" altLang="en-US" dirty="0" smtClean="0"/>
              <a:t> ソルバ</a:t>
            </a:r>
            <a:endParaRPr lang="en-US" altLang="ja-JP" dirty="0" smtClean="0"/>
          </a:p>
          <a:p>
            <a:r>
              <a:rPr kumimoji="1" lang="ja-JP" altLang="en-US" dirty="0" smtClean="0"/>
              <a:t>検証</a:t>
            </a:r>
            <a:r>
              <a:rPr lang="ja-JP" altLang="en-US" dirty="0" smtClean="0"/>
              <a:t>支援</a:t>
            </a:r>
            <a:r>
              <a:rPr lang="ja-JP" altLang="en-US" dirty="0"/>
              <a:t>ツール</a:t>
            </a:r>
            <a:r>
              <a:rPr kumimoji="1" lang="ja-JP" altLang="en-US" dirty="0" smtClean="0"/>
              <a:t>の開発</a:t>
            </a:r>
            <a:endParaRPr kumimoji="1" lang="en-US" altLang="ja-JP" dirty="0" smtClean="0"/>
          </a:p>
          <a:p>
            <a:pPr lvl="1"/>
            <a:r>
              <a:rPr lang="ja-JP" altLang="en-US" dirty="0" smtClean="0"/>
              <a:t>書換え</a:t>
            </a:r>
            <a:r>
              <a:rPr lang="ja-JP" altLang="en-US" dirty="0"/>
              <a:t>論理</a:t>
            </a:r>
            <a:r>
              <a:rPr lang="ja-JP" altLang="en-US" dirty="0" smtClean="0"/>
              <a:t>や </a:t>
            </a:r>
            <a:r>
              <a:rPr lang="en-US" altLang="ja-JP" dirty="0" smtClean="0"/>
              <a:t>Maude </a:t>
            </a:r>
            <a:r>
              <a:rPr lang="ja-JP" altLang="en-US" dirty="0" smtClean="0"/>
              <a:t>よりも開発者が取組み容易とすることを目指す</a:t>
            </a:r>
            <a:endParaRPr lang="en-US" altLang="ja-JP" dirty="0" smtClean="0"/>
          </a:p>
          <a:p>
            <a:r>
              <a:rPr kumimoji="1" lang="ja-JP" altLang="en-US" dirty="0"/>
              <a:t>大規模</a:t>
            </a:r>
            <a:r>
              <a:rPr kumimoji="1" lang="ja-JP" altLang="en-US" dirty="0" smtClean="0"/>
              <a:t>・</a:t>
            </a:r>
            <a:r>
              <a:rPr kumimoji="1" lang="ja-JP" altLang="en-US" dirty="0"/>
              <a:t>複雑</a:t>
            </a:r>
            <a:r>
              <a:rPr kumimoji="1" lang="ja-JP" altLang="en-US" dirty="0" smtClean="0"/>
              <a:t>な例題</a:t>
            </a:r>
            <a:endParaRPr kumimoji="1" lang="ja-JP" altLang="en-US" dirty="0"/>
          </a:p>
        </p:txBody>
      </p:sp>
      <p:sp>
        <p:nvSpPr>
          <p:cNvPr id="3" name="タイトル 2"/>
          <p:cNvSpPr>
            <a:spLocks noGrp="1"/>
          </p:cNvSpPr>
          <p:nvPr>
            <p:ph type="title"/>
          </p:nvPr>
        </p:nvSpPr>
        <p:spPr/>
        <p:txBody>
          <a:bodyPr/>
          <a:lstStyle/>
          <a:p>
            <a:r>
              <a:rPr kumimoji="1" lang="ja-JP" altLang="en-US" dirty="0" smtClean="0"/>
              <a:t>今後の課題</a:t>
            </a:r>
            <a:endParaRPr kumimoji="1" lang="ja-JP" altLang="en-US" dirty="0"/>
          </a:p>
        </p:txBody>
      </p:sp>
    </p:spTree>
    <p:extLst>
      <p:ext uri="{BB962C8B-B14F-4D97-AF65-F5344CB8AC3E}">
        <p14:creationId xmlns:p14="http://schemas.microsoft.com/office/powerpoint/2010/main" val="3144904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一部拡大</a:t>
            </a:r>
            <a:endParaRPr kumimoji="1" lang="en-US" altLang="ja-JP" dirty="0" smtClean="0"/>
          </a:p>
        </p:txBody>
      </p:sp>
      <p:sp>
        <p:nvSpPr>
          <p:cNvPr id="3" name="タイトル 2"/>
          <p:cNvSpPr>
            <a:spLocks noGrp="1"/>
          </p:cNvSpPr>
          <p:nvPr>
            <p:ph type="title"/>
          </p:nvPr>
        </p:nvSpPr>
        <p:spPr/>
        <p:txBody>
          <a:bodyPr/>
          <a:lstStyle/>
          <a:p>
            <a:r>
              <a:rPr lang="ja-JP" altLang="en-US" dirty="0"/>
              <a:t>背景 </a:t>
            </a:r>
            <a:r>
              <a:rPr lang="en-US" altLang="ja-JP" dirty="0"/>
              <a:t>- </a:t>
            </a:r>
            <a:r>
              <a:rPr lang="ja-JP" altLang="en-US" dirty="0"/>
              <a:t>調査結果中の技術マップ</a:t>
            </a:r>
            <a:endParaRPr kumimoji="1" lang="ja-JP" altLang="en-US"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1640425468"/>
              </p:ext>
            </p:extLst>
          </p:nvPr>
        </p:nvGraphicFramePr>
        <p:xfrm>
          <a:off x="2915816" y="1417638"/>
          <a:ext cx="4622382" cy="5009234"/>
        </p:xfrm>
        <a:graphic>
          <a:graphicData uri="http://schemas.openxmlformats.org/presentationml/2006/ole">
            <mc:AlternateContent xmlns:mc="http://schemas.openxmlformats.org/markup-compatibility/2006">
              <mc:Choice xmlns:v="urn:schemas-microsoft-com:vml" Requires="v">
                <p:oleObj spid="_x0000_s2054" name="ワークシート" r:id="rId3" imgW="4438758" imgH="4810119" progId="Excel.Sheet.12">
                  <p:embed/>
                </p:oleObj>
              </mc:Choice>
              <mc:Fallback>
                <p:oleObj name="ワークシート" r:id="rId3" imgW="4438758" imgH="4810119" progId="Excel.Sheet.12">
                  <p:embed/>
                  <p:pic>
                    <p:nvPicPr>
                      <p:cNvPr id="0" name=""/>
                      <p:cNvPicPr/>
                      <p:nvPr/>
                    </p:nvPicPr>
                    <p:blipFill>
                      <a:blip r:embed="rId4"/>
                      <a:stretch>
                        <a:fillRect/>
                      </a:stretch>
                    </p:blipFill>
                    <p:spPr>
                      <a:xfrm>
                        <a:off x="2915816" y="1417638"/>
                        <a:ext cx="4622382" cy="5009234"/>
                      </a:xfrm>
                      <a:prstGeom prst="rect">
                        <a:avLst/>
                      </a:prstGeom>
                    </p:spPr>
                  </p:pic>
                </p:oleObj>
              </mc:Fallback>
            </mc:AlternateContent>
          </a:graphicData>
        </a:graphic>
      </p:graphicFrame>
    </p:spTree>
    <p:extLst>
      <p:ext uri="{BB962C8B-B14F-4D97-AF65-F5344CB8AC3E}">
        <p14:creationId xmlns:p14="http://schemas.microsoft.com/office/powerpoint/2010/main" val="990120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システム変更</a:t>
            </a:r>
            <a:r>
              <a:rPr lang="ja-JP" altLang="en-US" dirty="0" smtClean="0"/>
              <a:t>の粒度：システム</a:t>
            </a:r>
            <a:r>
              <a:rPr lang="ja-JP" altLang="en-US" dirty="0"/>
              <a:t>変更において変更される</a:t>
            </a:r>
            <a:r>
              <a:rPr lang="ja-JP" altLang="en-US" dirty="0" smtClean="0"/>
              <a:t>単位</a:t>
            </a:r>
            <a:endParaRPr lang="en-US" altLang="ja-JP" dirty="0" smtClean="0"/>
          </a:p>
          <a:p>
            <a:pPr lvl="1"/>
            <a:r>
              <a:rPr lang="ja-JP" altLang="en-US" dirty="0" smtClean="0"/>
              <a:t>パラメータ</a:t>
            </a:r>
            <a:r>
              <a:rPr lang="ja-JP" altLang="en-US" dirty="0"/>
              <a:t>変更、コンポーネントの入替え</a:t>
            </a:r>
            <a:r>
              <a:rPr lang="ja-JP" altLang="en-US" dirty="0" smtClean="0"/>
              <a:t>など</a:t>
            </a:r>
            <a:endParaRPr lang="en-US" altLang="ja-JP" dirty="0" smtClean="0"/>
          </a:p>
          <a:p>
            <a:pPr lvl="1"/>
            <a:r>
              <a:rPr lang="ja-JP" altLang="en-US" dirty="0"/>
              <a:t>一般</a:t>
            </a:r>
            <a:r>
              <a:rPr lang="ja-JP" altLang="en-US" dirty="0" smtClean="0"/>
              <a:t>に詳細なほど多様な変更が可能なので望ましい</a:t>
            </a:r>
            <a:endParaRPr lang="en-US" altLang="ja-JP" dirty="0" smtClean="0"/>
          </a:p>
          <a:p>
            <a:r>
              <a:rPr lang="ja-JP" altLang="en-US" dirty="0"/>
              <a:t>システム変更のタイミングの</a:t>
            </a:r>
            <a:r>
              <a:rPr lang="ja-JP" altLang="en-US" dirty="0" smtClean="0"/>
              <a:t>多様性</a:t>
            </a:r>
            <a:endParaRPr lang="en-US" altLang="ja-JP" dirty="0" smtClean="0"/>
          </a:p>
          <a:p>
            <a:pPr lvl="1"/>
            <a:r>
              <a:rPr lang="en-US" altLang="ja-JP" dirty="0" smtClean="0"/>
              <a:t>○</a:t>
            </a:r>
            <a:r>
              <a:rPr lang="ja-JP" altLang="en-US" dirty="0"/>
              <a:t>：実行中の任意の</a:t>
            </a:r>
            <a:r>
              <a:rPr lang="ja-JP" altLang="en-US" dirty="0" smtClean="0"/>
              <a:t>時点</a:t>
            </a:r>
            <a:endParaRPr lang="en-US" altLang="ja-JP" dirty="0" smtClean="0"/>
          </a:p>
          <a:p>
            <a:pPr lvl="1"/>
            <a:r>
              <a:rPr lang="ja-JP" altLang="en-US" dirty="0" smtClean="0"/>
              <a:t>△</a:t>
            </a:r>
            <a:r>
              <a:rPr lang="ja-JP" altLang="en-US" dirty="0"/>
              <a:t>：実行中のある程度決められた</a:t>
            </a:r>
            <a:r>
              <a:rPr lang="ja-JP" altLang="en-US" dirty="0" smtClean="0"/>
              <a:t>時点</a:t>
            </a:r>
            <a:endParaRPr lang="en-US" altLang="ja-JP" dirty="0"/>
          </a:p>
          <a:p>
            <a:pPr lvl="2"/>
            <a:r>
              <a:rPr lang="ja-JP" altLang="en-US" dirty="0" smtClean="0"/>
              <a:t>プログラム中</a:t>
            </a:r>
            <a:r>
              <a:rPr lang="ja-JP" altLang="en-US" dirty="0"/>
              <a:t>の特定箇所の実行中、</a:t>
            </a:r>
            <a:r>
              <a:rPr lang="ja-JP" altLang="en-US" dirty="0" smtClean="0"/>
              <a:t>など</a:t>
            </a:r>
            <a:endParaRPr lang="en-US" altLang="ja-JP" dirty="0" smtClean="0"/>
          </a:p>
          <a:p>
            <a:pPr lvl="1"/>
            <a:r>
              <a:rPr lang="en-US" altLang="ja-JP" dirty="0" smtClean="0"/>
              <a:t>×</a:t>
            </a:r>
            <a:r>
              <a:rPr lang="ja-JP" altLang="en-US" dirty="0"/>
              <a:t>：</a:t>
            </a:r>
            <a:r>
              <a:rPr lang="ja-JP" altLang="en-US" dirty="0" smtClean="0"/>
              <a:t>停止中</a:t>
            </a:r>
            <a:endParaRPr lang="en-US" altLang="ja-JP" dirty="0" smtClean="0"/>
          </a:p>
        </p:txBody>
      </p:sp>
      <p:sp>
        <p:nvSpPr>
          <p:cNvPr id="3" name="タイトル 2"/>
          <p:cNvSpPr>
            <a:spLocks noGrp="1"/>
          </p:cNvSpPr>
          <p:nvPr>
            <p:ph type="title"/>
          </p:nvPr>
        </p:nvSpPr>
        <p:spPr/>
        <p:txBody>
          <a:bodyPr>
            <a:normAutofit/>
          </a:bodyPr>
          <a:lstStyle/>
          <a:p>
            <a:r>
              <a:rPr lang="ja-JP" altLang="en-US" dirty="0"/>
              <a:t>背景 </a:t>
            </a:r>
            <a:r>
              <a:rPr lang="en-US" altLang="ja-JP" dirty="0"/>
              <a:t>- </a:t>
            </a:r>
            <a:r>
              <a:rPr lang="ja-JP" altLang="en-US" dirty="0"/>
              <a:t>調査結果中の技術マップ</a:t>
            </a:r>
            <a:endParaRPr kumimoji="1" lang="ja-JP" altLang="en-US" dirty="0"/>
          </a:p>
        </p:txBody>
      </p:sp>
    </p:spTree>
    <p:extLst>
      <p:ext uri="{BB962C8B-B14F-4D97-AF65-F5344CB8AC3E}">
        <p14:creationId xmlns:p14="http://schemas.microsoft.com/office/powerpoint/2010/main" val="745198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適応の正しさ</a:t>
            </a:r>
            <a:r>
              <a:rPr lang="ja-JP" altLang="en-US" dirty="0" smtClean="0"/>
              <a:t>の理論的</a:t>
            </a:r>
            <a:r>
              <a:rPr lang="ja-JP" altLang="en-US" dirty="0"/>
              <a:t>な</a:t>
            </a:r>
            <a:r>
              <a:rPr lang="ja-JP" altLang="en-US" dirty="0" smtClean="0"/>
              <a:t>保証</a:t>
            </a:r>
            <a:r>
              <a:rPr lang="ja-JP" altLang="en-US" dirty="0"/>
              <a:t>：</a:t>
            </a:r>
            <a:r>
              <a:rPr lang="ja-JP" altLang="en-US" dirty="0" smtClean="0"/>
              <a:t>数学</a:t>
            </a:r>
            <a:r>
              <a:rPr lang="ja-JP" altLang="en-US" dirty="0"/>
              <a:t>や自然科学の理論に基づいた</a:t>
            </a:r>
            <a:r>
              <a:rPr lang="ja-JP" altLang="en-US" dirty="0" smtClean="0"/>
              <a:t>正しさ</a:t>
            </a:r>
            <a:endParaRPr lang="en-US" altLang="ja-JP" dirty="0" smtClean="0"/>
          </a:p>
          <a:p>
            <a:pPr lvl="1"/>
            <a:r>
              <a:rPr lang="ja-JP" altLang="en-US" dirty="0" smtClean="0"/>
              <a:t>○</a:t>
            </a:r>
            <a:r>
              <a:rPr lang="ja-JP" altLang="en-US" dirty="0"/>
              <a:t>：理論的に</a:t>
            </a:r>
            <a:r>
              <a:rPr lang="ja-JP" altLang="en-US" dirty="0" smtClean="0"/>
              <a:t>厳密</a:t>
            </a:r>
            <a:endParaRPr lang="en-US" altLang="ja-JP" dirty="0" smtClean="0"/>
          </a:p>
          <a:p>
            <a:pPr lvl="1"/>
            <a:r>
              <a:rPr lang="ja-JP" altLang="en-US" dirty="0" smtClean="0"/>
              <a:t>△</a:t>
            </a:r>
            <a:r>
              <a:rPr lang="ja-JP" altLang="en-US" dirty="0"/>
              <a:t>：部分的には理論的に</a:t>
            </a:r>
            <a:r>
              <a:rPr lang="ja-JP" altLang="en-US" dirty="0" smtClean="0"/>
              <a:t>厳密</a:t>
            </a:r>
            <a:endParaRPr lang="en-US" altLang="ja-JP" dirty="0" smtClean="0"/>
          </a:p>
          <a:p>
            <a:pPr lvl="2"/>
            <a:r>
              <a:rPr lang="ja-JP" altLang="en-US" dirty="0" smtClean="0"/>
              <a:t>たとえば</a:t>
            </a:r>
            <a:r>
              <a:rPr lang="ja-JP" altLang="en-US" dirty="0"/>
              <a:t>コンポーネントの呼び出し関係だけは</a:t>
            </a:r>
            <a:r>
              <a:rPr lang="ja-JP" altLang="en-US" dirty="0" smtClean="0"/>
              <a:t>厳密など</a:t>
            </a:r>
            <a:endParaRPr lang="en-US" altLang="ja-JP" dirty="0"/>
          </a:p>
          <a:p>
            <a:pPr lvl="1"/>
            <a:r>
              <a:rPr lang="en-US" altLang="ja-JP" dirty="0" smtClean="0"/>
              <a:t>×</a:t>
            </a:r>
            <a:r>
              <a:rPr lang="ja-JP" altLang="en-US" dirty="0"/>
              <a:t>：保証は開発者の</a:t>
            </a:r>
            <a:r>
              <a:rPr lang="ja-JP" altLang="en-US" dirty="0" smtClean="0"/>
              <a:t>責任</a:t>
            </a:r>
            <a:endParaRPr kumimoji="1" lang="ja-JP" altLang="en-US" dirty="0"/>
          </a:p>
        </p:txBody>
      </p:sp>
      <p:sp>
        <p:nvSpPr>
          <p:cNvPr id="3" name="タイトル 2"/>
          <p:cNvSpPr>
            <a:spLocks noGrp="1"/>
          </p:cNvSpPr>
          <p:nvPr>
            <p:ph type="title"/>
          </p:nvPr>
        </p:nvSpPr>
        <p:spPr/>
        <p:txBody>
          <a:bodyPr/>
          <a:lstStyle/>
          <a:p>
            <a:r>
              <a:rPr lang="ja-JP" altLang="en-US" dirty="0"/>
              <a:t>背景 </a:t>
            </a:r>
            <a:r>
              <a:rPr lang="en-US" altLang="ja-JP" dirty="0"/>
              <a:t>- </a:t>
            </a:r>
            <a:r>
              <a:rPr lang="ja-JP" altLang="en-US" dirty="0"/>
              <a:t>調査結果中の技術マップ</a:t>
            </a:r>
            <a:endParaRPr kumimoji="1" lang="ja-JP" altLang="en-US" dirty="0"/>
          </a:p>
        </p:txBody>
      </p:sp>
    </p:spTree>
    <p:extLst>
      <p:ext uri="{BB962C8B-B14F-4D97-AF65-F5344CB8AC3E}">
        <p14:creationId xmlns:p14="http://schemas.microsoft.com/office/powerpoint/2010/main" val="2774990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a:t>3</a:t>
            </a:r>
            <a:r>
              <a:rPr lang="ja-JP" altLang="en-US" dirty="0"/>
              <a:t>項目に</a:t>
            </a:r>
            <a:r>
              <a:rPr lang="ja-JP" altLang="en-US" dirty="0" smtClean="0"/>
              <a:t>関し最適に近いもの</a:t>
            </a:r>
            <a:endParaRPr lang="en-US" altLang="ja-JP" dirty="0" smtClean="0"/>
          </a:p>
          <a:p>
            <a:endParaRPr kumimoji="1" lang="en-US" altLang="ja-JP" dirty="0"/>
          </a:p>
          <a:p>
            <a:endParaRPr lang="en-US" altLang="ja-JP" dirty="0" smtClean="0"/>
          </a:p>
          <a:p>
            <a:endParaRPr kumimoji="1" lang="en-US" altLang="ja-JP" dirty="0"/>
          </a:p>
          <a:p>
            <a:endParaRPr lang="en-US" altLang="ja-JP" dirty="0" smtClean="0"/>
          </a:p>
          <a:p>
            <a:endParaRPr kumimoji="1" lang="en-US" altLang="ja-JP" dirty="0"/>
          </a:p>
          <a:p>
            <a:r>
              <a:rPr lang="ja-JP" altLang="en-US" dirty="0" smtClean="0"/>
              <a:t>しかし、</a:t>
            </a:r>
            <a:endParaRPr lang="en-US" altLang="ja-JP" dirty="0" smtClean="0"/>
          </a:p>
          <a:p>
            <a:pPr lvl="1"/>
            <a:r>
              <a:rPr kumimoji="1" lang="ja-JP" altLang="en-US" dirty="0"/>
              <a:t>プログラムの一部</a:t>
            </a:r>
            <a:r>
              <a:rPr kumimoji="1" lang="ja-JP" altLang="en-US" dirty="0" smtClean="0"/>
              <a:t>を</a:t>
            </a:r>
            <a:endParaRPr kumimoji="1" lang="en-US" altLang="ja-JP" dirty="0" smtClean="0"/>
          </a:p>
          <a:p>
            <a:pPr lvl="1"/>
            <a:r>
              <a:rPr kumimoji="1" lang="ja-JP" altLang="en-US" dirty="0" smtClean="0"/>
              <a:t>実行中の任意のタイミングで変更して</a:t>
            </a:r>
            <a:endParaRPr kumimoji="1" lang="en-US" altLang="ja-JP" dirty="0" smtClean="0"/>
          </a:p>
          <a:p>
            <a:pPr lvl="1"/>
            <a:r>
              <a:rPr lang="ja-JP" altLang="en-US" dirty="0"/>
              <a:t>理論的に厳密</a:t>
            </a:r>
            <a:r>
              <a:rPr lang="ja-JP" altLang="en-US" dirty="0" smtClean="0"/>
              <a:t>に正しく適応可能な手法はない</a:t>
            </a:r>
            <a:endParaRPr kumimoji="1" lang="ja-JP" altLang="en-US" dirty="0"/>
          </a:p>
        </p:txBody>
      </p:sp>
      <p:sp>
        <p:nvSpPr>
          <p:cNvPr id="3" name="タイトル 2"/>
          <p:cNvSpPr>
            <a:spLocks noGrp="1"/>
          </p:cNvSpPr>
          <p:nvPr>
            <p:ph type="title"/>
          </p:nvPr>
        </p:nvSpPr>
        <p:spPr/>
        <p:txBody>
          <a:bodyPr/>
          <a:lstStyle/>
          <a:p>
            <a:r>
              <a:rPr lang="ja-JP" altLang="en-US" dirty="0"/>
              <a:t>背景 </a:t>
            </a:r>
            <a:r>
              <a:rPr lang="en-US" altLang="ja-JP" dirty="0"/>
              <a:t>- </a:t>
            </a:r>
            <a:r>
              <a:rPr lang="ja-JP" altLang="en-US" dirty="0"/>
              <a:t>調査結果中の技術マップ</a:t>
            </a:r>
            <a:endParaRPr kumimoji="1" lang="ja-JP" altLang="en-US" dirty="0"/>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377146479"/>
              </p:ext>
            </p:extLst>
          </p:nvPr>
        </p:nvGraphicFramePr>
        <p:xfrm>
          <a:off x="827583" y="2204864"/>
          <a:ext cx="7554935" cy="1800200"/>
        </p:xfrm>
        <a:graphic>
          <a:graphicData uri="http://schemas.openxmlformats.org/presentationml/2006/ole">
            <mc:AlternateContent xmlns:mc="http://schemas.openxmlformats.org/markup-compatibility/2006">
              <mc:Choice xmlns:v="urn:schemas-microsoft-com:vml" Requires="v">
                <p:oleObj spid="_x0000_s3076" name="ワークシート" r:id="rId3" imgW="9629609" imgH="2295387" progId="Excel.Sheet.12">
                  <p:embed/>
                </p:oleObj>
              </mc:Choice>
              <mc:Fallback>
                <p:oleObj name="ワークシート" r:id="rId3" imgW="9629609" imgH="2295387" progId="Excel.Sheet.12">
                  <p:embed/>
                  <p:pic>
                    <p:nvPicPr>
                      <p:cNvPr id="0" name=""/>
                      <p:cNvPicPr/>
                      <p:nvPr/>
                    </p:nvPicPr>
                    <p:blipFill>
                      <a:blip r:embed="rId4"/>
                      <a:stretch>
                        <a:fillRect/>
                      </a:stretch>
                    </p:blipFill>
                    <p:spPr>
                      <a:xfrm>
                        <a:off x="827583" y="2204864"/>
                        <a:ext cx="7554935" cy="1800200"/>
                      </a:xfrm>
                      <a:prstGeom prst="rect">
                        <a:avLst/>
                      </a:prstGeom>
                    </p:spPr>
                  </p:pic>
                </p:oleObj>
              </mc:Fallback>
            </mc:AlternateContent>
          </a:graphicData>
        </a:graphic>
      </p:graphicFrame>
    </p:spTree>
    <p:extLst>
      <p:ext uri="{BB962C8B-B14F-4D97-AF65-F5344CB8AC3E}">
        <p14:creationId xmlns:p14="http://schemas.microsoft.com/office/powerpoint/2010/main" val="2556244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プログラムの一部を任意のタイミングで変更</a:t>
            </a:r>
            <a:endParaRPr kumimoji="1" lang="en-US" altLang="ja-JP" dirty="0" smtClean="0"/>
          </a:p>
          <a:p>
            <a:pPr lvl="1"/>
            <a:r>
              <a:rPr kumimoji="1" lang="ja-JP" altLang="en-US" dirty="0" smtClean="0"/>
              <a:t>モデル</a:t>
            </a:r>
            <a:r>
              <a:rPr kumimoji="1" lang="ja-JP" altLang="en-US" dirty="0" smtClean="0"/>
              <a:t>を個別に用意せず、</a:t>
            </a:r>
            <a:r>
              <a:rPr kumimoji="1" lang="ja-JP" altLang="en-US" dirty="0" smtClean="0">
                <a:solidFill>
                  <a:srgbClr val="FF0000"/>
                </a:solidFill>
              </a:rPr>
              <a:t>モジュール化した差分</a:t>
            </a:r>
            <a:r>
              <a:rPr kumimoji="1" lang="ja-JP" altLang="en-US" dirty="0" smtClean="0"/>
              <a:t>を用意</a:t>
            </a:r>
            <a:endParaRPr kumimoji="1" lang="en-US" altLang="ja-JP" dirty="0" smtClean="0"/>
          </a:p>
          <a:p>
            <a:pPr marL="393192" lvl="1" indent="0">
              <a:buNone/>
            </a:pPr>
            <a:r>
              <a:rPr lang="ja-JP" altLang="en-US" dirty="0" smtClean="0"/>
              <a:t>→アスペクト指向、プロダクトラインなどを利用</a:t>
            </a:r>
            <a:endParaRPr lang="en-US" altLang="ja-JP" dirty="0" smtClean="0"/>
          </a:p>
          <a:p>
            <a:pPr lvl="1"/>
            <a:r>
              <a:rPr kumimoji="1" lang="ja-JP" altLang="en-US" dirty="0" smtClean="0"/>
              <a:t>変更のタイミングを任意に制御</a:t>
            </a:r>
            <a:endParaRPr kumimoji="1" lang="en-US" altLang="ja-JP" dirty="0" smtClean="0"/>
          </a:p>
          <a:p>
            <a:pPr marL="393192" lvl="1" indent="0">
              <a:buNone/>
            </a:pPr>
            <a:r>
              <a:rPr kumimoji="1" lang="ja-JP" altLang="en-US" dirty="0" smtClean="0"/>
              <a:t>→</a:t>
            </a:r>
            <a:r>
              <a:rPr kumimoji="1" lang="ja-JP" altLang="en-US" dirty="0">
                <a:solidFill>
                  <a:srgbClr val="FF0000"/>
                </a:solidFill>
              </a:rPr>
              <a:t>リフレクション</a:t>
            </a:r>
            <a:r>
              <a:rPr kumimoji="1" lang="ja-JP" altLang="en-US" dirty="0" smtClean="0"/>
              <a:t>を利用可能な</a:t>
            </a:r>
            <a:r>
              <a:rPr kumimoji="1" lang="ja-JP" altLang="en-US" dirty="0" smtClean="0">
                <a:solidFill>
                  <a:srgbClr val="FF0000"/>
                </a:solidFill>
              </a:rPr>
              <a:t>書換え論理</a:t>
            </a:r>
            <a:r>
              <a:rPr kumimoji="1" lang="ja-JP" altLang="en-US" dirty="0" smtClean="0"/>
              <a:t>を採用</a:t>
            </a:r>
            <a:endParaRPr kumimoji="1" lang="en-US" altLang="ja-JP" dirty="0" smtClean="0"/>
          </a:p>
          <a:p>
            <a:r>
              <a:rPr lang="ja-JP" altLang="en-US" dirty="0" smtClean="0"/>
              <a:t>理論的に厳密に正しく適応</a:t>
            </a:r>
            <a:endParaRPr lang="en-US" altLang="ja-JP" dirty="0" smtClean="0"/>
          </a:p>
          <a:p>
            <a:pPr marL="109728" indent="0">
              <a:buNone/>
            </a:pPr>
            <a:r>
              <a:rPr lang="ja-JP" altLang="en-US" dirty="0" smtClean="0"/>
              <a:t>→モデル検査などの形式検証手法を採用</a:t>
            </a:r>
            <a:endParaRPr lang="en-US" altLang="ja-JP" dirty="0" smtClean="0"/>
          </a:p>
          <a:p>
            <a:pPr marL="109728" indent="0">
              <a:buNone/>
            </a:pPr>
            <a:r>
              <a:rPr lang="ja-JP" altLang="en-US" dirty="0" smtClean="0"/>
              <a:t>→</a:t>
            </a:r>
            <a:r>
              <a:rPr lang="ja-JP" altLang="en-US" dirty="0" smtClean="0">
                <a:solidFill>
                  <a:srgbClr val="FF0000"/>
                </a:solidFill>
              </a:rPr>
              <a:t>リフレクション</a:t>
            </a:r>
            <a:r>
              <a:rPr lang="ja-JP" altLang="en-US" dirty="0" smtClean="0"/>
              <a:t>と</a:t>
            </a:r>
            <a:r>
              <a:rPr lang="ja-JP" altLang="en-US" dirty="0" smtClean="0">
                <a:solidFill>
                  <a:srgbClr val="FF0000"/>
                </a:solidFill>
              </a:rPr>
              <a:t>モデル検査</a:t>
            </a:r>
            <a:r>
              <a:rPr lang="ja-JP" altLang="en-US" dirty="0" smtClean="0"/>
              <a:t>を</a:t>
            </a:r>
            <a:r>
              <a:rPr lang="ja-JP" altLang="en-US" dirty="0"/>
              <a:t>利用可能な</a:t>
            </a:r>
            <a:r>
              <a:rPr lang="ja-JP" altLang="en-US" dirty="0">
                <a:solidFill>
                  <a:srgbClr val="FF0000"/>
                </a:solidFill>
              </a:rPr>
              <a:t>書換え論理</a:t>
            </a:r>
            <a:r>
              <a:rPr lang="ja-JP" altLang="en-US" dirty="0"/>
              <a:t>を</a:t>
            </a:r>
            <a:r>
              <a:rPr lang="ja-JP" altLang="en-US" dirty="0" smtClean="0"/>
              <a:t>採用</a:t>
            </a:r>
            <a:endParaRPr kumimoji="1" lang="ja-JP" altLang="en-US" dirty="0"/>
          </a:p>
        </p:txBody>
      </p:sp>
      <p:sp>
        <p:nvSpPr>
          <p:cNvPr id="3" name="タイトル 2"/>
          <p:cNvSpPr>
            <a:spLocks noGrp="1"/>
          </p:cNvSpPr>
          <p:nvPr>
            <p:ph type="title"/>
          </p:nvPr>
        </p:nvSpPr>
        <p:spPr/>
        <p:txBody>
          <a:bodyPr/>
          <a:lstStyle/>
          <a:p>
            <a:r>
              <a:rPr kumimoji="1" lang="ja-JP" altLang="en-US" dirty="0" smtClean="0"/>
              <a:t>研究方針</a:t>
            </a:r>
            <a:endParaRPr kumimoji="1" lang="ja-JP" altLang="en-US" dirty="0"/>
          </a:p>
        </p:txBody>
      </p:sp>
    </p:spTree>
    <p:extLst>
      <p:ext uri="{BB962C8B-B14F-4D97-AF65-F5344CB8AC3E}">
        <p14:creationId xmlns:p14="http://schemas.microsoft.com/office/powerpoint/2010/main" val="398053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ja-JP" altLang="en-US" dirty="0" smtClean="0"/>
              <a:t>等式論理の拡張</a:t>
            </a:r>
            <a:endParaRPr kumimoji="1" lang="en-US" altLang="ja-JP" dirty="0" smtClean="0"/>
          </a:p>
          <a:p>
            <a:endParaRPr lang="en-US" altLang="ja-JP" dirty="0" smtClean="0"/>
          </a:p>
          <a:p>
            <a:r>
              <a:rPr kumimoji="1" lang="ja-JP" altLang="en-US" dirty="0" smtClean="0"/>
              <a:t>等式論理とは？</a:t>
            </a:r>
            <a:endParaRPr kumimoji="1" lang="en-US" altLang="ja-JP" dirty="0" smtClean="0"/>
          </a:p>
          <a:p>
            <a:pPr lvl="1"/>
            <a:endParaRPr lang="en-US" altLang="ja-JP" dirty="0" smtClean="0"/>
          </a:p>
          <a:p>
            <a:pPr lvl="1"/>
            <a:r>
              <a:rPr kumimoji="1" lang="ja-JP" altLang="en-US" dirty="0" smtClean="0"/>
              <a:t>データを</a:t>
            </a:r>
            <a:r>
              <a:rPr kumimoji="1" lang="ja-JP" altLang="en-US" dirty="0" smtClean="0">
                <a:solidFill>
                  <a:srgbClr val="FF0000"/>
                </a:solidFill>
              </a:rPr>
              <a:t>項</a:t>
            </a:r>
            <a:r>
              <a:rPr kumimoji="1" lang="ja-JP" altLang="en-US" dirty="0" smtClean="0"/>
              <a:t>で表す</a:t>
            </a:r>
            <a:endParaRPr kumimoji="1" lang="en-US" altLang="ja-JP" dirty="0" smtClean="0"/>
          </a:p>
          <a:p>
            <a:pPr lvl="2"/>
            <a:endParaRPr lang="en-US" altLang="ja-JP" dirty="0" smtClean="0"/>
          </a:p>
          <a:p>
            <a:pPr lvl="2"/>
            <a:r>
              <a:rPr kumimoji="1" lang="ja-JP" altLang="en-US" dirty="0" smtClean="0"/>
              <a:t>項：（基本データ値を表す）定数、変数、（データ</a:t>
            </a:r>
            <a:r>
              <a:rPr lang="ja-JP" altLang="en-US" dirty="0" smtClean="0"/>
              <a:t>構造</a:t>
            </a:r>
            <a:r>
              <a:rPr kumimoji="1" lang="ja-JP" altLang="en-US" dirty="0" smtClean="0"/>
              <a:t>や関数を表す）オペレータから構成した形式的表現</a:t>
            </a:r>
            <a:endParaRPr kumimoji="1" lang="en-US" altLang="ja-JP" dirty="0" smtClean="0"/>
          </a:p>
          <a:p>
            <a:pPr lvl="2"/>
            <a:endParaRPr lang="en-US" altLang="ja-JP" dirty="0" smtClean="0"/>
          </a:p>
          <a:p>
            <a:pPr lvl="2"/>
            <a:r>
              <a:rPr kumimoji="1" lang="ja-JP" altLang="en-US" dirty="0" smtClean="0"/>
              <a:t>項の例：</a:t>
            </a:r>
            <a:r>
              <a:rPr kumimoji="1" lang="en-US" altLang="ja-JP" b="1" dirty="0" smtClean="0"/>
              <a:t>f(x, a)</a:t>
            </a:r>
            <a:r>
              <a:rPr kumimoji="1" lang="en-US" altLang="ja-JP" dirty="0" smtClean="0"/>
              <a:t>, </a:t>
            </a:r>
            <a:r>
              <a:rPr kumimoji="1" lang="en-US" altLang="ja-JP" b="1" dirty="0" smtClean="0"/>
              <a:t>pop(push(a, push(b, empty)))</a:t>
            </a:r>
          </a:p>
          <a:p>
            <a:pPr lvl="3"/>
            <a:r>
              <a:rPr lang="en-US" altLang="ja-JP" dirty="0" smtClean="0"/>
              <a:t>a, b, empty </a:t>
            </a:r>
            <a:r>
              <a:rPr lang="ja-JP" altLang="en-US" dirty="0" smtClean="0"/>
              <a:t>は定数、</a:t>
            </a:r>
            <a:r>
              <a:rPr lang="en-US" altLang="ja-JP" dirty="0" smtClean="0"/>
              <a:t>x </a:t>
            </a:r>
            <a:r>
              <a:rPr lang="ja-JP" altLang="en-US" dirty="0" smtClean="0"/>
              <a:t>は変数、</a:t>
            </a:r>
            <a:r>
              <a:rPr lang="en-US" altLang="ja-JP" dirty="0" smtClean="0"/>
              <a:t>f, pop, push </a:t>
            </a:r>
            <a:r>
              <a:rPr lang="ja-JP" altLang="en-US" dirty="0" smtClean="0"/>
              <a:t>はオペレータ</a:t>
            </a:r>
            <a:endParaRPr kumimoji="1" lang="ja-JP" altLang="en-US" dirty="0"/>
          </a:p>
        </p:txBody>
      </p:sp>
      <p:sp>
        <p:nvSpPr>
          <p:cNvPr id="3" name="タイトル 2"/>
          <p:cNvSpPr>
            <a:spLocks noGrp="1"/>
          </p:cNvSpPr>
          <p:nvPr>
            <p:ph type="title"/>
          </p:nvPr>
        </p:nvSpPr>
        <p:spPr/>
        <p:txBody>
          <a:bodyPr/>
          <a:lstStyle/>
          <a:p>
            <a:r>
              <a:rPr kumimoji="1" lang="ja-JP" altLang="en-US" dirty="0" smtClean="0"/>
              <a:t>書換え論理とは？</a:t>
            </a:r>
            <a:endParaRPr kumimoji="1" lang="ja-JP" altLang="en-US" dirty="0"/>
          </a:p>
        </p:txBody>
      </p:sp>
    </p:spTree>
    <p:extLst>
      <p:ext uri="{BB962C8B-B14F-4D97-AF65-F5344CB8AC3E}">
        <p14:creationId xmlns:p14="http://schemas.microsoft.com/office/powerpoint/2010/main" val="12408053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ユーザー定義 2">
      <a:majorFont>
        <a:latin typeface="ＭＳ Ｐゴシック"/>
        <a:ea typeface="ＭＳ Ｐゴシック"/>
        <a:cs typeface=""/>
      </a:majorFont>
      <a:minorFont>
        <a:latin typeface="ＭＳ Ｐゴシック"/>
        <a:ea typeface="ＭＳ Ｐゴシック"/>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130000" t="-95000" r="40000" b="21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noFill/>
        <a:ln w="19050" cmpd="sng">
          <a:solidFill>
            <a:schemeClr val="tx1"/>
          </a:solidFill>
        </a:ln>
      </a:spPr>
      <a:bodyPr rtlCol="0" anchor="ctr"/>
      <a:lstStyle>
        <a:defPPr algn="ctr">
          <a:defRPr kumimoji="1" sz="28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D74775A4-D71E-40D2-B07D-B4F5E3D3A6D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プレゼンテーション資料 (ブレインストーミング)</Template>
  <TotalTime>0</TotalTime>
  <Words>1628</Words>
  <Application>Microsoft Office PowerPoint</Application>
  <PresentationFormat>画面に合わせる (4:3)</PresentationFormat>
  <Paragraphs>310</Paragraphs>
  <Slides>32</Slides>
  <Notes>2</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32</vt:i4>
      </vt:variant>
    </vt:vector>
  </HeadingPairs>
  <TitlesOfParts>
    <vt:vector size="39" baseType="lpstr">
      <vt:lpstr>ＭＳ Ｐゴシック</vt:lpstr>
      <vt:lpstr>Calibri</vt:lpstr>
      <vt:lpstr>Verdana</vt:lpstr>
      <vt:lpstr>Wingdings 2</vt:lpstr>
      <vt:lpstr>Wingdings 3</vt:lpstr>
      <vt:lpstr>ビジネス</vt:lpstr>
      <vt:lpstr>Microsoft Excel ワークシート</vt:lpstr>
      <vt:lpstr>SSR 産学戦略的研究フォーラム 平成26年度調査研究グループ 「大規模複雑な自己適応システムの 適応進化制御手法に関する調査研究」 研究成果</vt:lpstr>
      <vt:lpstr>内容</vt:lpstr>
      <vt:lpstr>背景 - 調査結果中の技術マップ</vt:lpstr>
      <vt:lpstr>背景 - 調査結果中の技術マップ</vt:lpstr>
      <vt:lpstr>背景 - 調査結果中の技術マップ</vt:lpstr>
      <vt:lpstr>背景 - 調査結果中の技術マップ</vt:lpstr>
      <vt:lpstr>背景 - 調査結果中の技術マップ</vt:lpstr>
      <vt:lpstr>研究方針</vt:lpstr>
      <vt:lpstr>書換え論理とは？</vt:lpstr>
      <vt:lpstr>書換え論理とは？</vt:lpstr>
      <vt:lpstr>書換え論理とは？</vt:lpstr>
      <vt:lpstr>書換え論理によるシステムの振舞いのモデル化</vt:lpstr>
      <vt:lpstr>リフレクションとは？</vt:lpstr>
      <vt:lpstr>書換え論理によるリフレクションの モデル化</vt:lpstr>
      <vt:lpstr>書換え論理によるリフレクションの モデル化</vt:lpstr>
      <vt:lpstr>アスペクト指向プログラミングとは？</vt:lpstr>
      <vt:lpstr>アスペクト指向プログラミングとは？</vt:lpstr>
      <vt:lpstr>AOP 利用自己適応システムの例</vt:lpstr>
      <vt:lpstr>EAOP の適用</vt:lpstr>
      <vt:lpstr>EAOP の適用例</vt:lpstr>
      <vt:lpstr>EAOP の適用例</vt:lpstr>
      <vt:lpstr>EAOP の適用例</vt:lpstr>
      <vt:lpstr>書換え論理による EAOP のモデル化</vt:lpstr>
      <vt:lpstr>書換え論理による EAOP のモデル化</vt:lpstr>
      <vt:lpstr>モデル検査の適用</vt:lpstr>
      <vt:lpstr>実験評価</vt:lpstr>
      <vt:lpstr>実験評価</vt:lpstr>
      <vt:lpstr>実験評価</vt:lpstr>
      <vt:lpstr>実験結果</vt:lpstr>
      <vt:lpstr>実験結果</vt:lpstr>
      <vt:lpstr>まとめ</vt:lpstr>
      <vt:lpstr>今後の課題</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2014-11-24T08:03:12Z</dcterms:created>
  <dcterms:modified xsi:type="dcterms:W3CDTF">2015-03-31T06:41:18Z</dcterms:modified>
  <cp:category/>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TC101671239990</vt:lpwstr>
  </property>
</Properties>
</file>