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3"/>
  </p:notesMasterIdLst>
  <p:sldIdLst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84" autoAdjust="0"/>
  </p:normalViewPr>
  <p:slideViewPr>
    <p:cSldViewPr>
      <p:cViewPr varScale="1">
        <p:scale>
          <a:sx n="116" d="100"/>
          <a:sy n="116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34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kumimoji="1" lang="ja-JP" sz="1200"/>
            </a:lvl1pPr>
          </a:lstStyle>
          <a:p>
            <a:endParaRPr kumimoji="1" lang="ja-JP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kumimoji="1" lang="ja-JP" sz="1200"/>
            </a:lvl1pPr>
          </a:lstStyle>
          <a:p>
            <a:fld id="{3842907C-D0AA-4C58-9F94-58B40AD65B29}" type="datetimeFigureOut">
              <a:rPr lang="ja-JP" altLang="en-US"/>
              <a:pPr/>
              <a:t>15/03/29</a:t>
            </a:fld>
            <a:endParaRPr kumimoji="1" lang="ja-JP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kumimoji="1" lang="ja-JP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kumimoji="1" lang="ja-JP" sz="1200"/>
            </a:lvl1pPr>
          </a:lstStyle>
          <a:p>
            <a:endParaRPr kumimoji="1" 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kumimoji="1" lang="ja-JP" sz="1200"/>
            </a:lvl1pPr>
          </a:lstStyle>
          <a:p>
            <a:fld id="{1D76769E-C829-4283-B80E-CB90D995C291}" type="slidenum">
              <a:rPr/>
              <a:pPr/>
              <a:t>‹#›</a:t>
            </a:fld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1742090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DC52D95F-1EF3-486C-A5E9-81AA9368359A}" type="slidenum">
              <a:t>2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84173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E80DC9EB-6A0E-42A5-9A80-A725E4DA089C}" type="slidenum">
              <a:t>3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700860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89919D5A-EEBD-4BFA-A24E-7E49B4D0C6FF}" type="slidenum">
              <a:t>4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105713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6960949-5EB0-4FDF-91FD-F2B1836BF6D5}" type="slidenum">
              <a:t>5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2493987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08C05CCF-A3DA-4F1A-B342-2F9AEAEF8257}" type="slidenum">
              <a:t>6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426635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92B6934C-E3EF-45A0-9C89-C6F4975D0555}" type="slidenum">
              <a:t>7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3725556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8E32856-A01A-4475-A05B-5F791B3403D0}" type="slidenum">
              <a:t>8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4106715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3BFB851-0171-4E04-9DF7-1327D4CEC05F}" type="slidenum">
              <a:t>9</a:t>
            </a:fld>
            <a:endParaRPr lang="en-US"/>
          </a:p>
        </p:txBody>
      </p:sp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46797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1" lang="ja-JP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latinLnBrk="0">
              <a:defRPr kumimoji="1" lang="ja-JP"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 latinLnBrk="0">
              <a:buNone/>
              <a:defRPr kumimoji="1" lang="ja-JP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/>
          </a:p>
        </p:txBody>
      </p:sp>
      <p:grpSp>
        <p:nvGrpSpPr>
          <p:cNvPr id="2" name="Group 14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1" lang="ja-JP" dirty="0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1" lang="ja-JP" dirty="0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kumimoji="1" lang="ja-JP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ja-JP" altLang="en-US"/>
              <a:pPr/>
              <a:t>2015年 3月 29日 日曜日</a:t>
            </a:fld>
            <a:endParaRPr kumimoji="1" lang="ja-JP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/>
              <a:pPr/>
              <a:t>‹#›</a:t>
            </a:fld>
            <a:endParaRPr kumimoji="1" lang="ja-JP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kumimoji="1" lang="en-US" altLang="ja-JP" sz="140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kumimoji="1" 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kumimoji="1" lang="en-US" altLang="ja-JP" sz="140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kumimoji="1" 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latinLnBrk="0">
              <a:buNone/>
              <a:defRPr kumimoji="1" lang="ja-JP"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 latinLnBrk="0">
              <a:buNone/>
              <a:defRPr kumimoji="1" lang="ja-JP" sz="2300">
                <a:solidFill>
                  <a:schemeClr val="tx1"/>
                </a:solidFill>
              </a:defRPr>
            </a:lvl1pPr>
            <a:lvl2pPr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kumimoji="1" lang="ja-JP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kumimoji="1" lang="ja-JP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>
              <a:defRPr kumimoji="1" lang="ja-JP" sz="2400"/>
            </a:lvl2pPr>
            <a:lvl3pPr>
              <a:defRPr kumimoji="1" lang="ja-JP" sz="2000"/>
            </a:lvl3pPr>
            <a:lvl4pPr>
              <a:defRPr kumimoji="1" lang="ja-JP" sz="1800"/>
            </a:lvl4pPr>
            <a:lvl5pPr>
              <a:defRPr kumimoji="1" lang="ja-JP" sz="1800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>
              <a:defRPr kumimoji="1" lang="ja-JP" sz="2400"/>
            </a:lvl2pPr>
            <a:lvl3pPr>
              <a:defRPr kumimoji="1" lang="ja-JP" sz="2000"/>
            </a:lvl3pPr>
            <a:lvl4pPr>
              <a:defRPr kumimoji="1" lang="ja-JP" sz="1800"/>
            </a:lvl4pPr>
            <a:lvl5pPr>
              <a:defRPr kumimoji="1" lang="ja-JP" sz="1800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 latinLnBrk="0">
              <a:defRPr kumimoji="1" lang="ja-JP"/>
            </a:lvl1pPr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 latinLnBrk="0">
              <a:buNone/>
              <a:defRPr kumimoji="1" lang="ja-JP" sz="2400" b="0">
                <a:solidFill>
                  <a:schemeClr val="bg1"/>
                </a:solidFill>
              </a:defRPr>
            </a:lvl1pPr>
            <a:lvl2pPr>
              <a:buNone/>
              <a:defRPr kumimoji="1" lang="ja-JP" sz="2000" b="1"/>
            </a:lvl2pPr>
            <a:lvl3pPr>
              <a:buNone/>
              <a:defRPr kumimoji="1" lang="ja-JP" sz="1800" b="1"/>
            </a:lvl3pPr>
            <a:lvl4pPr>
              <a:buNone/>
              <a:defRPr kumimoji="1" lang="ja-JP" sz="1600" b="1"/>
            </a:lvl4pPr>
            <a:lvl5pPr>
              <a:buNone/>
              <a:defRPr kumimoji="1" lang="ja-JP" sz="1600" b="1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 latinLnBrk="0">
              <a:buNone/>
              <a:defRPr kumimoji="1" lang="ja-JP" sz="2400" b="0">
                <a:solidFill>
                  <a:schemeClr val="bg1"/>
                </a:solidFill>
              </a:defRPr>
            </a:lvl1pPr>
            <a:lvl2pPr>
              <a:buNone/>
              <a:defRPr kumimoji="1" lang="ja-JP" sz="2000" b="1"/>
            </a:lvl2pPr>
            <a:lvl3pPr>
              <a:buNone/>
              <a:defRPr kumimoji="1" lang="ja-JP" sz="1800" b="1"/>
            </a:lvl3pPr>
            <a:lvl4pPr>
              <a:buNone/>
              <a:defRPr kumimoji="1" lang="ja-JP" sz="1600" b="1"/>
            </a:lvl4pPr>
            <a:lvl5pPr>
              <a:buNone/>
              <a:defRPr kumimoji="1" lang="ja-JP" sz="1600" b="1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2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 latinLnBrk="0">
              <a:defRPr kumimoji="1" lang="ja-JP" sz="2400"/>
            </a:lvl1pPr>
            <a:lvl2pPr>
              <a:defRPr kumimoji="1" lang="ja-JP" sz="2000"/>
            </a:lvl2pPr>
            <a:lvl3pPr>
              <a:defRPr kumimoji="1" lang="ja-JP" sz="1800"/>
            </a:lvl3pPr>
            <a:lvl4pPr>
              <a:defRPr kumimoji="1" lang="ja-JP" sz="1600"/>
            </a:lvl4pPr>
            <a:lvl5pPr>
              <a:defRPr kumimoji="1" lang="ja-JP" sz="1600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72432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 latinLnBrk="0">
              <a:spcBef>
                <a:spcPts val="0"/>
              </a:spcBef>
              <a:defRPr kumimoji="1" lang="ja-JP" sz="2400"/>
            </a:lvl1pPr>
            <a:lvl2pPr>
              <a:defRPr kumimoji="1" lang="ja-JP" sz="2000"/>
            </a:lvl2pPr>
            <a:lvl3pPr>
              <a:defRPr kumimoji="1" lang="ja-JP" sz="1800"/>
            </a:lvl3pPr>
            <a:lvl4pPr>
              <a:defRPr kumimoji="1" lang="ja-JP" sz="1600"/>
            </a:lvl4pPr>
            <a:lvl5pPr>
              <a:defRPr kumimoji="1" lang="ja-JP" sz="1600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 latinLnBrk="0">
              <a:buNone/>
              <a:defRPr kumimoji="1" lang="ja-JP"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 latinLnBrk="0">
              <a:buNone/>
              <a:defRPr kumimoji="1" lang="ja-JP" sz="1600"/>
            </a:lvl1pPr>
            <a:lvl2pPr>
              <a:buNone/>
              <a:defRPr kumimoji="1" lang="ja-JP" sz="1200"/>
            </a:lvl2pPr>
            <a:lvl3pPr>
              <a:buNone/>
              <a:defRPr kumimoji="1" lang="ja-JP" sz="1000"/>
            </a:lvl3pPr>
            <a:lvl4pPr>
              <a:buNone/>
              <a:defRPr kumimoji="1" lang="ja-JP" sz="900"/>
            </a:lvl4pPr>
            <a:lvl5pPr>
              <a:buNone/>
              <a:defRPr kumimoji="1" lang="ja-JP" sz="900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 latinLnBrk="0">
              <a:defRPr kumimoji="1" lang="ja-JP" sz="3200"/>
            </a:lvl1pPr>
            <a:lvl2pPr>
              <a:defRPr kumimoji="1" lang="ja-JP" sz="2800"/>
            </a:lvl2pPr>
            <a:lvl3pPr>
              <a:defRPr kumimoji="1" lang="ja-JP" sz="2400"/>
            </a:lvl3pPr>
            <a:lvl4pPr>
              <a:defRPr kumimoji="1" lang="ja-JP" sz="2000"/>
            </a:lvl4pPr>
            <a:lvl5pPr>
              <a:defRPr kumimoji="1" lang="ja-JP" sz="2000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ja-JP" altLang="en-US"/>
              <a:pPr/>
              <a:t>2015年 3月 29日 日曜日</a:t>
            </a:fld>
            <a:endParaRPr kumimoji="1" 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 latinLnBrk="0">
              <a:buNone/>
              <a:defRPr kumimoji="1" lang="ja-JP" sz="1400"/>
            </a:lvl1pPr>
            <a:lvl2pPr>
              <a:defRPr kumimoji="1" lang="ja-JP" sz="1200"/>
            </a:lvl2pPr>
            <a:lvl3pPr>
              <a:defRPr kumimoji="1" lang="ja-JP" sz="1000"/>
            </a:lvl3pPr>
            <a:lvl4pPr>
              <a:defRPr kumimoji="1" lang="ja-JP" sz="900"/>
            </a:lvl4pPr>
            <a:lvl5pPr>
              <a:defRPr kumimoji="1" lang="ja-JP" sz="900"/>
            </a:lvl5pPr>
            <a:extLst/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 latinLnBrk="0">
              <a:buNone/>
              <a:defRPr kumimoji="1" lang="ja-JP" sz="3200"/>
            </a:lvl1pPr>
            <a:extLst/>
          </a:lstStyle>
          <a:p>
            <a:r>
              <a:rPr kumimoji="1" lang="ja-JP" altLang="en-US" dirty="0" smtClean="0"/>
              <a:t>図を追加</a:t>
            </a:r>
            <a:endParaRPr kumimoji="1" 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ja-JP" altLang="en-US"/>
              <a:pPr/>
              <a:t>2015年 3月 29日 日曜日</a:t>
            </a:fld>
            <a:endParaRPr kumimoji="1" lang="ja-JP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 latinLnBrk="0">
              <a:defRPr kumimoji="1" lang="ja-JP">
                <a:solidFill>
                  <a:schemeClr val="tx1"/>
                </a:solidFill>
              </a:defRPr>
            </a:lvl1pPr>
            <a:extLst/>
          </a:lstStyle>
          <a:p>
            <a:endParaRPr kumimoji="1" lang="ja-JP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/>
              <a:pPr/>
              <a:t>‹#›</a:t>
            </a:fld>
            <a:endParaRPr kumimoji="1" lang="ja-JP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 latinLnBrk="0">
              <a:buNone/>
              <a:defRPr kumimoji="1" lang="ja-JP"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1" lang="ja-JP" dirty="0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1" lang="ja-JP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kumimoji="1" lang="ja-JP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6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kumimoji="1" lang="ja-JP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kumimoji="1" lang="ja-JP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1" lang="ja-JP" dirty="0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1" lang="ja-JP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kumimoji="1" lang="ja-JP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6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1" lang="ja-JP"/>
              <a:t>マスタ タイトルの書式設定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  <a:p>
            <a:pPr lvl="5"/>
            <a:r>
              <a:rPr kumimoji="1" lang="ja-JP"/>
              <a:t>第 6 レベル</a:t>
            </a:r>
          </a:p>
          <a:p>
            <a:pPr lvl="6"/>
            <a:r>
              <a:rPr kumimoji="1" lang="ja-JP"/>
              <a:t>第 7 レベル</a:t>
            </a:r>
          </a:p>
          <a:p>
            <a:pPr lvl="7"/>
            <a:r>
              <a:rPr kumimoji="1" lang="ja-JP"/>
              <a:t>第 8 レベル</a:t>
            </a:r>
          </a:p>
          <a:p>
            <a:pPr lvl="8"/>
            <a:r>
              <a:rPr kumimoji="1" lang="ja-JP"/>
              <a:t>第 9 レベル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latinLnBrk="0">
              <a:defRPr kumimoji="1" lang="ja-JP"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ja-JP" altLang="en-US"/>
              <a:pPr/>
              <a:t>2015年 3月 29日 日曜日</a:t>
            </a:fld>
            <a:endParaRPr kumimoji="1" lang="ja-JP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kumimoji="1" lang="ja-JP"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kumimoji="1" lang="ja-JP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kumimoji="1" lang="ja-JP"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kumimoji="1" lang="en-US" altLang="ja-JP" sz="140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kumimoji="1" lang="ja-JP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kumimoji="1" lang="ja-JP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kumimoji="1" lang="ja-JP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lang="ja-JP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lang="ja-JP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lang="ja-JP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lang="ja-JP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lang="ja-JP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lang="ja-JP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marL="109440" lvl="0">
              <a:spcBef>
                <a:spcPts val="400"/>
              </a:spcBef>
              <a:tabLst>
                <a:tab pos="109440" algn="l"/>
                <a:tab pos="914040" algn="l"/>
                <a:tab pos="1828440" algn="l"/>
                <a:tab pos="2742840" algn="l"/>
                <a:tab pos="3657240" algn="l"/>
                <a:tab pos="4571640" algn="l"/>
                <a:tab pos="5486040" algn="l"/>
                <a:tab pos="6400439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ja-JP" altLang="ja-JP" sz="2800" dirty="0"/>
              <a:t>平成26年度 SSR 産学戦略的研究フォーラム</a:t>
            </a:r>
            <a:br>
              <a:rPr lang="ja-JP" altLang="ja-JP" sz="2800" dirty="0"/>
            </a:br>
            <a:r>
              <a:rPr lang="ja-JP" altLang="ja-JP" sz="2800" dirty="0"/>
              <a:t>「大規模複雑な自己適応システム</a:t>
            </a:r>
            <a:r>
              <a:rPr lang="ja-JP" altLang="ja-JP" sz="2800" dirty="0" smtClean="0"/>
              <a:t>の適応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ja-JP" sz="2800" dirty="0" smtClean="0"/>
              <a:t>進化制</a:t>
            </a:r>
            <a:r>
              <a:rPr lang="ja-JP" altLang="ja-JP" sz="2800" dirty="0"/>
              <a:t>御手法に関する調査研究」</a:t>
            </a:r>
            <a:br>
              <a:rPr lang="ja-JP" altLang="ja-JP" sz="2800" dirty="0"/>
            </a:br>
            <a:r>
              <a:rPr lang="ja-JP" altLang="ja-JP" sz="2800" dirty="0"/>
              <a:t>プロジェクト</a:t>
            </a:r>
            <a:r>
              <a:rPr lang="ja-JP" altLang="ja-JP" sz="2800" dirty="0" smtClean="0"/>
              <a:t>まとめ</a:t>
            </a:r>
            <a:endParaRPr kumimoji="1" lang="ja-JP" altLang="en-US" sz="2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sz="2400" dirty="0" smtClean="0"/>
          </a:p>
          <a:p>
            <a:r>
              <a:rPr kumimoji="1" lang="ja-JP" altLang="en-US" sz="2400" dirty="0" smtClean="0"/>
              <a:t>田原 康之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2015/3/23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00379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最新の自己適応技術の調査</a:t>
            </a:r>
            <a:endParaRPr kumimoji="1" lang="en-US" altLang="ja-JP" dirty="0" smtClean="0"/>
          </a:p>
          <a:p>
            <a:r>
              <a:rPr lang="en-US" altLang="ja-JP" dirty="0" smtClean="0"/>
              <a:t>IPA </a:t>
            </a:r>
            <a:r>
              <a:rPr lang="ja-JP" altLang="en-US" dirty="0" smtClean="0"/>
              <a:t>障害事例への適用可能性検討</a:t>
            </a:r>
            <a:endParaRPr lang="en-US" altLang="ja-JP" dirty="0" smtClean="0"/>
          </a:p>
          <a:p>
            <a:r>
              <a:rPr lang="ja-JP" altLang="en-US" dirty="0" smtClean="0"/>
              <a:t>今後の予定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技術と事例の対応表から、</a:t>
            </a:r>
            <a:r>
              <a:rPr lang="en-US" altLang="ja-JP" dirty="0" smtClean="0"/>
              <a:t>2</a:t>
            </a:r>
            <a:r>
              <a:rPr lang="ja-JP" altLang="en-US" dirty="0" smtClean="0"/>
              <a:t>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例を選定し、より深く検討</a:t>
            </a:r>
            <a:endParaRPr lang="en-US" altLang="ja-JP" dirty="0" smtClean="0"/>
          </a:p>
          <a:p>
            <a:pPr lvl="1"/>
            <a:r>
              <a:rPr lang="ja-JP" altLang="en-US" smtClean="0"/>
              <a:t>技術マップの完成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8424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内容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457200" y="1481039"/>
            <a:ext cx="8229600" cy="4458960"/>
          </a:xfrm>
          <a:solidFill>
            <a:srgbClr val="FFFFFF"/>
          </a:solidFill>
        </p:spPr>
        <p:txBody>
          <a:bodyPr/>
          <a:lstStyle/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>
                <a:latin typeface="ＭＳ Ｐゴシック" pitchFamily="34"/>
                <a:ea typeface="ＭＳ Ｐゴシック" pitchFamily="34"/>
              </a:rPr>
              <a:t>プロジェクトの目的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/>
              <a:t>プロジェクトの進行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/>
              <a:t>調査結果概要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>
                <a:latin typeface="ＭＳ Ｐゴシック" pitchFamily="34"/>
                <a:ea typeface="ＭＳ Ｐゴシック" pitchFamily="34"/>
              </a:rPr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18060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プロジェクトの目的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/>
              <a:t>自己適応システム技術の実適用の可能性を</a:t>
            </a:r>
            <a:r>
              <a:rPr lang="ja-JP" altLang="en-US" dirty="0" smtClean="0"/>
              <a:t>検討</a:t>
            </a:r>
            <a:endParaRPr lang="en-US" altLang="ja-JP" dirty="0"/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 smtClean="0"/>
              <a:t>実</a:t>
            </a:r>
            <a:r>
              <a:rPr lang="ja-JP" altLang="en-US" dirty="0"/>
              <a:t>適用のために解決すべき問題点、特に適応の制御の難しさを明らかにし、対策を検討</a:t>
            </a:r>
          </a:p>
        </p:txBody>
      </p:sp>
    </p:spTree>
    <p:extLst>
      <p:ext uri="{BB962C8B-B14F-4D97-AF65-F5344CB8AC3E}">
        <p14:creationId xmlns:p14="http://schemas.microsoft.com/office/powerpoint/2010/main" val="7365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プロジェクトの進行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/>
              <a:t>キックオフ：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</a:t>
            </a:r>
            <a:r>
              <a:rPr lang="en-US" altLang="ja-JP" dirty="0"/>
              <a:t>@</a:t>
            </a:r>
            <a:r>
              <a:rPr lang="ja-JP" altLang="en-US" dirty="0"/>
              <a:t>電通</a:t>
            </a:r>
            <a:r>
              <a:rPr lang="ja-JP" altLang="en-US" dirty="0" smtClean="0"/>
              <a:t>大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中川先生ご講演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 smtClean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調査と事例調査を中心とすることで合意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/>
              <a:t>回：</a:t>
            </a:r>
            <a:r>
              <a:rPr lang="en-US" altLang="ja-JP" dirty="0"/>
              <a:t>8</a:t>
            </a:r>
            <a:r>
              <a:rPr lang="ja-JP" altLang="en-US" dirty="0"/>
              <a:t>月</a:t>
            </a:r>
            <a:r>
              <a:rPr lang="en-US" altLang="ja-JP" dirty="0"/>
              <a:t>21</a:t>
            </a:r>
            <a:r>
              <a:rPr lang="ja-JP" altLang="en-US" dirty="0"/>
              <a:t>日</a:t>
            </a:r>
            <a:r>
              <a:rPr lang="en-US" altLang="ja-JP" dirty="0"/>
              <a:t>@NII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石川先生（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NII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）ご講演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論文調査と事例調査の進め方を議論</a:t>
            </a:r>
          </a:p>
        </p:txBody>
      </p:sp>
    </p:spTree>
    <p:extLst>
      <p:ext uri="{BB962C8B-B14F-4D97-AF65-F5344CB8AC3E}">
        <p14:creationId xmlns:p14="http://schemas.microsoft.com/office/powerpoint/2010/main" val="291785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プロジェクトの進行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457200" y="1481039"/>
            <a:ext cx="8229600" cy="4458960"/>
          </a:xfrm>
          <a:solidFill>
            <a:srgbClr val="FFFFFF"/>
          </a:solidFill>
        </p:spPr>
        <p:txBody>
          <a:bodyPr/>
          <a:lstStyle/>
          <a:p>
            <a:pPr lvl="0">
              <a:lnSpc>
                <a:spcPct val="150000"/>
              </a:lnSpc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>
                <a:latin typeface="ＭＳ Ｐゴシック" pitchFamily="34"/>
                <a:ea typeface="ＭＳ Ｐゴシック" pitchFamily="34"/>
              </a:rPr>
              <a:t>第</a:t>
            </a:r>
            <a:r>
              <a:rPr lang="en-US" dirty="0">
                <a:latin typeface="ＭＳ Ｐゴシック" pitchFamily="34"/>
                <a:ea typeface="ＭＳ Ｐゴシック" pitchFamily="34"/>
              </a:rPr>
              <a:t>3</a:t>
            </a:r>
            <a:r>
              <a:rPr lang="ja-JP" altLang="en-US" dirty="0">
                <a:latin typeface="ＭＳ Ｐゴシック" pitchFamily="34"/>
                <a:ea typeface="ＭＳ Ｐゴシック" pitchFamily="34"/>
              </a:rPr>
              <a:t>回</a:t>
            </a:r>
            <a:r>
              <a:rPr lang="ja-JP" altLang="en-US" dirty="0" smtClean="0">
                <a:latin typeface="ＭＳ Ｐゴシック" pitchFamily="34"/>
                <a:ea typeface="ＭＳ Ｐゴシック" pitchFamily="34"/>
              </a:rPr>
              <a:t>：</a:t>
            </a:r>
            <a:r>
              <a:rPr lang="en-US" altLang="ja-JP" dirty="0" smtClean="0">
                <a:latin typeface="ＭＳ Ｐゴシック" pitchFamily="34"/>
                <a:ea typeface="ＭＳ Ｐゴシック" pitchFamily="34"/>
              </a:rPr>
              <a:t>10</a:t>
            </a:r>
            <a:r>
              <a:rPr lang="ja-JP" altLang="en-US" dirty="0" smtClean="0">
                <a:latin typeface="ＭＳ Ｐゴシック" pitchFamily="34"/>
                <a:ea typeface="ＭＳ Ｐゴシック" pitchFamily="34"/>
              </a:rPr>
              <a:t>月</a:t>
            </a:r>
            <a:r>
              <a:rPr lang="en-US" dirty="0">
                <a:latin typeface="ＭＳ Ｐゴシック" pitchFamily="34"/>
                <a:ea typeface="ＭＳ Ｐゴシック" pitchFamily="34"/>
              </a:rPr>
              <a:t>24</a:t>
            </a:r>
            <a:r>
              <a:rPr lang="ja-JP" altLang="en-US" dirty="0">
                <a:latin typeface="ＭＳ Ｐゴシック" pitchFamily="34"/>
                <a:ea typeface="ＭＳ Ｐゴシック" pitchFamily="34"/>
              </a:rPr>
              <a:t>日</a:t>
            </a:r>
            <a:r>
              <a:rPr lang="en-US" dirty="0">
                <a:latin typeface="ＭＳ Ｐゴシック" pitchFamily="34"/>
                <a:ea typeface="ＭＳ Ｐゴシック" pitchFamily="34"/>
              </a:rPr>
              <a:t>@</a:t>
            </a:r>
            <a:r>
              <a:rPr lang="ja-JP" altLang="en-US" dirty="0">
                <a:latin typeface="ＭＳ Ｐゴシック" pitchFamily="34"/>
                <a:ea typeface="ＭＳ Ｐゴシック" pitchFamily="34"/>
              </a:rPr>
              <a:t>（以降）電通大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論文調査ミーティング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田原：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3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件（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MODELS'13 </a:t>
            </a:r>
            <a:r>
              <a:rPr lang="en-US" altLang="ja-JP" sz="2700" dirty="0" err="1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Models@RT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 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セッション）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鄭先生：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1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件（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SEAMS'14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）</a:t>
            </a:r>
          </a:p>
          <a:p>
            <a:pPr lvl="0">
              <a:lnSpc>
                <a:spcPct val="150000"/>
              </a:lnSpc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>
                <a:latin typeface="ＭＳ Ｐゴシック" pitchFamily="34"/>
                <a:ea typeface="ＭＳ Ｐゴシック" pitchFamily="34"/>
              </a:rPr>
              <a:t>第</a:t>
            </a:r>
            <a:r>
              <a:rPr lang="en-US" dirty="0">
                <a:latin typeface="ＭＳ Ｐゴシック" pitchFamily="34"/>
                <a:ea typeface="ＭＳ Ｐゴシック" pitchFamily="34"/>
              </a:rPr>
              <a:t>4</a:t>
            </a:r>
            <a:r>
              <a:rPr lang="ja-JP" altLang="en-US" dirty="0">
                <a:latin typeface="ＭＳ Ｐゴシック" pitchFamily="34"/>
                <a:ea typeface="ＭＳ Ｐゴシック" pitchFamily="34"/>
              </a:rPr>
              <a:t>回：</a:t>
            </a:r>
            <a:r>
              <a:rPr lang="en-US" dirty="0">
                <a:latin typeface="ＭＳ Ｐゴシック" pitchFamily="34"/>
                <a:ea typeface="ＭＳ Ｐゴシック" pitchFamily="34"/>
              </a:rPr>
              <a:t>12</a:t>
            </a:r>
            <a:r>
              <a:rPr lang="ja-JP" altLang="en-US" dirty="0">
                <a:latin typeface="ＭＳ Ｐゴシック" pitchFamily="34"/>
                <a:ea typeface="ＭＳ Ｐゴシック" pitchFamily="34"/>
              </a:rPr>
              <a:t>月</a:t>
            </a:r>
            <a:r>
              <a:rPr lang="en-US" dirty="0">
                <a:latin typeface="ＭＳ Ｐゴシック" pitchFamily="34"/>
                <a:ea typeface="ＭＳ Ｐゴシック" pitchFamily="34"/>
              </a:rPr>
              <a:t>8</a:t>
            </a:r>
            <a:r>
              <a:rPr lang="ja-JP" altLang="en-US" dirty="0">
                <a:latin typeface="ＭＳ Ｐゴシック" pitchFamily="34"/>
                <a:ea typeface="ＭＳ Ｐゴシック" pitchFamily="34"/>
              </a:rPr>
              <a:t>日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論文調査ミーティング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鄭先生：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7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件（早稲田、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NII 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担当分）</a:t>
            </a:r>
          </a:p>
        </p:txBody>
      </p:sp>
    </p:spTree>
    <p:extLst>
      <p:ext uri="{BB962C8B-B14F-4D97-AF65-F5344CB8AC3E}">
        <p14:creationId xmlns:p14="http://schemas.microsoft.com/office/powerpoint/2010/main" val="55095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プロジェクトの進行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457200" y="1481039"/>
            <a:ext cx="8229600" cy="4458960"/>
          </a:xfrm>
          <a:solidFill>
            <a:srgbClr val="FFFFFF"/>
          </a:solidFill>
        </p:spPr>
        <p:txBody>
          <a:bodyPr/>
          <a:lstStyle/>
          <a:p>
            <a:pPr lvl="0">
              <a:lnSpc>
                <a:spcPct val="150000"/>
              </a:lnSpc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>
                <a:latin typeface="ＭＳ Ｐゴシック" pitchFamily="34"/>
                <a:ea typeface="ＭＳ Ｐゴシック" pitchFamily="34"/>
              </a:rPr>
              <a:t>第</a:t>
            </a:r>
            <a:r>
              <a:rPr lang="en-US">
                <a:latin typeface="ＭＳ Ｐゴシック" pitchFamily="34"/>
                <a:ea typeface="ＭＳ Ｐゴシック" pitchFamily="34"/>
              </a:rPr>
              <a:t>5</a:t>
            </a:r>
            <a:r>
              <a:rPr lang="ja-JP" altLang="en-US">
                <a:latin typeface="ＭＳ Ｐゴシック" pitchFamily="34"/>
                <a:ea typeface="ＭＳ Ｐゴシック" pitchFamily="34"/>
              </a:rPr>
              <a:t>回：</a:t>
            </a:r>
            <a:r>
              <a:rPr lang="en-US">
                <a:latin typeface="ＭＳ Ｐゴシック" pitchFamily="34"/>
                <a:ea typeface="ＭＳ Ｐゴシック" pitchFamily="34"/>
              </a:rPr>
              <a:t>12</a:t>
            </a:r>
            <a:r>
              <a:rPr lang="ja-JP" altLang="en-US">
                <a:latin typeface="ＭＳ Ｐゴシック" pitchFamily="34"/>
                <a:ea typeface="ＭＳ Ｐゴシック" pitchFamily="34"/>
              </a:rPr>
              <a:t>月</a:t>
            </a:r>
            <a:r>
              <a:rPr lang="en-US">
                <a:latin typeface="ＭＳ Ｐゴシック" pitchFamily="34"/>
                <a:ea typeface="ＭＳ Ｐゴシック" pitchFamily="34"/>
              </a:rPr>
              <a:t>19</a:t>
            </a:r>
            <a:r>
              <a:rPr lang="ja-JP" altLang="en-US">
                <a:latin typeface="ＭＳ Ｐゴシック" pitchFamily="34"/>
                <a:ea typeface="ＭＳ Ｐゴシック" pitchFamily="34"/>
              </a:rPr>
              <a:t>日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論文調査ミーティング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清先生：</a:t>
            </a:r>
            <a:r>
              <a:rPr lang="en-US" altLang="ja-JP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8</a:t>
            </a: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件（センサネットワーク、</a:t>
            </a:r>
            <a:r>
              <a:rPr lang="en-US" altLang="ja-JP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Safety &amp; Cyber-Physical Systems</a:t>
            </a: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、</a:t>
            </a:r>
            <a:r>
              <a:rPr lang="en-US" altLang="ja-JP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Swarm</a:t>
            </a: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）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堀田君：</a:t>
            </a:r>
            <a:r>
              <a:rPr lang="en-US" altLang="ja-JP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3</a:t>
            </a: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件（</a:t>
            </a:r>
            <a:r>
              <a:rPr lang="en-US" altLang="ja-JP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models@run.time </a:t>
            </a: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ワークショップ </a:t>
            </a:r>
            <a:r>
              <a:rPr lang="en-US" altLang="ja-JP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enterprise &amp; cloud </a:t>
            </a: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セッション）</a:t>
            </a:r>
          </a:p>
        </p:txBody>
      </p:sp>
    </p:spTree>
    <p:extLst>
      <p:ext uri="{BB962C8B-B14F-4D97-AF65-F5344CB8AC3E}">
        <p14:creationId xmlns:p14="http://schemas.microsoft.com/office/powerpoint/2010/main" val="243232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プロジェクトの進行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457200" y="1481039"/>
            <a:ext cx="8229600" cy="4458960"/>
          </a:xfrm>
          <a:solidFill>
            <a:srgbClr val="FFFFFF"/>
          </a:solidFill>
        </p:spPr>
        <p:txBody>
          <a:bodyPr/>
          <a:lstStyle/>
          <a:p>
            <a:pPr lvl="0">
              <a:lnSpc>
                <a:spcPct val="150000"/>
              </a:lnSpc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/>
              <a:t>第</a:t>
            </a:r>
            <a:r>
              <a:rPr lang="en-US" altLang="ja-JP" dirty="0"/>
              <a:t>6</a:t>
            </a:r>
            <a:r>
              <a:rPr lang="ja-JP" altLang="en-US" dirty="0"/>
              <a:t>回：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1</a:t>
            </a:r>
            <a:r>
              <a:rPr lang="ja-JP" altLang="en-US" dirty="0"/>
              <a:t>月</a:t>
            </a:r>
            <a:r>
              <a:rPr lang="en-US" altLang="ja-JP" smtClean="0"/>
              <a:t>16</a:t>
            </a:r>
            <a:r>
              <a:rPr lang="ja-JP" altLang="en-US" smtClean="0"/>
              <a:t>日</a:t>
            </a:r>
            <a:endParaRPr lang="ja-JP" altLang="en-US"/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全体ミーティング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調査方法を再検討：論文・事例どちらの調査も 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IPA 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教訓集の事例に沿う形に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回：</a:t>
            </a:r>
            <a:r>
              <a:rPr lang="en-US" altLang="ja-JP" dirty="0"/>
              <a:t>2</a:t>
            </a:r>
            <a:r>
              <a:rPr lang="ja-JP" altLang="en-US" dirty="0"/>
              <a:t>月</a:t>
            </a:r>
            <a:r>
              <a:rPr lang="en-US" altLang="ja-JP" dirty="0"/>
              <a:t>9</a:t>
            </a:r>
            <a:r>
              <a:rPr lang="ja-JP" altLang="en-US" dirty="0"/>
              <a:t>日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論文調査ミーティング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鄭先生：調査のまとめ方案のご提示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技術マップを成果の</a:t>
            </a:r>
            <a:r>
              <a:rPr lang="en-US" altLang="ja-JP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1</a:t>
            </a:r>
            <a:r>
              <a:rPr lang="ja-JP" altLang="en-US" sz="2700" dirty="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つにする方針を決定</a:t>
            </a:r>
          </a:p>
        </p:txBody>
      </p:sp>
    </p:spTree>
    <p:extLst>
      <p:ext uri="{BB962C8B-B14F-4D97-AF65-F5344CB8AC3E}">
        <p14:creationId xmlns:p14="http://schemas.microsoft.com/office/powerpoint/2010/main" val="258934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プロジェクトの進行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457200" y="1481039"/>
            <a:ext cx="8229600" cy="4825440"/>
          </a:xfrm>
          <a:solidFill>
            <a:srgbClr val="FFFFFF"/>
          </a:solidFill>
        </p:spPr>
        <p:txBody>
          <a:bodyPr/>
          <a:lstStyle/>
          <a:p>
            <a:pPr lvl="0">
              <a:lnSpc>
                <a:spcPct val="150000"/>
              </a:lnSpc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/>
              <a:t>第</a:t>
            </a:r>
            <a:r>
              <a:rPr lang="en-US" altLang="ja-JP"/>
              <a:t>8</a:t>
            </a:r>
            <a:r>
              <a:rPr lang="ja-JP" altLang="en-US"/>
              <a:t>回：</a:t>
            </a:r>
            <a:r>
              <a:rPr lang="en-US" altLang="ja-JP"/>
              <a:t>2</a:t>
            </a:r>
            <a:r>
              <a:rPr lang="ja-JP" altLang="en-US"/>
              <a:t>月</a:t>
            </a:r>
            <a:r>
              <a:rPr lang="en-US" altLang="ja-JP"/>
              <a:t>26</a:t>
            </a:r>
            <a:r>
              <a:rPr lang="ja-JP" altLang="en-US"/>
              <a:t>日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論文調査ミーティング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清先生：調査まとめ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/>
              <a:t>第</a:t>
            </a:r>
            <a:r>
              <a:rPr lang="en-US" altLang="ja-JP"/>
              <a:t>9</a:t>
            </a:r>
            <a:r>
              <a:rPr lang="ja-JP" altLang="en-US"/>
              <a:t>回：</a:t>
            </a:r>
            <a:r>
              <a:rPr lang="en-US" altLang="ja-JP"/>
              <a:t>3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論文調査ミーティング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粂野先生：「企業から自己適応システム研究の発表動向」のご調査</a:t>
            </a:r>
          </a:p>
          <a:p>
            <a:pPr marL="0" lvl="1" indent="0">
              <a:spcBef>
                <a:spcPts val="0"/>
              </a:spcBef>
              <a:buClr>
                <a:srgbClr val="2DA2BF"/>
              </a:buClr>
              <a:buSzPct val="100000"/>
              <a:buFont typeface="Verdana" pitchFamily="34"/>
              <a:buChar char="◦"/>
              <a:tabLst>
                <a:tab pos="549000" algn="l"/>
                <a:tab pos="1463399" algn="l"/>
                <a:tab pos="2377800" algn="l"/>
                <a:tab pos="3292200" algn="l"/>
                <a:tab pos="4206600" algn="l"/>
                <a:tab pos="5121000" algn="l"/>
                <a:tab pos="6035399" algn="l"/>
                <a:tab pos="6949800" algn="l"/>
                <a:tab pos="7864200" algn="l"/>
                <a:tab pos="8778600" algn="l"/>
                <a:tab pos="9692999" algn="l"/>
              </a:tabLst>
            </a:pPr>
            <a:r>
              <a:rPr lang="ja-JP" altLang="en-US" sz="2700">
                <a:solidFill>
                  <a:srgbClr val="000000"/>
                </a:solidFill>
                <a:latin typeface="Lucida Sans Unicode" pitchFamily="34"/>
                <a:ea typeface="ＭＳ Ｐゴシック" pitchFamily="2"/>
              </a:rPr>
              <a:t>岩田先生：調査まとめ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/>
              <a:t>第</a:t>
            </a:r>
            <a:r>
              <a:rPr lang="en-US" altLang="ja-JP"/>
              <a:t>10</a:t>
            </a:r>
            <a:r>
              <a:rPr lang="ja-JP" altLang="en-US"/>
              <a:t>回：本日</a:t>
            </a:r>
          </a:p>
        </p:txBody>
      </p:sp>
    </p:spTree>
    <p:extLst>
      <p:ext uri="{BB962C8B-B14F-4D97-AF65-F5344CB8AC3E}">
        <p14:creationId xmlns:p14="http://schemas.microsoft.com/office/powerpoint/2010/main" val="310493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altLang="en-US" b="1"/>
              <a:t>調査結果概要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/>
              <a:t>技術と事例の対応表</a:t>
            </a:r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/>
              <a:t>技術</a:t>
            </a:r>
            <a:r>
              <a:rPr lang="ja-JP" altLang="en-US" dirty="0" smtClean="0"/>
              <a:t>マップ</a:t>
            </a:r>
            <a:endParaRPr lang="en-US" altLang="ja-JP" dirty="0" smtClean="0"/>
          </a:p>
          <a:p>
            <a:pPr lvl="0">
              <a:buClr>
                <a:srgbClr val="2DA2BF"/>
              </a:buClr>
              <a:buSzPct val="68000"/>
              <a:buFont typeface="Wingdings 3" pitchFamily="18"/>
              <a:buChar char=""/>
            </a:pPr>
            <a:r>
              <a:rPr lang="ja-JP" altLang="en-US" dirty="0" smtClean="0"/>
              <a:t>その他</a:t>
            </a:r>
            <a:endParaRPr lang="en-US" altLang="ja-JP" dirty="0"/>
          </a:p>
          <a:p>
            <a:pPr lvl="1">
              <a:buClr>
                <a:srgbClr val="2DA2BF"/>
              </a:buClr>
              <a:buSzPct val="68000"/>
              <a:buFont typeface="Wingdings" charset="2"/>
              <a:buChar char="p"/>
            </a:pPr>
            <a:r>
              <a:rPr lang="ja-JP" altLang="en-US" dirty="0"/>
              <a:t>企業から自己適応システム</a:t>
            </a:r>
            <a:r>
              <a:rPr lang="ja-JP" altLang="en-US" dirty="0" smtClean="0"/>
              <a:t>研究の</a:t>
            </a:r>
            <a:r>
              <a:rPr lang="ja-JP" altLang="en-US" dirty="0"/>
              <a:t>発表</a:t>
            </a:r>
            <a:r>
              <a:rPr lang="ja-JP" altLang="en-US" dirty="0" smtClean="0"/>
              <a:t>動向：粂野先生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ユーザー定義 2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4775A4-D71E-40D2-B07D-B4F5E3D3A6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プレゼンテーション資料 (ブレインストーミング)</Template>
  <TotalTime>0</TotalTime>
  <Words>414</Words>
  <Application>Microsoft Macintosh PowerPoint</Application>
  <PresentationFormat>画面に合わせる (4:3)</PresentationFormat>
  <Paragraphs>70</Paragraphs>
  <Slides>10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ビジネス</vt:lpstr>
      <vt:lpstr>平成26年度 SSR 産学戦略的研究フォーラム 「大規模複雑な自己適応システムの適応 進化制御手法に関する調査研究」 プロジェクトまとめ</vt:lpstr>
      <vt:lpstr>内容</vt:lpstr>
      <vt:lpstr>プロジェクトの目的</vt:lpstr>
      <vt:lpstr>プロジェクトの進行</vt:lpstr>
      <vt:lpstr>プロジェクトの進行</vt:lpstr>
      <vt:lpstr>プロジェクトの進行</vt:lpstr>
      <vt:lpstr>プロジェクトの進行</vt:lpstr>
      <vt:lpstr>プロジェクトの進行</vt:lpstr>
      <vt:lpstr>調査結果概要</vt:lpstr>
      <vt:lpstr>まとめ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2014-11-24T08:03:12Z</dcterms:created>
  <dcterms:modified xsi:type="dcterms:W3CDTF">2015-03-29T07:52:27Z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