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8" r:id="rId2"/>
  </p:sldMasterIdLst>
  <p:notesMasterIdLst>
    <p:notesMasterId r:id="rId40"/>
  </p:notesMasterIdLst>
  <p:sldIdLst>
    <p:sldId id="256" r:id="rId3"/>
    <p:sldId id="257" r:id="rId4"/>
    <p:sldId id="264" r:id="rId5"/>
    <p:sldId id="300" r:id="rId6"/>
    <p:sldId id="301" r:id="rId7"/>
    <p:sldId id="302" r:id="rId8"/>
    <p:sldId id="303" r:id="rId9"/>
    <p:sldId id="308" r:id="rId10"/>
    <p:sldId id="304" r:id="rId11"/>
    <p:sldId id="309" r:id="rId12"/>
    <p:sldId id="305" r:id="rId13"/>
    <p:sldId id="306" r:id="rId14"/>
    <p:sldId id="307" r:id="rId15"/>
    <p:sldId id="310" r:id="rId16"/>
    <p:sldId id="311" r:id="rId17"/>
    <p:sldId id="312" r:id="rId18"/>
    <p:sldId id="313" r:id="rId19"/>
    <p:sldId id="320" r:id="rId20"/>
    <p:sldId id="321" r:id="rId21"/>
    <p:sldId id="322" r:id="rId22"/>
    <p:sldId id="314" r:id="rId23"/>
    <p:sldId id="315" r:id="rId24"/>
    <p:sldId id="266" r:id="rId25"/>
    <p:sldId id="316" r:id="rId26"/>
    <p:sldId id="317" r:id="rId27"/>
    <p:sldId id="318" r:id="rId28"/>
    <p:sldId id="319" r:id="rId29"/>
    <p:sldId id="323" r:id="rId30"/>
    <p:sldId id="324" r:id="rId31"/>
    <p:sldId id="325" r:id="rId32"/>
    <p:sldId id="326" r:id="rId33"/>
    <p:sldId id="327" r:id="rId34"/>
    <p:sldId id="328" r:id="rId35"/>
    <p:sldId id="329" r:id="rId36"/>
    <p:sldId id="330" r:id="rId37"/>
    <p:sldId id="331" r:id="rId38"/>
    <p:sldId id="332"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6" autoAdjust="0"/>
    <p:restoredTop sz="94684" autoAdjust="0"/>
  </p:normalViewPr>
  <p:slideViewPr>
    <p:cSldViewPr>
      <p:cViewPr varScale="1">
        <p:scale>
          <a:sx n="118" d="100"/>
          <a:sy n="118" d="100"/>
        </p:scale>
        <p:origin x="-1160" y="-112"/>
      </p:cViewPr>
      <p:guideLst>
        <p:guide orient="horz" pos="2160"/>
        <p:guide pos="2880"/>
      </p:guideLst>
    </p:cSldViewPr>
  </p:slideViewPr>
  <p:notesTextViewPr>
    <p:cViewPr>
      <p:scale>
        <a:sx n="100" d="100"/>
        <a:sy n="100" d="100"/>
      </p:scale>
      <p:origin x="0" y="0"/>
    </p:cViewPr>
  </p:notesTextViewPr>
  <p:notesViewPr>
    <p:cSldViewPr>
      <p:cViewPr varScale="1">
        <p:scale>
          <a:sx n="99" d="100"/>
          <a:sy n="99" d="100"/>
        </p:scale>
        <p:origin x="3426" y="78"/>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notesMaster" Target="notesMasters/notes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latinLnBrk="0">
              <a:defRPr kumimoji="1" lang="ja-JP" sz="1200"/>
            </a:lvl1pPr>
          </a:lstStyle>
          <a:p>
            <a:endParaRPr kumimoji="1" lang="ja-JP" dirty="0"/>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latinLnBrk="0">
              <a:defRPr kumimoji="1" lang="ja-JP" sz="1200"/>
            </a:lvl1pPr>
          </a:lstStyle>
          <a:p>
            <a:fld id="{3842907C-D0AA-4C58-9F94-58B40AD65B29}" type="datetimeFigureOut">
              <a:rPr lang="ja-JP" altLang="en-US"/>
              <a:pPr/>
              <a:t>15/03/22</a:t>
            </a:fld>
            <a:endParaRPr kumimoji="1" lang="ja-JP"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kumimoji="1" lang="ja-JP"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kumimoji="1" lang="ja-JP"/>
              <a:t>マスタ テキストの書式設定</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latinLnBrk="0">
              <a:defRPr kumimoji="1" lang="ja-JP" sz="1200"/>
            </a:lvl1pPr>
          </a:lstStyle>
          <a:p>
            <a:endParaRPr kumimoji="1" lang="ja-JP"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kumimoji="1" lang="ja-JP" sz="1200"/>
            </a:lvl1pPr>
          </a:lstStyle>
          <a:p>
            <a:fld id="{1D76769E-C829-4283-B80E-CB90D995C291}" type="slidenum">
              <a:rPr/>
              <a:pPr/>
              <a:t>‹#›</a:t>
            </a:fld>
            <a:endParaRPr kumimoji="1" lang="ja-JP" dirty="0"/>
          </a:p>
        </p:txBody>
      </p:sp>
    </p:spTree>
    <p:extLst>
      <p:ext uri="{BB962C8B-B14F-4D97-AF65-F5344CB8AC3E}">
        <p14:creationId xmlns:p14="http://schemas.microsoft.com/office/powerpoint/2010/main" val="1742090857"/>
      </p:ext>
    </p:extLst>
  </p:cSld>
  <p:clrMap bg1="lt1" tx1="dk1" bg2="lt2" tx2="dk2" accent1="accent1" accent2="accent2" accent3="accent3" accent4="accent4" accent5="accent5" accent6="accent6" hlink="hlink" folHlink="folHlink"/>
  <p:notesStyle>
    <a:lvl1pPr marL="0" algn="l" rtl="0" latinLnBrk="0">
      <a:defRPr kumimoji="1" lang="ja-JP" sz="1200" kern="1200">
        <a:solidFill>
          <a:schemeClr val="tx1"/>
        </a:solidFill>
        <a:latin typeface="+mn-lt"/>
        <a:ea typeface="+mn-ea"/>
        <a:cs typeface="+mn-cs"/>
      </a:defRPr>
    </a:lvl1pPr>
    <a:lvl2pPr marL="457200" algn="l" rtl="0">
      <a:defRPr kumimoji="1" lang="ja-JP" sz="1200" kern="1200">
        <a:solidFill>
          <a:schemeClr val="tx1"/>
        </a:solidFill>
        <a:latin typeface="+mn-lt"/>
        <a:ea typeface="+mn-ea"/>
        <a:cs typeface="+mn-cs"/>
      </a:defRPr>
    </a:lvl2pPr>
    <a:lvl3pPr marL="914400" algn="l" rtl="0">
      <a:defRPr kumimoji="1" lang="ja-JP" sz="1200" kern="1200">
        <a:solidFill>
          <a:schemeClr val="tx1"/>
        </a:solidFill>
        <a:latin typeface="+mn-lt"/>
        <a:ea typeface="+mn-ea"/>
        <a:cs typeface="+mn-cs"/>
      </a:defRPr>
    </a:lvl3pPr>
    <a:lvl4pPr marL="1371600" algn="l" rtl="0">
      <a:defRPr kumimoji="1" lang="ja-JP" sz="1200" kern="1200">
        <a:solidFill>
          <a:schemeClr val="tx1"/>
        </a:solidFill>
        <a:latin typeface="+mn-lt"/>
        <a:ea typeface="+mn-ea"/>
        <a:cs typeface="+mn-cs"/>
      </a:defRPr>
    </a:lvl4pPr>
    <a:lvl5pPr marL="1828800" algn="l" rtl="0">
      <a:defRPr kumimoji="1" lang="ja-JP" sz="1200" kern="1200">
        <a:solidFill>
          <a:schemeClr val="tx1"/>
        </a:solidFill>
        <a:latin typeface="+mn-lt"/>
        <a:ea typeface="+mn-ea"/>
        <a:cs typeface="+mn-cs"/>
      </a:defRPr>
    </a:lvl5pPr>
    <a:lvl6pPr marL="2286000" algn="l" rtl="0">
      <a:defRPr kumimoji="1" lang="ja-JP" sz="1200" kern="1200">
        <a:solidFill>
          <a:schemeClr val="tx1"/>
        </a:solidFill>
        <a:latin typeface="+mn-lt"/>
        <a:ea typeface="+mn-ea"/>
        <a:cs typeface="+mn-cs"/>
      </a:defRPr>
    </a:lvl6pPr>
    <a:lvl7pPr marL="2743200" algn="l" rtl="0">
      <a:defRPr kumimoji="1" lang="ja-JP" sz="1200" kern="1200">
        <a:solidFill>
          <a:schemeClr val="tx1"/>
        </a:solidFill>
        <a:latin typeface="+mn-lt"/>
        <a:ea typeface="+mn-ea"/>
        <a:cs typeface="+mn-cs"/>
      </a:defRPr>
    </a:lvl7pPr>
    <a:lvl8pPr marL="3200400" algn="l" rtl="0">
      <a:defRPr kumimoji="1" lang="ja-JP" sz="1200" kern="1200">
        <a:solidFill>
          <a:schemeClr val="tx1"/>
        </a:solidFill>
        <a:latin typeface="+mn-lt"/>
        <a:ea typeface="+mn-ea"/>
        <a:cs typeface="+mn-cs"/>
      </a:defRPr>
    </a:lvl8pPr>
    <a:lvl9pPr marL="3657600" algn="l" rtl="0">
      <a:defRPr kumimoji="1" lang="ja-JP"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D76769E-C829-4283-B80E-CB90D995C291}" type="slidenum">
              <a:rPr lang="en-US" altLang="ja-JP" smtClean="0"/>
              <a:pPr/>
              <a:t>1</a:t>
            </a:fld>
            <a:endParaRPr kumimoji="1" lang="ja-JP" altLang="en-US" dirty="0"/>
          </a:p>
        </p:txBody>
      </p:sp>
    </p:spTree>
    <p:extLst>
      <p:ext uri="{BB962C8B-B14F-4D97-AF65-F5344CB8AC3E}">
        <p14:creationId xmlns:p14="http://schemas.microsoft.com/office/powerpoint/2010/main" val="1208999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D76769E-C829-4283-B80E-CB90D995C291}" type="slidenum">
              <a:rPr lang="en-US" altLang="ja-JP" smtClean="0"/>
              <a:pPr/>
              <a:t>2</a:t>
            </a:fld>
            <a:endParaRPr kumimoji="1" lang="ja-JP" altLang="en-US" dirty="0"/>
          </a:p>
        </p:txBody>
      </p:sp>
    </p:spTree>
    <p:extLst>
      <p:ext uri="{BB962C8B-B14F-4D97-AF65-F5344CB8AC3E}">
        <p14:creationId xmlns:p14="http://schemas.microsoft.com/office/powerpoint/2010/main" val="3787745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1" lang="ja-JP" dirty="0"/>
          </a:p>
        </p:txBody>
      </p:sp>
      <p:sp>
        <p:nvSpPr>
          <p:cNvPr id="9" name="Title 8"/>
          <p:cNvSpPr>
            <a:spLocks noGrp="1"/>
          </p:cNvSpPr>
          <p:nvPr>
            <p:ph type="ctrTitle"/>
          </p:nvPr>
        </p:nvSpPr>
        <p:spPr>
          <a:xfrm>
            <a:off x="685800" y="1752603"/>
            <a:ext cx="7772400" cy="1829761"/>
          </a:xfrm>
        </p:spPr>
        <p:txBody>
          <a:bodyPr vert="horz" anchor="b">
            <a:normAutofit/>
            <a:scene3d>
              <a:camera prst="orthographicFront"/>
              <a:lightRig rig="soft" dir="t"/>
            </a:scene3d>
            <a:sp3d prstMaterial="softEdge">
              <a:bevelT w="25400" h="25400"/>
            </a:sp3d>
          </a:bodyPr>
          <a:lstStyle>
            <a:lvl1pPr algn="r" latinLnBrk="0">
              <a:defRPr kumimoji="1" lang="ja-JP" sz="4800" b="1">
                <a:solidFill>
                  <a:schemeClr val="tx2"/>
                </a:solidFill>
                <a:effectLst>
                  <a:outerShdw blurRad="31750" dist="25400" dir="5400000" algn="tl" rotWithShape="0">
                    <a:srgbClr val="000000">
                      <a:alpha val="25000"/>
                    </a:srgbClr>
                  </a:outerShdw>
                </a:effectLst>
              </a:defRPr>
            </a:lvl1pPr>
            <a:extLst/>
          </a:lstStyle>
          <a:p>
            <a:r>
              <a:rPr kumimoji="1" lang="ja-JP" altLang="en-US" smtClean="0"/>
              <a:t>マスター タイトルの書式設定</a:t>
            </a:r>
            <a:endParaRPr kumimoji="1" lang="ja-JP"/>
          </a:p>
        </p:txBody>
      </p:sp>
      <p:sp>
        <p:nvSpPr>
          <p:cNvPr id="17" name="Subtitle 16"/>
          <p:cNvSpPr>
            <a:spLocks noGrp="1"/>
          </p:cNvSpPr>
          <p:nvPr>
            <p:ph type="subTitle" idx="1"/>
          </p:nvPr>
        </p:nvSpPr>
        <p:spPr>
          <a:xfrm>
            <a:off x="685800" y="3582807"/>
            <a:ext cx="7772400" cy="1199704"/>
          </a:xfrm>
        </p:spPr>
        <p:txBody>
          <a:bodyPr/>
          <a:lstStyle>
            <a:lvl1pPr marL="0" marR="64008" indent="0" algn="r" latinLnBrk="0">
              <a:buNone/>
              <a:defRPr kumimoji="1" lang="ja-JP">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1" lang="ja-JP" altLang="en-US" smtClean="0"/>
              <a:t>マスター サブタイトルの書式設定</a:t>
            </a:r>
            <a:endParaRPr kumimoji="1" lang="ja-JP"/>
          </a:p>
        </p:txBody>
      </p:sp>
      <p:grpSp>
        <p:nvGrpSpPr>
          <p:cNvPr id="2" name="Group 14"/>
          <p:cNvGrpSpPr/>
          <p:nvPr/>
        </p:nvGrpSpPr>
        <p:grpSpPr>
          <a:xfrm>
            <a:off x="-3764" y="4953000"/>
            <a:ext cx="9147765" cy="1912088"/>
            <a:chOff x="-3765" y="4832896"/>
            <a:chExt cx="9147765" cy="2032192"/>
          </a:xfrm>
        </p:grpSpPr>
        <p:sp>
          <p:nvSpPr>
            <p:cNvPr id="7" name="Shap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8" name="Shap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11" name="Shap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1" lang="ja-JP"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latinLnBrk="0">
              <a:defRPr kumimoji="1" lang="ja-JP">
                <a:solidFill>
                  <a:srgbClr val="FFFFFF"/>
                </a:solidFill>
              </a:defRPr>
            </a:lvl1pPr>
            <a:extLst/>
          </a:lstStyle>
          <a:p>
            <a:fld id="{E6E13C79-1C97-4B32-B2AE-1A69C169643E}" type="datetime2">
              <a:rPr lang="ja-JP" altLang="en-US"/>
              <a:pPr/>
              <a:t>2015年 3月 22日 日曜日</a:t>
            </a:fld>
            <a:endParaRPr kumimoji="1" lang="ja-JP" dirty="0">
              <a:solidFill>
                <a:srgbClr val="FFFFFF"/>
              </a:solidFill>
            </a:endParaRPr>
          </a:p>
        </p:txBody>
      </p:sp>
      <p:sp>
        <p:nvSpPr>
          <p:cNvPr id="19" name="Footer Placeholder 18"/>
          <p:cNvSpPr>
            <a:spLocks noGrp="1"/>
          </p:cNvSpPr>
          <p:nvPr>
            <p:ph type="ftr" sz="quarter" idx="11"/>
          </p:nvPr>
        </p:nvSpPr>
        <p:spPr/>
        <p:txBody>
          <a:bodyPr/>
          <a:lstStyle>
            <a:lvl1pPr latinLnBrk="0">
              <a:defRPr kumimoji="1" lang="ja-JP">
                <a:solidFill>
                  <a:schemeClr val="accent1">
                    <a:tint val="20000"/>
                  </a:schemeClr>
                </a:solidFill>
              </a:defRPr>
            </a:lvl1pPr>
            <a:extLst/>
          </a:lstStyle>
          <a:p>
            <a:endParaRPr kumimoji="1" lang="ja-JP" dirty="0">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latinLnBrk="0">
              <a:defRPr kumimoji="1" lang="ja-JP">
                <a:solidFill>
                  <a:srgbClr val="FFFFFF"/>
                </a:solidFill>
              </a:defRPr>
            </a:lvl1pPr>
            <a:extLst/>
          </a:lstStyle>
          <a:p>
            <a:fld id="{45292C34-3E5E-4BA5-AF54-F1601B144FB0}" type="slidenum">
              <a:rPr/>
              <a:pPr/>
              <a:t>‹#›</a:t>
            </a:fld>
            <a:endParaRPr kumimoji="1" lang="ja-JP"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1" lang="ja-JP" altLang="en-US" smtClean="0"/>
              <a:t>マスター タイトルの書式設定</a:t>
            </a:r>
            <a:endParaRPr kumimoji="1" lang="ja-JP"/>
          </a:p>
        </p:txBody>
      </p:sp>
      <p:sp>
        <p:nvSpPr>
          <p:cNvPr id="3" name="Vertical Text Placeholder 2"/>
          <p:cNvSpPr>
            <a:spLocks noGrp="1"/>
          </p:cNvSpPr>
          <p:nvPr>
            <p:ph type="body" orient="vert" idx="1"/>
          </p:nvPr>
        </p:nvSpPr>
        <p:spPr>
          <a:xfrm>
            <a:off x="457200" y="1481331"/>
            <a:ext cx="8229600" cy="4386071"/>
          </a:xfrm>
        </p:spPr>
        <p:txBody>
          <a:bodyPr vert="eaVert"/>
          <a:lstStyle>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4" name="Date Placeholder 3"/>
          <p:cNvSpPr>
            <a:spLocks noGrp="1"/>
          </p:cNvSpPr>
          <p:nvPr>
            <p:ph type="dt" sz="half" idx="10"/>
          </p:nvPr>
        </p:nvSpPr>
        <p:spPr/>
        <p:txBody>
          <a:bodyPr/>
          <a:lstStyle>
            <a:extLst/>
          </a:lstStyle>
          <a:p>
            <a:fld id="{D10E14BF-C004-4398-9186-5EE680724D95}" type="datetime2">
              <a:rPr lang="ja-JP" altLang="en-US"/>
              <a:pPr/>
              <a:t>2015年 3月 22日 日曜日</a:t>
            </a:fld>
            <a:endParaRPr kumimoji="1" lang="ja-JP" dirty="0"/>
          </a:p>
        </p:txBody>
      </p:sp>
      <p:sp>
        <p:nvSpPr>
          <p:cNvPr id="5" name="Footer Placeholder 4"/>
          <p:cNvSpPr>
            <a:spLocks noGrp="1"/>
          </p:cNvSpPr>
          <p:nvPr>
            <p:ph type="ftr" sz="quarter" idx="11"/>
          </p:nvPr>
        </p:nvSpPr>
        <p:spPr/>
        <p:txBody>
          <a:bodyPr/>
          <a:lstStyle>
            <a:extLst/>
          </a:lstStyle>
          <a:p>
            <a:endParaRPr kumimoji="1" lang="ja-JP" dirty="0"/>
          </a:p>
        </p:txBody>
      </p:sp>
      <p:sp>
        <p:nvSpPr>
          <p:cNvPr id="6" name="Slide Number Placeholder 5"/>
          <p:cNvSpPr>
            <a:spLocks noGrp="1"/>
          </p:cNvSpPr>
          <p:nvPr>
            <p:ph type="sldNum" sz="quarter" idx="12"/>
          </p:nvPr>
        </p:nvSpPr>
        <p:spPr/>
        <p:txBody>
          <a:bodyPr/>
          <a:lstStyle>
            <a:extLst/>
          </a:lstStyle>
          <a:p>
            <a:fld id="{45292C34-3E5E-4BA5-AF54-F1601B144FB0}" type="slidenum">
              <a:rPr kumimoji="1" lang="en-US" altLang="ja-JP" sz="1400">
                <a:solidFill>
                  <a:schemeClr val="tx2">
                    <a:shade val="50000"/>
                  </a:schemeClr>
                </a:solidFill>
              </a:rPr>
              <a:pPr/>
              <a:t>‹#›</a:t>
            </a:fld>
            <a:endParaRPr kumimoji="1" 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2"/>
            <a:ext cx="1777470" cy="5592761"/>
          </a:xfrm>
        </p:spPr>
        <p:txBody>
          <a:bodyPr vert="eaVert"/>
          <a:lstStyle>
            <a:extLst/>
          </a:lstStyle>
          <a:p>
            <a:r>
              <a:rPr kumimoji="1" lang="ja-JP" altLang="en-US" smtClean="0"/>
              <a:t>マスター タイトルの書式設定</a:t>
            </a:r>
            <a:endParaRPr kumimoji="1" lang="ja-JP"/>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4" name="Date Placeholder 3"/>
          <p:cNvSpPr>
            <a:spLocks noGrp="1"/>
          </p:cNvSpPr>
          <p:nvPr>
            <p:ph type="dt" sz="half" idx="10"/>
          </p:nvPr>
        </p:nvSpPr>
        <p:spPr/>
        <p:txBody>
          <a:bodyPr/>
          <a:lstStyle>
            <a:extLst/>
          </a:lstStyle>
          <a:p>
            <a:fld id="{D10E14BF-C004-4398-9186-5EE680724D95}" type="datetime2">
              <a:rPr lang="ja-JP" altLang="en-US"/>
              <a:pPr/>
              <a:t>2015年 3月 22日 日曜日</a:t>
            </a:fld>
            <a:endParaRPr kumimoji="1" lang="ja-JP" dirty="0"/>
          </a:p>
        </p:txBody>
      </p:sp>
      <p:sp>
        <p:nvSpPr>
          <p:cNvPr id="5" name="Footer Placeholder 4"/>
          <p:cNvSpPr>
            <a:spLocks noGrp="1"/>
          </p:cNvSpPr>
          <p:nvPr>
            <p:ph type="ftr" sz="quarter" idx="11"/>
          </p:nvPr>
        </p:nvSpPr>
        <p:spPr/>
        <p:txBody>
          <a:bodyPr/>
          <a:lstStyle>
            <a:extLst/>
          </a:lstStyle>
          <a:p>
            <a:endParaRPr kumimoji="1" lang="ja-JP" dirty="0"/>
          </a:p>
        </p:txBody>
      </p:sp>
      <p:sp>
        <p:nvSpPr>
          <p:cNvPr id="6" name="Slide Number Placeholder 5"/>
          <p:cNvSpPr>
            <a:spLocks noGrp="1"/>
          </p:cNvSpPr>
          <p:nvPr>
            <p:ph type="sldNum" sz="quarter" idx="12"/>
          </p:nvPr>
        </p:nvSpPr>
        <p:spPr/>
        <p:txBody>
          <a:bodyPr/>
          <a:lstStyle>
            <a:extLst/>
          </a:lstStyle>
          <a:p>
            <a:fld id="{45292C34-3E5E-4BA5-AF54-F1601B144FB0}" type="slidenum">
              <a:rPr kumimoji="1" lang="en-US" altLang="ja-JP" sz="1400">
                <a:solidFill>
                  <a:schemeClr val="tx2">
                    <a:shade val="50000"/>
                  </a:schemeClr>
                </a:solidFill>
              </a:rPr>
              <a:pPr/>
              <a:t>‹#›</a:t>
            </a:fld>
            <a:endParaRPr kumimoji="1" 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4" name="Date Placeholder 3"/>
          <p:cNvSpPr>
            <a:spLocks noGrp="1"/>
          </p:cNvSpPr>
          <p:nvPr>
            <p:ph type="dt" sz="half" idx="10"/>
          </p:nvPr>
        </p:nvSpPr>
        <p:spPr/>
        <p:txBody>
          <a:bodyPr/>
          <a:lstStyle>
            <a:extLst/>
          </a:lstStyle>
          <a:p>
            <a:fld id="{227FEF5B-F2CC-4EC5-8F1F-29A8BF9EFFA9}" type="datetime2">
              <a:rPr lang="ja-JP" altLang="en-US"/>
              <a:pPr/>
              <a:t>2015年 3月 22日 日曜日</a:t>
            </a:fld>
            <a:endParaRPr kumimoji="1" lang="ja-JP" dirty="0"/>
          </a:p>
        </p:txBody>
      </p:sp>
      <p:sp>
        <p:nvSpPr>
          <p:cNvPr id="5" name="Footer Placeholder 4"/>
          <p:cNvSpPr>
            <a:spLocks noGrp="1"/>
          </p:cNvSpPr>
          <p:nvPr>
            <p:ph type="ftr" sz="quarter" idx="11"/>
          </p:nvPr>
        </p:nvSpPr>
        <p:spPr/>
        <p:txBody>
          <a:bodyPr/>
          <a:lstStyle>
            <a:extLst/>
          </a:lstStyle>
          <a:p>
            <a:endParaRPr kumimoji="1" lang="ja-JP" dirty="0"/>
          </a:p>
        </p:txBody>
      </p:sp>
      <p:sp>
        <p:nvSpPr>
          <p:cNvPr id="6" name="Slide Number Placeholder 5"/>
          <p:cNvSpPr>
            <a:spLocks noGrp="1"/>
          </p:cNvSpPr>
          <p:nvPr>
            <p:ph type="sldNum" sz="quarter" idx="12"/>
          </p:nvPr>
        </p:nvSpPr>
        <p:spPr/>
        <p:txBody>
          <a:bodyPr/>
          <a:lstStyle>
            <a:extLst/>
          </a:lstStyle>
          <a:p>
            <a:fld id="{BC410EEA-824F-4D46-AFE7-60426C8C06B0}" type="slidenum">
              <a:rPr/>
              <a:pPr/>
              <a:t>‹#›</a:t>
            </a:fld>
            <a:endParaRPr kumimoji="1" lang="ja-JP" dirty="0"/>
          </a:p>
        </p:txBody>
      </p:sp>
      <p:sp>
        <p:nvSpPr>
          <p:cNvPr id="7" name="Title 6"/>
          <p:cNvSpPr>
            <a:spLocks noGrp="1"/>
          </p:cNvSpPr>
          <p:nvPr>
            <p:ph type="title"/>
          </p:nvPr>
        </p:nvSpPr>
        <p:spPr/>
        <p:txBody>
          <a:bodyPr rtlCol="0"/>
          <a:lstStyle>
            <a:extLst/>
          </a:lstStyle>
          <a:p>
            <a:r>
              <a:rPr kumimoji="1" lang="ja-JP" altLang="en-US" smtClean="0"/>
              <a:t>マスター タイトルの書式設定</a:t>
            </a:r>
            <a:endParaRPr kumimoji="1" 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latinLnBrk="0">
              <a:buNone/>
              <a:defRPr kumimoji="1" lang="ja-JP" sz="4800" b="1" cap="none" baseline="0">
                <a:effectLst>
                  <a:outerShdw blurRad="31750" dist="25400" dir="5400000" algn="tl" rotWithShape="0">
                    <a:srgbClr val="000000">
                      <a:alpha val="25000"/>
                    </a:srgbClr>
                  </a:outerShdw>
                </a:effectLst>
              </a:defRPr>
            </a:lvl1pPr>
            <a:extLst/>
          </a:lstStyle>
          <a:p>
            <a:r>
              <a:rPr kumimoji="1" lang="ja-JP" altLang="en-US" smtClean="0"/>
              <a:t>マスター タイトルの書式設定</a:t>
            </a:r>
            <a:endParaRPr kumimoji="1" lang="ja-JP"/>
          </a:p>
        </p:txBody>
      </p:sp>
      <p:sp>
        <p:nvSpPr>
          <p:cNvPr id="3" name="Text Placeholder 2"/>
          <p:cNvSpPr>
            <a:spLocks noGrp="1"/>
          </p:cNvSpPr>
          <p:nvPr>
            <p:ph type="body" idx="1"/>
          </p:nvPr>
        </p:nvSpPr>
        <p:spPr>
          <a:xfrm>
            <a:off x="3922713" y="2888512"/>
            <a:ext cx="4572000" cy="1454888"/>
          </a:xfrm>
        </p:spPr>
        <p:txBody>
          <a:bodyPr anchor="t"/>
          <a:lstStyle>
            <a:lvl1pPr marL="0" indent="0" algn="l" latinLnBrk="0">
              <a:buNone/>
              <a:defRPr kumimoji="1" lang="ja-JP" sz="2300">
                <a:solidFill>
                  <a:schemeClr val="tx1"/>
                </a:solidFill>
              </a:defRPr>
            </a:lvl1pPr>
            <a:lvl2pPr>
              <a:buNone/>
              <a:defRPr kumimoji="1" lang="ja-JP" sz="1800">
                <a:solidFill>
                  <a:schemeClr val="tx1">
                    <a:tint val="75000"/>
                  </a:schemeClr>
                </a:solidFill>
              </a:defRPr>
            </a:lvl2pPr>
            <a:lvl3pPr>
              <a:buNone/>
              <a:defRPr kumimoji="1" lang="ja-JP" sz="1600">
                <a:solidFill>
                  <a:schemeClr val="tx1">
                    <a:tint val="75000"/>
                  </a:schemeClr>
                </a:solidFill>
              </a:defRPr>
            </a:lvl3pPr>
            <a:lvl4pPr>
              <a:buNone/>
              <a:defRPr kumimoji="1" lang="ja-JP" sz="1400">
                <a:solidFill>
                  <a:schemeClr val="tx1">
                    <a:tint val="75000"/>
                  </a:schemeClr>
                </a:solidFill>
              </a:defRPr>
            </a:lvl4pPr>
            <a:lvl5pPr>
              <a:buNone/>
              <a:defRPr kumimoji="1" lang="ja-JP" sz="1400">
                <a:solidFill>
                  <a:schemeClr val="tx1">
                    <a:tint val="75000"/>
                  </a:schemeClr>
                </a:solidFill>
              </a:defRPr>
            </a:lvl5pPr>
            <a:extLst/>
          </a:lstStyle>
          <a:p>
            <a:pPr lvl="0"/>
            <a:r>
              <a:rPr kumimoji="1" lang="ja-JP" altLang="en-US" smtClean="0"/>
              <a:t>マスター テキストの書式設定</a:t>
            </a:r>
          </a:p>
        </p:txBody>
      </p:sp>
      <p:sp>
        <p:nvSpPr>
          <p:cNvPr id="4" name="Date Placeholder 3"/>
          <p:cNvSpPr>
            <a:spLocks noGrp="1"/>
          </p:cNvSpPr>
          <p:nvPr>
            <p:ph type="dt" sz="half" idx="10"/>
          </p:nvPr>
        </p:nvSpPr>
        <p:spPr/>
        <p:txBody>
          <a:bodyPr/>
          <a:lstStyle>
            <a:extLst/>
          </a:lstStyle>
          <a:p>
            <a:fld id="{5F4709C1-563D-4D9C-B702-B64C84A5A174}" type="datetime2">
              <a:rPr lang="ja-JP" altLang="en-US"/>
              <a:pPr/>
              <a:t>2015年 3月 22日 日曜日</a:t>
            </a:fld>
            <a:endParaRPr kumimoji="1" lang="ja-JP" dirty="0"/>
          </a:p>
        </p:txBody>
      </p:sp>
      <p:sp>
        <p:nvSpPr>
          <p:cNvPr id="5" name="Footer Placeholder 4"/>
          <p:cNvSpPr>
            <a:spLocks noGrp="1"/>
          </p:cNvSpPr>
          <p:nvPr>
            <p:ph type="ftr" sz="quarter" idx="11"/>
          </p:nvPr>
        </p:nvSpPr>
        <p:spPr/>
        <p:txBody>
          <a:bodyPr/>
          <a:lstStyle>
            <a:extLst/>
          </a:lstStyle>
          <a:p>
            <a:endParaRPr kumimoji="1" lang="ja-JP" dirty="0"/>
          </a:p>
        </p:txBody>
      </p:sp>
      <p:sp>
        <p:nvSpPr>
          <p:cNvPr id="6" name="Slide Number Placeholder 5"/>
          <p:cNvSpPr>
            <a:spLocks noGrp="1"/>
          </p:cNvSpPr>
          <p:nvPr>
            <p:ph type="sldNum" sz="quarter" idx="12"/>
          </p:nvPr>
        </p:nvSpPr>
        <p:spPr/>
        <p:txBody>
          <a:bodyPr/>
          <a:lstStyle>
            <a:extLst/>
          </a:lstStyle>
          <a:p>
            <a:fld id="{BC410EEA-824F-4D46-AFE7-60426C8C06B0}" type="slidenum">
              <a:rPr/>
              <a:pPr/>
              <a:t>‹#›</a:t>
            </a:fld>
            <a:endParaRPr kumimoji="1" lang="ja-JP"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kumimoji="1" lang="ja-JP"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kumimoji="1" lang="ja-JP"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30"/>
            <a:ext cx="4038600" cy="4525963"/>
          </a:xfrm>
        </p:spPr>
        <p:txBody>
          <a:bodyPr/>
          <a:lstStyle>
            <a:lvl1pPr latinLnBrk="0">
              <a:defRPr kumimoji="1" lang="ja-JP" sz="2800"/>
            </a:lvl1pPr>
            <a:lvl2pPr>
              <a:defRPr kumimoji="1" lang="ja-JP" sz="2400"/>
            </a:lvl2pPr>
            <a:lvl3pPr>
              <a:defRPr kumimoji="1" lang="ja-JP" sz="2000"/>
            </a:lvl3pPr>
            <a:lvl4pPr>
              <a:defRPr kumimoji="1" lang="ja-JP" sz="1800"/>
            </a:lvl4pPr>
            <a:lvl5pPr>
              <a:defRPr kumimoji="1" lang="ja-JP" sz="1800"/>
            </a:lvl5pPr>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4" name="Content Placeholder 3"/>
          <p:cNvSpPr>
            <a:spLocks noGrp="1"/>
          </p:cNvSpPr>
          <p:nvPr>
            <p:ph sz="half" idx="2"/>
          </p:nvPr>
        </p:nvSpPr>
        <p:spPr>
          <a:xfrm>
            <a:off x="4648200" y="1481330"/>
            <a:ext cx="4038600" cy="4525963"/>
          </a:xfrm>
        </p:spPr>
        <p:txBody>
          <a:bodyPr/>
          <a:lstStyle>
            <a:lvl1pPr latinLnBrk="0">
              <a:defRPr kumimoji="1" lang="ja-JP" sz="2800"/>
            </a:lvl1pPr>
            <a:lvl2pPr>
              <a:defRPr kumimoji="1" lang="ja-JP" sz="2400"/>
            </a:lvl2pPr>
            <a:lvl3pPr>
              <a:defRPr kumimoji="1" lang="ja-JP" sz="2000"/>
            </a:lvl3pPr>
            <a:lvl4pPr>
              <a:defRPr kumimoji="1" lang="ja-JP" sz="1800"/>
            </a:lvl4pPr>
            <a:lvl5pPr>
              <a:defRPr kumimoji="1" lang="ja-JP" sz="1800"/>
            </a:lvl5pPr>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5" name="Date Placeholder 4"/>
          <p:cNvSpPr>
            <a:spLocks noGrp="1"/>
          </p:cNvSpPr>
          <p:nvPr>
            <p:ph type="dt" sz="half" idx="10"/>
          </p:nvPr>
        </p:nvSpPr>
        <p:spPr/>
        <p:txBody>
          <a:bodyPr/>
          <a:lstStyle>
            <a:extLst/>
          </a:lstStyle>
          <a:p>
            <a:fld id="{2E8303D9-A6EB-41FB-BF22-3F49E470997E}" type="datetime2">
              <a:rPr lang="ja-JP" altLang="en-US"/>
              <a:pPr/>
              <a:t>2015年 3月 22日 日曜日</a:t>
            </a:fld>
            <a:endParaRPr kumimoji="1" lang="ja-JP" dirty="0"/>
          </a:p>
        </p:txBody>
      </p:sp>
      <p:sp>
        <p:nvSpPr>
          <p:cNvPr id="6" name="Footer Placeholder 5"/>
          <p:cNvSpPr>
            <a:spLocks noGrp="1"/>
          </p:cNvSpPr>
          <p:nvPr>
            <p:ph type="ftr" sz="quarter" idx="11"/>
          </p:nvPr>
        </p:nvSpPr>
        <p:spPr/>
        <p:txBody>
          <a:bodyPr/>
          <a:lstStyle>
            <a:extLst/>
          </a:lstStyle>
          <a:p>
            <a:endParaRPr kumimoji="1" lang="ja-JP" dirty="0"/>
          </a:p>
        </p:txBody>
      </p:sp>
      <p:sp>
        <p:nvSpPr>
          <p:cNvPr id="7" name="Slide Number Placeholder 6"/>
          <p:cNvSpPr>
            <a:spLocks noGrp="1"/>
          </p:cNvSpPr>
          <p:nvPr>
            <p:ph type="sldNum" sz="quarter" idx="12"/>
          </p:nvPr>
        </p:nvSpPr>
        <p:spPr/>
        <p:txBody>
          <a:bodyPr/>
          <a:lstStyle>
            <a:extLst/>
          </a:lstStyle>
          <a:p>
            <a:fld id="{BC410EEA-824F-4D46-AFE7-60426C8C06B0}" type="slidenum">
              <a:rPr/>
              <a:pPr/>
              <a:t>‹#›</a:t>
            </a:fld>
            <a:endParaRPr kumimoji="1" lang="ja-JP" dirty="0"/>
          </a:p>
        </p:txBody>
      </p:sp>
      <p:sp>
        <p:nvSpPr>
          <p:cNvPr id="8" name="Title 7"/>
          <p:cNvSpPr>
            <a:spLocks noGrp="1"/>
          </p:cNvSpPr>
          <p:nvPr>
            <p:ph type="title"/>
          </p:nvPr>
        </p:nvSpPr>
        <p:spPr/>
        <p:txBody>
          <a:bodyPr rtlCol="0"/>
          <a:lstStyle>
            <a:extLst/>
          </a:lstStyle>
          <a:p>
            <a:r>
              <a:rPr kumimoji="1" lang="ja-JP" altLang="en-US" smtClean="0"/>
              <a:t>マスター タイトルの書式設定</a:t>
            </a:r>
            <a:endParaRPr kumimoji="1" lang="ja-JP"/>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latinLnBrk="0">
              <a:defRPr kumimoji="1" lang="ja-JP"/>
            </a:lvl1pPr>
            <a:extLst/>
          </a:lstStyle>
          <a:p>
            <a:r>
              <a:rPr kumimoji="1" lang="ja-JP" altLang="en-US" smtClean="0"/>
              <a:t>マスター タイトルの書式設定</a:t>
            </a:r>
            <a:endParaRPr kumimoji="1" lang="ja-JP"/>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latinLnBrk="0">
              <a:buNone/>
              <a:defRPr kumimoji="1" lang="ja-JP" sz="2400" b="0">
                <a:solidFill>
                  <a:schemeClr val="bg1"/>
                </a:solidFill>
              </a:defRPr>
            </a:lvl1pPr>
            <a:lvl2pPr>
              <a:buNone/>
              <a:defRPr kumimoji="1" lang="ja-JP" sz="2000" b="1"/>
            </a:lvl2pPr>
            <a:lvl3pPr>
              <a:buNone/>
              <a:defRPr kumimoji="1" lang="ja-JP" sz="1800" b="1"/>
            </a:lvl3pPr>
            <a:lvl4pPr>
              <a:buNone/>
              <a:defRPr kumimoji="1" lang="ja-JP" sz="1600" b="1"/>
            </a:lvl4pPr>
            <a:lvl5pPr>
              <a:buNone/>
              <a:defRPr kumimoji="1" lang="ja-JP" sz="1600" b="1"/>
            </a:lvl5pPr>
            <a:extLst/>
          </a:lstStyle>
          <a:p>
            <a:pPr lvl="0"/>
            <a:r>
              <a:rPr kumimoji="1" lang="ja-JP" altLang="en-US" smtClean="0"/>
              <a:t>マスター テキストの書式設定</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latinLnBrk="0">
              <a:buNone/>
              <a:defRPr kumimoji="1" lang="ja-JP" sz="2400" b="0">
                <a:solidFill>
                  <a:schemeClr val="bg1"/>
                </a:solidFill>
              </a:defRPr>
            </a:lvl1pPr>
            <a:lvl2pPr>
              <a:buNone/>
              <a:defRPr kumimoji="1" lang="ja-JP" sz="2000" b="1"/>
            </a:lvl2pPr>
            <a:lvl3pPr>
              <a:buNone/>
              <a:defRPr kumimoji="1" lang="ja-JP" sz="1800" b="1"/>
            </a:lvl3pPr>
            <a:lvl4pPr>
              <a:buNone/>
              <a:defRPr kumimoji="1" lang="ja-JP" sz="1600" b="1"/>
            </a:lvl4pPr>
            <a:lvl5pPr>
              <a:buNone/>
              <a:defRPr kumimoji="1" lang="ja-JP" sz="1600" b="1"/>
            </a:lvl5pPr>
            <a:extLst/>
          </a:lstStyle>
          <a:p>
            <a:pPr lvl="0"/>
            <a:r>
              <a:rPr kumimoji="1" lang="ja-JP" altLang="en-US" smtClean="0"/>
              <a:t>マスター テキストの書式設定</a:t>
            </a:r>
          </a:p>
        </p:txBody>
      </p:sp>
      <p:sp>
        <p:nvSpPr>
          <p:cNvPr id="5" name="Content Placeholder 4"/>
          <p:cNvSpPr>
            <a:spLocks noGrp="1"/>
          </p:cNvSpPr>
          <p:nvPr>
            <p:ph sz="quarter" idx="2"/>
          </p:nvPr>
        </p:nvSpPr>
        <p:spPr>
          <a:xfrm>
            <a:off x="457200" y="1472432"/>
            <a:ext cx="4040188" cy="3941763"/>
          </a:xfrm>
          <a:ln>
            <a:noFill/>
            <a:prstDash val="sysDash"/>
            <a:miter lim="800000"/>
          </a:ln>
        </p:spPr>
        <p:txBody>
          <a:bodyPr/>
          <a:lstStyle>
            <a:lvl1pPr latinLnBrk="0">
              <a:defRPr kumimoji="1" lang="ja-JP" sz="2400"/>
            </a:lvl1pPr>
            <a:lvl2pPr>
              <a:defRPr kumimoji="1" lang="ja-JP" sz="2000"/>
            </a:lvl2pPr>
            <a:lvl3pPr>
              <a:defRPr kumimoji="1" lang="ja-JP" sz="1800"/>
            </a:lvl3pPr>
            <a:lvl4pPr>
              <a:defRPr kumimoji="1" lang="ja-JP" sz="1600"/>
            </a:lvl4pPr>
            <a:lvl5pPr>
              <a:defRPr kumimoji="1" lang="ja-JP" sz="1600"/>
            </a:lvl5pPr>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6" name="Content Placeholder 5"/>
          <p:cNvSpPr>
            <a:spLocks noGrp="1"/>
          </p:cNvSpPr>
          <p:nvPr>
            <p:ph sz="quarter" idx="4"/>
          </p:nvPr>
        </p:nvSpPr>
        <p:spPr>
          <a:xfrm>
            <a:off x="4645026" y="1472432"/>
            <a:ext cx="4041775" cy="3941763"/>
          </a:xfrm>
          <a:ln>
            <a:noFill/>
            <a:prstDash val="sysDash"/>
            <a:miter lim="800000"/>
          </a:ln>
        </p:spPr>
        <p:txBody>
          <a:bodyPr/>
          <a:lstStyle>
            <a:lvl1pPr latinLnBrk="0">
              <a:spcBef>
                <a:spcPts val="0"/>
              </a:spcBef>
              <a:defRPr kumimoji="1" lang="ja-JP" sz="2400"/>
            </a:lvl1pPr>
            <a:lvl2pPr>
              <a:defRPr kumimoji="1" lang="ja-JP" sz="2000"/>
            </a:lvl2pPr>
            <a:lvl3pPr>
              <a:defRPr kumimoji="1" lang="ja-JP" sz="1800"/>
            </a:lvl3pPr>
            <a:lvl4pPr>
              <a:defRPr kumimoji="1" lang="ja-JP" sz="1600"/>
            </a:lvl4pPr>
            <a:lvl5pPr>
              <a:defRPr kumimoji="1" lang="ja-JP" sz="1600"/>
            </a:lvl5pPr>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7" name="Date Placeholder 6"/>
          <p:cNvSpPr>
            <a:spLocks noGrp="1"/>
          </p:cNvSpPr>
          <p:nvPr>
            <p:ph type="dt" sz="half" idx="10"/>
          </p:nvPr>
        </p:nvSpPr>
        <p:spPr/>
        <p:txBody>
          <a:bodyPr/>
          <a:lstStyle>
            <a:extLst/>
          </a:lstStyle>
          <a:p>
            <a:fld id="{89BB0534-5698-4F62-9CFE-5DE61A073E78}" type="datetime2">
              <a:rPr lang="ja-JP" altLang="en-US"/>
              <a:pPr/>
              <a:t>2015年 3月 22日 日曜日</a:t>
            </a:fld>
            <a:endParaRPr kumimoji="1" lang="ja-JP" dirty="0"/>
          </a:p>
        </p:txBody>
      </p:sp>
      <p:sp>
        <p:nvSpPr>
          <p:cNvPr id="8" name="Footer Placeholder 7"/>
          <p:cNvSpPr>
            <a:spLocks noGrp="1"/>
          </p:cNvSpPr>
          <p:nvPr>
            <p:ph type="ftr" sz="quarter" idx="11"/>
          </p:nvPr>
        </p:nvSpPr>
        <p:spPr/>
        <p:txBody>
          <a:bodyPr/>
          <a:lstStyle>
            <a:extLst/>
          </a:lstStyle>
          <a:p>
            <a:endParaRPr kumimoji="1" lang="ja-JP" dirty="0"/>
          </a:p>
        </p:txBody>
      </p:sp>
      <p:sp>
        <p:nvSpPr>
          <p:cNvPr id="9" name="Slide Number Placeholder 8"/>
          <p:cNvSpPr>
            <a:spLocks noGrp="1"/>
          </p:cNvSpPr>
          <p:nvPr>
            <p:ph type="sldNum" sz="quarter" idx="12"/>
          </p:nvPr>
        </p:nvSpPr>
        <p:spPr/>
        <p:txBody>
          <a:bodyPr/>
          <a:lstStyle>
            <a:extLst/>
          </a:lstStyle>
          <a:p>
            <a:fld id="{BC410EEA-824F-4D46-AFE7-60426C8C06B0}" type="slidenum">
              <a:rPr/>
              <a:pPr/>
              <a:t>‹#›</a:t>
            </a:fld>
            <a:endParaRPr kumimoji="1" lang="ja-JP"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84827A3-B249-4F87-AB1A-1E06AC1AA2A4}" type="datetime2">
              <a:rPr lang="ja-JP" altLang="en-US"/>
              <a:pPr/>
              <a:t>2015年 3月 22日 日曜日</a:t>
            </a:fld>
            <a:endParaRPr kumimoji="1" lang="ja-JP" dirty="0"/>
          </a:p>
        </p:txBody>
      </p:sp>
      <p:sp>
        <p:nvSpPr>
          <p:cNvPr id="4" name="Footer Placeholder 3"/>
          <p:cNvSpPr>
            <a:spLocks noGrp="1"/>
          </p:cNvSpPr>
          <p:nvPr>
            <p:ph type="ftr" sz="quarter" idx="11"/>
          </p:nvPr>
        </p:nvSpPr>
        <p:spPr/>
        <p:txBody>
          <a:bodyPr/>
          <a:lstStyle>
            <a:extLst/>
          </a:lstStyle>
          <a:p>
            <a:endParaRPr kumimoji="1" lang="ja-JP" dirty="0"/>
          </a:p>
        </p:txBody>
      </p:sp>
      <p:sp>
        <p:nvSpPr>
          <p:cNvPr id="5" name="Slide Number Placeholder 4"/>
          <p:cNvSpPr>
            <a:spLocks noGrp="1"/>
          </p:cNvSpPr>
          <p:nvPr>
            <p:ph type="sldNum" sz="quarter" idx="12"/>
          </p:nvPr>
        </p:nvSpPr>
        <p:spPr/>
        <p:txBody>
          <a:bodyPr/>
          <a:lstStyle>
            <a:extLst/>
          </a:lstStyle>
          <a:p>
            <a:fld id="{BC410EEA-824F-4D46-AFE7-60426C8C06B0}" type="slidenum">
              <a:rPr/>
              <a:pPr/>
              <a:t>‹#›</a:t>
            </a:fld>
            <a:endParaRPr kumimoji="1" lang="ja-JP" dirty="0"/>
          </a:p>
        </p:txBody>
      </p:sp>
      <p:sp>
        <p:nvSpPr>
          <p:cNvPr id="6" name="Title 5"/>
          <p:cNvSpPr>
            <a:spLocks noGrp="1"/>
          </p:cNvSpPr>
          <p:nvPr>
            <p:ph type="title"/>
          </p:nvPr>
        </p:nvSpPr>
        <p:spPr/>
        <p:txBody>
          <a:bodyPr rtlCol="0"/>
          <a:lstStyle>
            <a:extLst/>
          </a:lstStyle>
          <a:p>
            <a:r>
              <a:rPr kumimoji="1" lang="ja-JP" altLang="en-US" smtClean="0"/>
              <a:t>マスター タイトルの書式設定</a:t>
            </a:r>
            <a:endParaRPr kumimoji="1" lang="ja-JP"/>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1546142-29B2-49CC-BCC6-A3AD70B4960E}" type="datetime2">
              <a:rPr lang="ja-JP" altLang="en-US"/>
              <a:pPr/>
              <a:t>2015年 3月 22日 日曜日</a:t>
            </a:fld>
            <a:endParaRPr kumimoji="1" lang="ja-JP" dirty="0"/>
          </a:p>
        </p:txBody>
      </p:sp>
      <p:sp>
        <p:nvSpPr>
          <p:cNvPr id="3" name="Footer Placeholder 2"/>
          <p:cNvSpPr>
            <a:spLocks noGrp="1"/>
          </p:cNvSpPr>
          <p:nvPr>
            <p:ph type="ftr" sz="quarter" idx="11"/>
          </p:nvPr>
        </p:nvSpPr>
        <p:spPr/>
        <p:txBody>
          <a:bodyPr/>
          <a:lstStyle>
            <a:extLst/>
          </a:lstStyle>
          <a:p>
            <a:endParaRPr kumimoji="1" lang="ja-JP" dirty="0"/>
          </a:p>
        </p:txBody>
      </p:sp>
      <p:sp>
        <p:nvSpPr>
          <p:cNvPr id="4" name="Slide Number Placeholder 3"/>
          <p:cNvSpPr>
            <a:spLocks noGrp="1"/>
          </p:cNvSpPr>
          <p:nvPr>
            <p:ph type="sldNum" sz="quarter" idx="12"/>
          </p:nvPr>
        </p:nvSpPr>
        <p:spPr/>
        <p:txBody>
          <a:bodyPr/>
          <a:lstStyle>
            <a:extLst/>
          </a:lstStyle>
          <a:p>
            <a:fld id="{BC410EEA-824F-4D46-AFE7-60426C8C06B0}" type="slidenum">
              <a:rPr/>
              <a:pPr/>
              <a:t>‹#›</a:t>
            </a:fld>
            <a:endParaRPr kumimoji="1" 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latinLnBrk="0">
              <a:buNone/>
              <a:defRPr kumimoji="1" lang="ja-JP" sz="2500" b="0">
                <a:solidFill>
                  <a:schemeClr val="accent1"/>
                </a:solidFill>
                <a:effectLst/>
              </a:defRPr>
            </a:lvl1pPr>
            <a:extLst/>
          </a:lstStyle>
          <a:p>
            <a:r>
              <a:rPr kumimoji="1" lang="ja-JP" altLang="en-US" smtClean="0"/>
              <a:t>マスター タイトルの書式設定</a:t>
            </a:r>
            <a:endParaRPr kumimoji="1" lang="ja-JP"/>
          </a:p>
        </p:txBody>
      </p:sp>
      <p:sp>
        <p:nvSpPr>
          <p:cNvPr id="3" name="Text Placeholder 2"/>
          <p:cNvSpPr>
            <a:spLocks noGrp="1"/>
          </p:cNvSpPr>
          <p:nvPr>
            <p:ph type="body" idx="2"/>
          </p:nvPr>
        </p:nvSpPr>
        <p:spPr>
          <a:xfrm>
            <a:off x="4419600" y="5334000"/>
            <a:ext cx="3974592" cy="914400"/>
          </a:xfrm>
        </p:spPr>
        <p:txBody>
          <a:bodyPr/>
          <a:lstStyle>
            <a:lvl1pPr marL="0" indent="0" algn="r" latinLnBrk="0">
              <a:buNone/>
              <a:defRPr kumimoji="1" lang="ja-JP" sz="1600"/>
            </a:lvl1pPr>
            <a:lvl2pPr>
              <a:buNone/>
              <a:defRPr kumimoji="1" lang="ja-JP" sz="1200"/>
            </a:lvl2pPr>
            <a:lvl3pPr>
              <a:buNone/>
              <a:defRPr kumimoji="1" lang="ja-JP" sz="1000"/>
            </a:lvl3pPr>
            <a:lvl4pPr>
              <a:buNone/>
              <a:defRPr kumimoji="1" lang="ja-JP" sz="900"/>
            </a:lvl4pPr>
            <a:lvl5pPr>
              <a:buNone/>
              <a:defRPr kumimoji="1" lang="ja-JP" sz="900"/>
            </a:lvl5pPr>
            <a:extLst/>
          </a:lstStyle>
          <a:p>
            <a:pPr lvl="0"/>
            <a:r>
              <a:rPr kumimoji="1" lang="ja-JP" altLang="en-US" smtClean="0"/>
              <a:t>マスター テキストの書式設定</a:t>
            </a:r>
          </a:p>
        </p:txBody>
      </p:sp>
      <p:sp>
        <p:nvSpPr>
          <p:cNvPr id="4" name="Content Placeholder 3"/>
          <p:cNvSpPr>
            <a:spLocks noGrp="1"/>
          </p:cNvSpPr>
          <p:nvPr>
            <p:ph sz="half" idx="1"/>
          </p:nvPr>
        </p:nvSpPr>
        <p:spPr>
          <a:xfrm>
            <a:off x="914400" y="274320"/>
            <a:ext cx="7479792" cy="4572000"/>
          </a:xfrm>
        </p:spPr>
        <p:txBody>
          <a:bodyPr/>
          <a:lstStyle>
            <a:lvl1pPr latinLnBrk="0">
              <a:defRPr kumimoji="1" lang="ja-JP" sz="3200"/>
            </a:lvl1pPr>
            <a:lvl2pPr>
              <a:defRPr kumimoji="1" lang="ja-JP" sz="2800"/>
            </a:lvl2pPr>
            <a:lvl3pPr>
              <a:defRPr kumimoji="1" lang="ja-JP" sz="2400"/>
            </a:lvl3pPr>
            <a:lvl4pPr>
              <a:defRPr kumimoji="1" lang="ja-JP" sz="2000"/>
            </a:lvl4pPr>
            <a:lvl5pPr>
              <a:defRPr kumimoji="1" lang="ja-JP" sz="2000"/>
            </a:lvl5pPr>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5" name="Date Placeholder 4"/>
          <p:cNvSpPr>
            <a:spLocks noGrp="1"/>
          </p:cNvSpPr>
          <p:nvPr>
            <p:ph type="dt" sz="half" idx="10"/>
          </p:nvPr>
        </p:nvSpPr>
        <p:spPr>
          <a:xfrm>
            <a:off x="6727032" y="6407944"/>
            <a:ext cx="1920240" cy="365760"/>
          </a:xfrm>
        </p:spPr>
        <p:txBody>
          <a:bodyPr/>
          <a:lstStyle>
            <a:extLst/>
          </a:lstStyle>
          <a:p>
            <a:fld id="{E86C4691-4882-40A8-AF62-8CF6A18D40B2}" type="datetime2">
              <a:rPr lang="ja-JP" altLang="en-US"/>
              <a:pPr/>
              <a:t>2015年 3月 22日 日曜日</a:t>
            </a:fld>
            <a:endParaRPr kumimoji="1" lang="ja-JP" dirty="0"/>
          </a:p>
        </p:txBody>
      </p:sp>
      <p:sp>
        <p:nvSpPr>
          <p:cNvPr id="6" name="Footer Placeholder 5"/>
          <p:cNvSpPr>
            <a:spLocks noGrp="1"/>
          </p:cNvSpPr>
          <p:nvPr>
            <p:ph type="ftr" sz="quarter" idx="11"/>
          </p:nvPr>
        </p:nvSpPr>
        <p:spPr/>
        <p:txBody>
          <a:bodyPr/>
          <a:lstStyle>
            <a:extLst/>
          </a:lstStyle>
          <a:p>
            <a:endParaRPr kumimoji="1" lang="ja-JP" dirty="0"/>
          </a:p>
        </p:txBody>
      </p:sp>
      <p:sp>
        <p:nvSpPr>
          <p:cNvPr id="7" name="Slide Number Placeholder 6"/>
          <p:cNvSpPr>
            <a:spLocks noGrp="1"/>
          </p:cNvSpPr>
          <p:nvPr>
            <p:ph type="sldNum" sz="quarter" idx="12"/>
          </p:nvPr>
        </p:nvSpPr>
        <p:spPr/>
        <p:txBody>
          <a:bodyPr/>
          <a:lstStyle>
            <a:extLst/>
          </a:lstStyle>
          <a:p>
            <a:fld id="{BC410EEA-824F-4D46-AFE7-60426C8C06B0}" type="slidenum">
              <a:rPr/>
              <a:pPr/>
              <a:t>‹#›</a:t>
            </a:fld>
            <a:endParaRPr kumimoji="1" lang="ja-JP"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371568"/>
            <a:ext cx="7162800" cy="648232"/>
          </a:xfrm>
          <a:noFill/>
        </p:spPr>
        <p:txBody>
          <a:bodyPr anchor="t"/>
          <a:lstStyle>
            <a:lvl1pPr marL="0" marR="18288" indent="0" algn="r" latinLnBrk="0">
              <a:buNone/>
              <a:defRPr kumimoji="1" lang="ja-JP" sz="1400"/>
            </a:lvl1pPr>
            <a:lvl2pPr>
              <a:defRPr kumimoji="1" lang="ja-JP" sz="1200"/>
            </a:lvl2pPr>
            <a:lvl3pPr>
              <a:defRPr kumimoji="1" lang="ja-JP" sz="1000"/>
            </a:lvl3pPr>
            <a:lvl4pPr>
              <a:defRPr kumimoji="1" lang="ja-JP" sz="900"/>
            </a:lvl4pPr>
            <a:lvl5pPr>
              <a:defRPr kumimoji="1" lang="ja-JP" sz="900"/>
            </a:lvl5pPr>
            <a:extLst/>
          </a:lstStyle>
          <a:p>
            <a:pPr lvl="0"/>
            <a:r>
              <a:rPr kumimoji="1" lang="ja-JP" altLang="en-US" smtClean="0"/>
              <a:t>マスター テキストの書式設定</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latinLnBrk="0">
              <a:buNone/>
              <a:defRPr kumimoji="1" lang="ja-JP" sz="3200"/>
            </a:lvl1pPr>
            <a:extLst/>
          </a:lstStyle>
          <a:p>
            <a:r>
              <a:rPr kumimoji="1" lang="ja-JP" altLang="en-US" dirty="0" smtClean="0"/>
              <a:t>図を追加</a:t>
            </a:r>
            <a:endParaRPr kumimoji="1" lang="ja-JP" dirty="0"/>
          </a:p>
        </p:txBody>
      </p:sp>
      <p:sp>
        <p:nvSpPr>
          <p:cNvPr id="5" name="Date Placeholder 4"/>
          <p:cNvSpPr>
            <a:spLocks noGrp="1"/>
          </p:cNvSpPr>
          <p:nvPr>
            <p:ph type="dt" sz="half" idx="10"/>
          </p:nvPr>
        </p:nvSpPr>
        <p:spPr/>
        <p:txBody>
          <a:bodyPr/>
          <a:lstStyle>
            <a:lvl1pPr latinLnBrk="0">
              <a:defRPr kumimoji="1" lang="ja-JP">
                <a:solidFill>
                  <a:schemeClr val="tx1"/>
                </a:solidFill>
              </a:defRPr>
            </a:lvl1pPr>
            <a:extLst/>
          </a:lstStyle>
          <a:p>
            <a:fld id="{61C6776A-4DEC-47EE-8A49-2C150ECB5465}" type="datetime2">
              <a:rPr lang="ja-JP" altLang="en-US"/>
              <a:pPr/>
              <a:t>2015年 3月 22日 日曜日</a:t>
            </a:fld>
            <a:endParaRPr kumimoji="1" lang="ja-JP" dirty="0">
              <a:solidFill>
                <a:schemeClr val="tx1"/>
              </a:solidFill>
            </a:endParaRPr>
          </a:p>
        </p:txBody>
      </p:sp>
      <p:sp>
        <p:nvSpPr>
          <p:cNvPr id="6" name="Footer Placeholder 5"/>
          <p:cNvSpPr>
            <a:spLocks noGrp="1"/>
          </p:cNvSpPr>
          <p:nvPr>
            <p:ph type="ftr" sz="quarter" idx="11"/>
          </p:nvPr>
        </p:nvSpPr>
        <p:spPr>
          <a:xfrm>
            <a:off x="4380073" y="6407946"/>
            <a:ext cx="2350681" cy="365125"/>
          </a:xfrm>
        </p:spPr>
        <p:txBody>
          <a:bodyPr/>
          <a:lstStyle>
            <a:lvl1pPr latinLnBrk="0">
              <a:defRPr kumimoji="1" lang="ja-JP">
                <a:solidFill>
                  <a:schemeClr val="tx1"/>
                </a:solidFill>
              </a:defRPr>
            </a:lvl1pPr>
            <a:extLst/>
          </a:lstStyle>
          <a:p>
            <a:endParaRPr kumimoji="1" lang="ja-JP" dirty="0">
              <a:solidFill>
                <a:schemeClr val="tx1"/>
              </a:solidFill>
            </a:endParaRPr>
          </a:p>
        </p:txBody>
      </p:sp>
      <p:sp>
        <p:nvSpPr>
          <p:cNvPr id="7" name="Slide Number Placeholder 6"/>
          <p:cNvSpPr>
            <a:spLocks noGrp="1"/>
          </p:cNvSpPr>
          <p:nvPr>
            <p:ph type="sldNum" sz="quarter" idx="12"/>
          </p:nvPr>
        </p:nvSpPr>
        <p:spPr/>
        <p:txBody>
          <a:bodyPr/>
          <a:lstStyle>
            <a:lvl1pPr latinLnBrk="0">
              <a:defRPr kumimoji="1" lang="ja-JP">
                <a:solidFill>
                  <a:schemeClr val="tx1"/>
                </a:solidFill>
              </a:defRPr>
            </a:lvl1pPr>
            <a:extLst/>
          </a:lstStyle>
          <a:p>
            <a:fld id="{BC410EEA-824F-4D46-AFE7-60426C8C06B0}" type="slidenum">
              <a:rPr/>
              <a:pPr/>
              <a:t>‹#›</a:t>
            </a:fld>
            <a:endParaRPr kumimoji="1" lang="ja-JP" dirty="0">
              <a:solidFill>
                <a:schemeClr val="tx1"/>
              </a:solidFill>
            </a:endParaRPr>
          </a:p>
        </p:txBody>
      </p:sp>
      <p:sp>
        <p:nvSpPr>
          <p:cNvPr id="2" name="Title 1"/>
          <p:cNvSpPr>
            <a:spLocks noGrp="1"/>
          </p:cNvSpPr>
          <p:nvPr>
            <p:ph type="title"/>
          </p:nvPr>
        </p:nvSpPr>
        <p:spPr>
          <a:xfrm>
            <a:off x="228601" y="4807688"/>
            <a:ext cx="8075432" cy="562672"/>
          </a:xfrm>
          <a:noFill/>
        </p:spPr>
        <p:txBody>
          <a:bodyPr anchor="t">
            <a:sp3d prstMaterial="softEdge"/>
          </a:bodyPr>
          <a:lstStyle>
            <a:lvl1pPr marR="0" algn="r" latinLnBrk="0">
              <a:buNone/>
              <a:defRPr kumimoji="1" lang="ja-JP" sz="3000" b="0">
                <a:solidFill>
                  <a:schemeClr val="accent1"/>
                </a:solidFill>
                <a:effectLst>
                  <a:outerShdw blurRad="50800" dist="25000" dir="5400000" algn="t" rotWithShape="0">
                    <a:prstClr val="black">
                      <a:alpha val="45000"/>
                    </a:prstClr>
                  </a:outerShdw>
                </a:effectLst>
              </a:defRPr>
            </a:lvl1pPr>
            <a:extLst/>
          </a:lstStyle>
          <a:p>
            <a:r>
              <a:rPr kumimoji="1" lang="ja-JP" altLang="en-US" smtClean="0"/>
              <a:t>マスター タイトルの書式設定</a:t>
            </a:r>
            <a:endParaRPr kumimoji="1" lang="ja-JP"/>
          </a:p>
        </p:txBody>
      </p:sp>
      <p:sp>
        <p:nvSpPr>
          <p:cNvPr id="8" name="Shape 7"/>
          <p:cNvSpPr>
            <a:spLocks/>
          </p:cNvSpPr>
          <p:nvPr/>
        </p:nvSpPr>
        <p:spPr bwMode="auto">
          <a:xfrm>
            <a:off x="716437" y="5001995"/>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9" name="Shape 8"/>
          <p:cNvSpPr>
            <a:spLocks/>
          </p:cNvSpPr>
          <p:nvPr/>
        </p:nvSpPr>
        <p:spPr bwMode="auto">
          <a:xfrm>
            <a:off x="-53560"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1" lang="ja-JP" dirty="0"/>
          </a:p>
        </p:txBody>
      </p:sp>
      <p:cxnSp>
        <p:nvCxnSpPr>
          <p:cNvPr id="11" name="Straight Connector 10"/>
          <p:cNvCxnSpPr/>
          <p:nvPr/>
        </p:nvCxnSpPr>
        <p:spPr>
          <a:xfrm>
            <a:off x="-9236"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kumimoji="1" lang="ja-JP"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kumimoji="1" lang="ja-JP"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hape 12"/>
          <p:cNvSpPr>
            <a:spLocks/>
          </p:cNvSpPr>
          <p:nvPr/>
        </p:nvSpPr>
        <p:spPr bwMode="auto">
          <a:xfrm>
            <a:off x="716437" y="5001995"/>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12" name="Shape 11"/>
          <p:cNvSpPr>
            <a:spLocks/>
          </p:cNvSpPr>
          <p:nvPr/>
        </p:nvSpPr>
        <p:spPr bwMode="auto">
          <a:xfrm>
            <a:off x="-53560"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1" lang="ja-JP" dirty="0"/>
          </a:p>
        </p:txBody>
      </p:sp>
      <p:cxnSp>
        <p:nvCxnSpPr>
          <p:cNvPr id="15" name="Straight Connector 14"/>
          <p:cNvCxnSpPr/>
          <p:nvPr/>
        </p:nvCxnSpPr>
        <p:spPr>
          <a:xfrm>
            <a:off x="-9236"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1" lang="ja-JP"/>
              <a:t>マスタ タイトルの書式設定</a:t>
            </a:r>
          </a:p>
        </p:txBody>
      </p:sp>
      <p:sp>
        <p:nvSpPr>
          <p:cNvPr id="30" name="Text Placeholder 29"/>
          <p:cNvSpPr>
            <a:spLocks noGrp="1"/>
          </p:cNvSpPr>
          <p:nvPr>
            <p:ph type="body" idx="1"/>
          </p:nvPr>
        </p:nvSpPr>
        <p:spPr>
          <a:xfrm>
            <a:off x="457200" y="1481330"/>
            <a:ext cx="8229600" cy="4525963"/>
          </a:xfrm>
          <a:prstGeom prst="rect">
            <a:avLst/>
          </a:prstGeom>
        </p:spPr>
        <p:txBody>
          <a:bodyPr vert="horz">
            <a:normAutofit/>
          </a:bodyPr>
          <a:lstStyle>
            <a:extLst/>
          </a:lstStyle>
          <a:p>
            <a:pPr lvl="0"/>
            <a:r>
              <a:rPr kumimoji="1" lang="ja-JP"/>
              <a:t>マスタ テキストの書式設定</a:t>
            </a:r>
          </a:p>
          <a:p>
            <a:pPr lvl="1"/>
            <a:r>
              <a:rPr kumimoji="1" lang="ja-JP"/>
              <a:t>第 2 レベル</a:t>
            </a:r>
          </a:p>
          <a:p>
            <a:pPr lvl="2"/>
            <a:r>
              <a:rPr kumimoji="1" lang="ja-JP"/>
              <a:t>第 3 レベル</a:t>
            </a:r>
          </a:p>
          <a:p>
            <a:pPr lvl="3"/>
            <a:r>
              <a:rPr kumimoji="1" lang="ja-JP"/>
              <a:t>第 4 レベル</a:t>
            </a:r>
          </a:p>
          <a:p>
            <a:pPr lvl="4"/>
            <a:r>
              <a:rPr kumimoji="1" lang="ja-JP"/>
              <a:t>第 5 レベル</a:t>
            </a:r>
          </a:p>
          <a:p>
            <a:pPr lvl="5"/>
            <a:r>
              <a:rPr kumimoji="1" lang="ja-JP"/>
              <a:t>第 6 レベル</a:t>
            </a:r>
          </a:p>
          <a:p>
            <a:pPr lvl="6"/>
            <a:r>
              <a:rPr kumimoji="1" lang="ja-JP"/>
              <a:t>第 7 レベル</a:t>
            </a:r>
          </a:p>
          <a:p>
            <a:pPr lvl="7"/>
            <a:r>
              <a:rPr kumimoji="1" lang="ja-JP"/>
              <a:t>第 8 レベル</a:t>
            </a:r>
          </a:p>
          <a:p>
            <a:pPr lvl="8"/>
            <a:r>
              <a:rPr kumimoji="1" lang="ja-JP"/>
              <a:t>第 9 レベル</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latinLnBrk="0">
              <a:defRPr kumimoji="1" lang="ja-JP" sz="1000">
                <a:solidFill>
                  <a:schemeClr val="tx1"/>
                </a:solidFill>
              </a:defRPr>
            </a:lvl1pPr>
            <a:extLst/>
          </a:lstStyle>
          <a:p>
            <a:fld id="{D10E14BF-C004-4398-9186-5EE680724D95}" type="datetime2">
              <a:rPr lang="ja-JP" altLang="en-US"/>
              <a:pPr/>
              <a:t>2015年 3月 22日 日曜日</a:t>
            </a:fld>
            <a:endParaRPr kumimoji="1" lang="ja-JP" sz="1000" dirty="0">
              <a:solidFill>
                <a:schemeClr val="tx1"/>
              </a:solidFill>
            </a:endParaRPr>
          </a:p>
        </p:txBody>
      </p:sp>
      <p:sp>
        <p:nvSpPr>
          <p:cNvPr id="22" name="Footer Placeholder 21"/>
          <p:cNvSpPr>
            <a:spLocks noGrp="1"/>
          </p:cNvSpPr>
          <p:nvPr>
            <p:ph type="ftr" sz="quarter" idx="3"/>
          </p:nvPr>
        </p:nvSpPr>
        <p:spPr>
          <a:xfrm>
            <a:off x="4380073" y="6407946"/>
            <a:ext cx="2350681" cy="365125"/>
          </a:xfrm>
          <a:prstGeom prst="rect">
            <a:avLst/>
          </a:prstGeom>
        </p:spPr>
        <p:txBody>
          <a:bodyPr vert="horz" anchor="b"/>
          <a:lstStyle>
            <a:lvl1pPr algn="r" latinLnBrk="0">
              <a:defRPr kumimoji="1" lang="ja-JP" sz="1000">
                <a:solidFill>
                  <a:schemeClr val="tx1"/>
                </a:solidFill>
              </a:defRPr>
            </a:lvl1pPr>
            <a:extLst/>
          </a:lstStyle>
          <a:p>
            <a:pPr algn="r"/>
            <a:endParaRPr kumimoji="1" lang="ja-JP" sz="1000" dirty="0">
              <a:solidFill>
                <a:schemeClr val="tx1"/>
              </a:solidFill>
            </a:endParaRPr>
          </a:p>
        </p:txBody>
      </p:sp>
      <p:sp>
        <p:nvSpPr>
          <p:cNvPr id="18" name="Slide Number Placeholder 17"/>
          <p:cNvSpPr>
            <a:spLocks noGrp="1"/>
          </p:cNvSpPr>
          <p:nvPr>
            <p:ph type="sldNum" sz="quarter" idx="4"/>
          </p:nvPr>
        </p:nvSpPr>
        <p:spPr>
          <a:xfrm>
            <a:off x="8647272" y="6407946"/>
            <a:ext cx="365760" cy="365125"/>
          </a:xfrm>
          <a:prstGeom prst="rect">
            <a:avLst/>
          </a:prstGeom>
        </p:spPr>
        <p:txBody>
          <a:bodyPr vert="horz" anchor="b"/>
          <a:lstStyle>
            <a:lvl1pPr algn="r" latinLnBrk="0">
              <a:defRPr kumimoji="1" lang="ja-JP" sz="1000" b="0">
                <a:solidFill>
                  <a:schemeClr val="tx1"/>
                </a:solidFill>
              </a:defRPr>
            </a:lvl1pPr>
            <a:extLst/>
          </a:lstStyle>
          <a:p>
            <a:fld id="{45292C34-3E5E-4BA5-AF54-F1601B144FB0}" type="slidenum">
              <a:rPr kumimoji="1" lang="en-US" altLang="ja-JP" sz="1400">
                <a:solidFill>
                  <a:schemeClr val="tx2">
                    <a:shade val="50000"/>
                  </a:schemeClr>
                </a:solidFill>
              </a:rPr>
              <a:pPr/>
              <a:t>‹#›</a:t>
            </a:fld>
            <a:endParaRPr kumimoji="1" lang="ja-JP" sz="1000" b="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l" rtl="0" eaLnBrk="1" latinLnBrk="0" hangingPunct="1">
        <a:spcBef>
          <a:spcPct val="0"/>
        </a:spcBef>
        <a:buNone/>
        <a:defRPr kumimoji="1" lang="ja-JP"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5000"/>
        <a:buFont typeface="Wingdings 3"/>
        <a:buChar char=""/>
        <a:defRPr kumimoji="1" lang="ja-JP"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lang="ja-JP"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lang="ja-JP"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lang="ja-JP"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lang="ja-JP"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lang="ja-JP"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lang="ja-JP"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lang="ja-JP"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lang="ja-JP" sz="1600" kern="1200" baseline="0">
          <a:solidFill>
            <a:schemeClr val="tx1"/>
          </a:solidFill>
          <a:latin typeface="+mn-lt"/>
          <a:ea typeface="+mn-ea"/>
          <a:cs typeface="+mn-cs"/>
        </a:defRPr>
      </a:lvl9pPr>
      <a:extLst/>
    </p:bodyStyle>
    <p:otherStyle>
      <a:lvl1pPr marL="0" algn="l" rtl="0" eaLnBrk="1" latinLnBrk="0" hangingPunct="1">
        <a:defRPr kumimoji="1" lang="ja-JP" kern="1200">
          <a:solidFill>
            <a:schemeClr val="tx1"/>
          </a:solidFill>
          <a:latin typeface="+mn-lt"/>
          <a:ea typeface="+mn-ea"/>
          <a:cs typeface="+mn-cs"/>
        </a:defRPr>
      </a:lvl1pPr>
      <a:lvl2pPr marL="457200" algn="l" rtl="0" eaLnBrk="1" hangingPunct="1">
        <a:defRPr kumimoji="1" lang="ja-JP" kern="1200">
          <a:solidFill>
            <a:schemeClr val="tx1"/>
          </a:solidFill>
          <a:latin typeface="+mn-lt"/>
          <a:ea typeface="+mn-ea"/>
          <a:cs typeface="+mn-cs"/>
        </a:defRPr>
      </a:lvl2pPr>
      <a:lvl3pPr marL="914400" algn="l" rtl="0" eaLnBrk="1" hangingPunct="1">
        <a:defRPr kumimoji="1" lang="ja-JP" kern="1200">
          <a:solidFill>
            <a:schemeClr val="tx1"/>
          </a:solidFill>
          <a:latin typeface="+mn-lt"/>
          <a:ea typeface="+mn-ea"/>
          <a:cs typeface="+mn-cs"/>
        </a:defRPr>
      </a:lvl3pPr>
      <a:lvl4pPr marL="1371600" algn="l" rtl="0" eaLnBrk="1" hangingPunct="1">
        <a:defRPr kumimoji="1" lang="ja-JP" kern="1200">
          <a:solidFill>
            <a:schemeClr val="tx1"/>
          </a:solidFill>
          <a:latin typeface="+mn-lt"/>
          <a:ea typeface="+mn-ea"/>
          <a:cs typeface="+mn-cs"/>
        </a:defRPr>
      </a:lvl4pPr>
      <a:lvl5pPr marL="1828800" algn="l" rtl="0" eaLnBrk="1" hangingPunct="1">
        <a:defRPr kumimoji="1" lang="ja-JP" kern="1200">
          <a:solidFill>
            <a:schemeClr val="tx1"/>
          </a:solidFill>
          <a:latin typeface="+mn-lt"/>
          <a:ea typeface="+mn-ea"/>
          <a:cs typeface="+mn-cs"/>
        </a:defRPr>
      </a:lvl5pPr>
      <a:lvl6pPr marL="2286000" algn="l" rtl="0" eaLnBrk="1" hangingPunct="1">
        <a:defRPr kumimoji="1" lang="ja-JP" kern="1200">
          <a:solidFill>
            <a:schemeClr val="tx1"/>
          </a:solidFill>
          <a:latin typeface="+mn-lt"/>
          <a:ea typeface="+mn-ea"/>
          <a:cs typeface="+mn-cs"/>
        </a:defRPr>
      </a:lvl6pPr>
      <a:lvl7pPr marL="2743200" algn="l" rtl="0" eaLnBrk="1" hangingPunct="1">
        <a:defRPr kumimoji="1" lang="ja-JP" kern="1200">
          <a:solidFill>
            <a:schemeClr val="tx1"/>
          </a:solidFill>
          <a:latin typeface="+mn-lt"/>
          <a:ea typeface="+mn-ea"/>
          <a:cs typeface="+mn-cs"/>
        </a:defRPr>
      </a:lvl7pPr>
      <a:lvl8pPr marL="3200400" algn="l" rtl="0" eaLnBrk="1" hangingPunct="1">
        <a:defRPr kumimoji="1" lang="ja-JP" kern="1200">
          <a:solidFill>
            <a:schemeClr val="tx1"/>
          </a:solidFill>
          <a:latin typeface="+mn-lt"/>
          <a:ea typeface="+mn-ea"/>
          <a:cs typeface="+mn-cs"/>
        </a:defRPr>
      </a:lvl8pPr>
      <a:lvl9pPr marL="3657600" algn="l" rtl="0" eaLnBrk="1" hangingPunct="1">
        <a:defRPr kumimoji="1" lang="ja-JP"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WMF"/><Relationship Id="rId3" Type="http://schemas.openxmlformats.org/officeDocument/2006/relationships/image" Target="../media/image7.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dirty="0" smtClean="0"/>
              <a:t>動的に変更されるシステムの</a:t>
            </a:r>
            <a:r>
              <a:rPr lang="en-US" altLang="ja-JP" dirty="0" smtClean="0"/>
              <a:t/>
            </a:r>
            <a:br>
              <a:rPr lang="en-US" altLang="ja-JP" dirty="0" smtClean="0"/>
            </a:br>
            <a:r>
              <a:rPr lang="ja-JP" altLang="en-US" dirty="0" smtClean="0"/>
              <a:t>形式検証に向けて</a:t>
            </a:r>
            <a:r>
              <a:rPr lang="en-US" altLang="ja-JP" dirty="0" smtClean="0"/>
              <a:t/>
            </a:r>
            <a:br>
              <a:rPr lang="en-US" altLang="ja-JP" dirty="0" smtClean="0"/>
            </a:br>
            <a:endParaRPr kumimoji="1" lang="ja-JP" altLang="en-US" dirty="0"/>
          </a:p>
        </p:txBody>
      </p:sp>
      <p:sp>
        <p:nvSpPr>
          <p:cNvPr id="3" name="サブタイトル 2"/>
          <p:cNvSpPr>
            <a:spLocks noGrp="1"/>
          </p:cNvSpPr>
          <p:nvPr>
            <p:ph type="subTitle" idx="1"/>
          </p:nvPr>
        </p:nvSpPr>
        <p:spPr/>
        <p:txBody>
          <a:bodyPr>
            <a:normAutofit fontScale="92500" lnSpcReduction="20000"/>
          </a:bodyPr>
          <a:lstStyle/>
          <a:p>
            <a:r>
              <a:rPr kumimoji="1" lang="ja-JP" altLang="en-US" dirty="0" smtClean="0"/>
              <a:t>田原 康之</a:t>
            </a:r>
            <a:endParaRPr kumimoji="1" lang="en-US" altLang="ja-JP" dirty="0" smtClean="0"/>
          </a:p>
          <a:p>
            <a:r>
              <a:rPr lang="ja-JP" altLang="en-US" dirty="0"/>
              <a:t>電気</a:t>
            </a:r>
            <a:r>
              <a:rPr lang="ja-JP" altLang="en-US" dirty="0" smtClean="0"/>
              <a:t>通信大学</a:t>
            </a:r>
            <a:endParaRPr lang="en-US" altLang="ja-JP" dirty="0"/>
          </a:p>
          <a:p>
            <a:r>
              <a:rPr kumimoji="1" lang="en-US" altLang="ja-JP" dirty="0" smtClean="0"/>
              <a:t>2015/3/23</a:t>
            </a:r>
          </a:p>
        </p:txBody>
      </p:sp>
    </p:spTree>
    <p:extLst>
      <p:ext uri="{BB962C8B-B14F-4D97-AF65-F5344CB8AC3E}">
        <p14:creationId xmlns:p14="http://schemas.microsoft.com/office/powerpoint/2010/main" val="172307048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en-US" altLang="ja-JP" dirty="0" smtClean="0"/>
              <a:t>[</a:t>
            </a:r>
            <a:r>
              <a:rPr lang="en-US" altLang="ja-JP" dirty="0" err="1"/>
              <a:t>Iftikhar</a:t>
            </a:r>
            <a:r>
              <a:rPr lang="en-US" altLang="ja-JP" dirty="0"/>
              <a:t> and </a:t>
            </a:r>
            <a:r>
              <a:rPr lang="en-US" altLang="ja-JP" dirty="0" err="1" smtClean="0"/>
              <a:t>Weyns</a:t>
            </a:r>
            <a:r>
              <a:rPr lang="en-US" altLang="ja-JP" dirty="0" smtClean="0"/>
              <a:t> 2014]</a:t>
            </a:r>
            <a:endParaRPr lang="en-US" altLang="ja-JP" dirty="0"/>
          </a:p>
        </p:txBody>
      </p:sp>
      <p:sp>
        <p:nvSpPr>
          <p:cNvPr id="3" name="タイトル 2"/>
          <p:cNvSpPr>
            <a:spLocks noGrp="1"/>
          </p:cNvSpPr>
          <p:nvPr>
            <p:ph type="title"/>
          </p:nvPr>
        </p:nvSpPr>
        <p:spPr/>
        <p:txBody>
          <a:bodyPr>
            <a:normAutofit fontScale="90000"/>
          </a:bodyPr>
          <a:lstStyle/>
          <a:p>
            <a:r>
              <a:rPr kumimoji="1" lang="ja-JP" altLang="en-US" dirty="0" smtClean="0"/>
              <a:t>関連研究 </a:t>
            </a:r>
            <a:r>
              <a:rPr kumimoji="1" lang="en-US" altLang="ja-JP" dirty="0" smtClean="0"/>
              <a:t>– </a:t>
            </a:r>
            <a:r>
              <a:rPr kumimoji="1" lang="ja-JP" altLang="en-US" dirty="0" smtClean="0"/>
              <a:t>モデル検査の動的変更への適用</a:t>
            </a:r>
            <a:endParaRPr kumimoji="1" lang="ja-JP" altLang="en-US" dirty="0"/>
          </a:p>
        </p:txBody>
      </p:sp>
      <p:pic>
        <p:nvPicPr>
          <p:cNvPr id="4" name="コンテンツ プレースホルダー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3628" y="2060848"/>
            <a:ext cx="6983716" cy="4608512"/>
          </a:xfrm>
          <a:prstGeom prst="rect">
            <a:avLst/>
          </a:prstGeom>
        </p:spPr>
      </p:pic>
    </p:spTree>
    <p:extLst>
      <p:ext uri="{BB962C8B-B14F-4D97-AF65-F5344CB8AC3E}">
        <p14:creationId xmlns:p14="http://schemas.microsoft.com/office/powerpoint/2010/main" val="217869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a:t>[</a:t>
            </a:r>
            <a:r>
              <a:rPr lang="en-US" altLang="ja-JP" dirty="0" err="1"/>
              <a:t>Iftikhar</a:t>
            </a:r>
            <a:r>
              <a:rPr lang="en-US" altLang="ja-JP" dirty="0"/>
              <a:t> and </a:t>
            </a:r>
            <a:r>
              <a:rPr lang="en-US" altLang="ja-JP" dirty="0" err="1" smtClean="0"/>
              <a:t>Weyns</a:t>
            </a:r>
            <a:r>
              <a:rPr lang="en-US" altLang="ja-JP" dirty="0" smtClean="0"/>
              <a:t> </a:t>
            </a:r>
            <a:r>
              <a:rPr lang="en-US" altLang="ja-JP" dirty="0"/>
              <a:t>2014</a:t>
            </a:r>
            <a:r>
              <a:rPr lang="en-US" altLang="ja-JP" dirty="0" smtClean="0"/>
              <a:t>]</a:t>
            </a:r>
            <a:r>
              <a:rPr lang="ja-JP" altLang="en-US" dirty="0" smtClean="0"/>
              <a:t>（続き）</a:t>
            </a:r>
            <a:endParaRPr lang="en-US" altLang="ja-JP" dirty="0" smtClean="0"/>
          </a:p>
          <a:p>
            <a:pPr lvl="1"/>
            <a:r>
              <a:rPr lang="ja-JP" altLang="en-US" dirty="0" smtClean="0"/>
              <a:t>ゴールモデル</a:t>
            </a:r>
            <a:r>
              <a:rPr lang="ja-JP" altLang="en-US" dirty="0"/>
              <a:t>の </a:t>
            </a:r>
            <a:r>
              <a:rPr lang="en-US" altLang="ja-JP" dirty="0">
                <a:solidFill>
                  <a:srgbClr val="FF0000"/>
                </a:solidFill>
              </a:rPr>
              <a:t>OR </a:t>
            </a:r>
            <a:r>
              <a:rPr lang="ja-JP" altLang="en-US" dirty="0">
                <a:solidFill>
                  <a:srgbClr val="FF0000"/>
                </a:solidFill>
              </a:rPr>
              <a:t>分岐</a:t>
            </a:r>
            <a:r>
              <a:rPr lang="ja-JP" altLang="en-US" dirty="0"/>
              <a:t>で振舞いを切り替え</a:t>
            </a:r>
            <a:endParaRPr lang="en-US" altLang="ja-JP" dirty="0"/>
          </a:p>
          <a:p>
            <a:pPr lvl="2"/>
            <a:r>
              <a:rPr lang="ja-JP" altLang="en-US" dirty="0"/>
              <a:t>切り替えは、ゴールに紐付いた振舞いのモデルを丸ごと入れ替えて実施</a:t>
            </a:r>
            <a:endParaRPr lang="en-US" altLang="ja-JP" dirty="0"/>
          </a:p>
          <a:p>
            <a:pPr lvl="2"/>
            <a:r>
              <a:rPr lang="ja-JP" altLang="en-US" dirty="0"/>
              <a:t>各振舞いも時間オートマトンでモデル化</a:t>
            </a:r>
            <a:endParaRPr lang="en-US" altLang="ja-JP" dirty="0"/>
          </a:p>
          <a:p>
            <a:pPr lvl="2"/>
            <a:r>
              <a:rPr lang="ja-JP" altLang="en-US" dirty="0"/>
              <a:t>各振舞いのモデルは、紐付いたゴールを満たすことを設計時に検証</a:t>
            </a:r>
            <a:endParaRPr lang="en-US" altLang="ja-JP" dirty="0"/>
          </a:p>
          <a:p>
            <a:r>
              <a:rPr kumimoji="1" lang="ja-JP" altLang="en-US" dirty="0" smtClean="0"/>
              <a:t>これらの研究の問題点：作成、あるいは検証すべき</a:t>
            </a:r>
            <a:r>
              <a:rPr kumimoji="1" lang="ja-JP" altLang="en-US" dirty="0" smtClean="0">
                <a:solidFill>
                  <a:srgbClr val="FF0000"/>
                </a:solidFill>
              </a:rPr>
              <a:t>モデル数が多大</a:t>
            </a:r>
            <a:endParaRPr kumimoji="1" lang="en-US" altLang="ja-JP" dirty="0" smtClean="0">
              <a:solidFill>
                <a:srgbClr val="FF0000"/>
              </a:solidFill>
            </a:endParaRPr>
          </a:p>
        </p:txBody>
      </p:sp>
      <p:sp>
        <p:nvSpPr>
          <p:cNvPr id="3" name="タイトル 2"/>
          <p:cNvSpPr>
            <a:spLocks noGrp="1"/>
          </p:cNvSpPr>
          <p:nvPr>
            <p:ph type="title"/>
          </p:nvPr>
        </p:nvSpPr>
        <p:spPr/>
        <p:txBody>
          <a:bodyPr>
            <a:normAutofit fontScale="90000"/>
          </a:bodyPr>
          <a:lstStyle/>
          <a:p>
            <a:r>
              <a:rPr lang="ja-JP" altLang="en-US" dirty="0"/>
              <a:t>関連研究 </a:t>
            </a:r>
            <a:r>
              <a:rPr lang="en-US" altLang="ja-JP" dirty="0"/>
              <a:t>– </a:t>
            </a:r>
            <a:r>
              <a:rPr lang="ja-JP" altLang="en-US" dirty="0"/>
              <a:t>モデル検査の動的変更への適用</a:t>
            </a:r>
            <a:endParaRPr kumimoji="1" lang="ja-JP" altLang="en-US" dirty="0"/>
          </a:p>
        </p:txBody>
      </p:sp>
    </p:spTree>
    <p:extLst>
      <p:ext uri="{BB962C8B-B14F-4D97-AF65-F5344CB8AC3E}">
        <p14:creationId xmlns:p14="http://schemas.microsoft.com/office/powerpoint/2010/main" val="1396704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a:t>[</a:t>
            </a:r>
            <a:r>
              <a:rPr lang="en-US" altLang="ja-JP" dirty="0" err="1"/>
              <a:t>Bruni</a:t>
            </a:r>
            <a:r>
              <a:rPr lang="en-US" altLang="ja-JP" dirty="0"/>
              <a:t> et al</a:t>
            </a:r>
            <a:r>
              <a:rPr lang="en-US" altLang="ja-JP" dirty="0" smtClean="0"/>
              <a:t>. 2013]</a:t>
            </a:r>
          </a:p>
          <a:p>
            <a:pPr lvl="1"/>
            <a:r>
              <a:rPr lang="ja-JP" altLang="en-US" dirty="0" smtClean="0">
                <a:solidFill>
                  <a:srgbClr val="FF0000"/>
                </a:solidFill>
              </a:rPr>
              <a:t>書</a:t>
            </a:r>
            <a:r>
              <a:rPr lang="ja-JP" altLang="en-US" dirty="0">
                <a:solidFill>
                  <a:srgbClr val="FF0000"/>
                </a:solidFill>
              </a:rPr>
              <a:t>換</a:t>
            </a:r>
            <a:r>
              <a:rPr lang="ja-JP" altLang="en-US" dirty="0" smtClean="0">
                <a:solidFill>
                  <a:srgbClr val="FF0000"/>
                </a:solidFill>
              </a:rPr>
              <a:t>え</a:t>
            </a:r>
            <a:r>
              <a:rPr lang="ja-JP" altLang="en-US" dirty="0">
                <a:solidFill>
                  <a:srgbClr val="FF0000"/>
                </a:solidFill>
              </a:rPr>
              <a:t>論理</a:t>
            </a:r>
            <a:r>
              <a:rPr lang="ja-JP" altLang="en-US" dirty="0" smtClean="0"/>
              <a:t>と呼ばれる論理</a:t>
            </a:r>
            <a:r>
              <a:rPr lang="ja-JP" altLang="en-US" dirty="0"/>
              <a:t>体系</a:t>
            </a:r>
            <a:r>
              <a:rPr lang="ja-JP" altLang="en-US" dirty="0" smtClean="0"/>
              <a:t>を利用</a:t>
            </a:r>
            <a:endParaRPr lang="en-US" altLang="ja-JP" dirty="0" smtClean="0"/>
          </a:p>
          <a:p>
            <a:pPr lvl="1"/>
            <a:r>
              <a:rPr kumimoji="1" lang="ja-JP" altLang="en-US" dirty="0">
                <a:solidFill>
                  <a:srgbClr val="FF0000"/>
                </a:solidFill>
              </a:rPr>
              <a:t>リフレクション</a:t>
            </a:r>
            <a:r>
              <a:rPr kumimoji="1" lang="ja-JP" altLang="en-US" dirty="0" smtClean="0"/>
              <a:t>により動的変更をモデル化</a:t>
            </a:r>
            <a:endParaRPr kumimoji="1" lang="en-US" altLang="ja-JP" dirty="0" smtClean="0"/>
          </a:p>
          <a:p>
            <a:pPr lvl="1"/>
            <a:r>
              <a:rPr lang="ja-JP" altLang="en-US" dirty="0" smtClean="0"/>
              <a:t>確率モデル検査</a:t>
            </a:r>
            <a:endParaRPr lang="en-US" altLang="ja-JP" dirty="0" smtClean="0"/>
          </a:p>
          <a:p>
            <a:pPr lvl="2"/>
            <a:r>
              <a:rPr lang="ja-JP" altLang="en-US" dirty="0"/>
              <a:t>通常</a:t>
            </a:r>
            <a:r>
              <a:rPr lang="ja-JP" altLang="en-US" dirty="0" smtClean="0"/>
              <a:t>のモデル</a:t>
            </a:r>
            <a:r>
              <a:rPr lang="ja-JP" altLang="en-US" dirty="0"/>
              <a:t>検査</a:t>
            </a:r>
            <a:r>
              <a:rPr lang="ja-JP" altLang="en-US" dirty="0" smtClean="0"/>
              <a:t>も可能</a:t>
            </a:r>
            <a:endParaRPr lang="en-US" altLang="ja-JP" dirty="0" smtClean="0"/>
          </a:p>
          <a:p>
            <a:pPr lvl="1"/>
            <a:r>
              <a:rPr kumimoji="1" lang="ja-JP" altLang="en-US" dirty="0"/>
              <a:t>問題点</a:t>
            </a:r>
            <a:r>
              <a:rPr kumimoji="1" lang="ja-JP" altLang="en-US" dirty="0" smtClean="0"/>
              <a:t>：各変更後のモデルが全て要作成</a:t>
            </a:r>
            <a:endParaRPr kumimoji="1" lang="ja-JP" altLang="en-US" dirty="0"/>
          </a:p>
        </p:txBody>
      </p:sp>
      <p:sp>
        <p:nvSpPr>
          <p:cNvPr id="3" name="タイトル 2"/>
          <p:cNvSpPr>
            <a:spLocks noGrp="1"/>
          </p:cNvSpPr>
          <p:nvPr>
            <p:ph type="title"/>
          </p:nvPr>
        </p:nvSpPr>
        <p:spPr/>
        <p:txBody>
          <a:bodyPr>
            <a:normAutofit fontScale="90000"/>
          </a:bodyPr>
          <a:lstStyle/>
          <a:p>
            <a:r>
              <a:rPr lang="ja-JP" altLang="en-US" dirty="0"/>
              <a:t>関連研究 </a:t>
            </a:r>
            <a:r>
              <a:rPr lang="en-US" altLang="ja-JP" dirty="0"/>
              <a:t>– </a:t>
            </a:r>
            <a:r>
              <a:rPr lang="ja-JP" altLang="en-US" dirty="0"/>
              <a:t>モデル検査の動的変更への適用</a:t>
            </a:r>
            <a:endParaRPr kumimoji="1" lang="ja-JP" altLang="en-US" dirty="0"/>
          </a:p>
        </p:txBody>
      </p:sp>
    </p:spTree>
    <p:extLst>
      <p:ext uri="{BB962C8B-B14F-4D97-AF65-F5344CB8AC3E}">
        <p14:creationId xmlns:p14="http://schemas.microsoft.com/office/powerpoint/2010/main" val="3581156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モデル作成負荷の軽減</a:t>
            </a:r>
            <a:endParaRPr kumimoji="1" lang="en-US" altLang="ja-JP" dirty="0" smtClean="0"/>
          </a:p>
          <a:p>
            <a:pPr lvl="1"/>
            <a:r>
              <a:rPr kumimoji="1" lang="ja-JP" altLang="en-US" dirty="0" smtClean="0"/>
              <a:t>変更後モデルを個別に用意せず、</a:t>
            </a:r>
            <a:r>
              <a:rPr kumimoji="1" lang="ja-JP" altLang="en-US" dirty="0" smtClean="0">
                <a:solidFill>
                  <a:srgbClr val="FF0000"/>
                </a:solidFill>
              </a:rPr>
              <a:t>モジュール化した差分</a:t>
            </a:r>
            <a:r>
              <a:rPr kumimoji="1" lang="ja-JP" altLang="en-US" dirty="0" smtClean="0"/>
              <a:t>を用意</a:t>
            </a:r>
            <a:endParaRPr kumimoji="1" lang="en-US" altLang="ja-JP" dirty="0" smtClean="0"/>
          </a:p>
          <a:p>
            <a:pPr marL="393192" lvl="1" indent="0">
              <a:buNone/>
            </a:pPr>
            <a:r>
              <a:rPr lang="ja-JP" altLang="en-US" dirty="0" smtClean="0"/>
              <a:t>→アスペクト指向、プロダクトラインなどを利用</a:t>
            </a:r>
            <a:endParaRPr lang="en-US" altLang="ja-JP" dirty="0" smtClean="0"/>
          </a:p>
          <a:p>
            <a:pPr lvl="1"/>
            <a:r>
              <a:rPr lang="ja-JP" altLang="en-US" dirty="0" smtClean="0"/>
              <a:t>変更</a:t>
            </a:r>
            <a:r>
              <a:rPr lang="ja-JP" altLang="en-US" dirty="0"/>
              <a:t>前後</a:t>
            </a:r>
            <a:r>
              <a:rPr lang="ja-JP" altLang="en-US" dirty="0" smtClean="0"/>
              <a:t>と変更中の振舞いを合わせてモデル化</a:t>
            </a:r>
            <a:endParaRPr lang="en-US" altLang="ja-JP" dirty="0" smtClean="0"/>
          </a:p>
          <a:p>
            <a:pPr marL="393192" lvl="1" indent="0">
              <a:buNone/>
            </a:pPr>
            <a:r>
              <a:rPr kumimoji="1" lang="ja-JP" altLang="en-US" dirty="0" smtClean="0"/>
              <a:t>→</a:t>
            </a:r>
            <a:r>
              <a:rPr kumimoji="1" lang="ja-JP" altLang="en-US" dirty="0">
                <a:solidFill>
                  <a:srgbClr val="FF0000"/>
                </a:solidFill>
              </a:rPr>
              <a:t>リフレクション</a:t>
            </a:r>
            <a:r>
              <a:rPr kumimoji="1" lang="ja-JP" altLang="en-US" dirty="0" smtClean="0"/>
              <a:t>を利用可能な</a:t>
            </a:r>
            <a:r>
              <a:rPr kumimoji="1" lang="ja-JP" altLang="en-US" dirty="0" smtClean="0">
                <a:solidFill>
                  <a:srgbClr val="FF0000"/>
                </a:solidFill>
              </a:rPr>
              <a:t>書換え論理</a:t>
            </a:r>
            <a:r>
              <a:rPr kumimoji="1" lang="ja-JP" altLang="en-US" dirty="0" smtClean="0"/>
              <a:t>を採用</a:t>
            </a:r>
            <a:endParaRPr kumimoji="1" lang="en-US" altLang="ja-JP" dirty="0" smtClean="0"/>
          </a:p>
          <a:p>
            <a:r>
              <a:rPr lang="ja-JP" altLang="en-US" dirty="0" smtClean="0"/>
              <a:t>状態爆発</a:t>
            </a:r>
            <a:r>
              <a:rPr lang="ja-JP" altLang="en-US" dirty="0"/>
              <a:t>問題</a:t>
            </a:r>
            <a:r>
              <a:rPr lang="ja-JP" altLang="en-US" dirty="0" smtClean="0"/>
              <a:t>への対処</a:t>
            </a:r>
            <a:endParaRPr lang="en-US" altLang="ja-JP" dirty="0" smtClean="0"/>
          </a:p>
          <a:p>
            <a:pPr lvl="1"/>
            <a:r>
              <a:rPr kumimoji="1" lang="ja-JP" altLang="en-US" dirty="0"/>
              <a:t>各種</a:t>
            </a:r>
            <a:r>
              <a:rPr kumimoji="1" lang="ja-JP" altLang="en-US" dirty="0" smtClean="0"/>
              <a:t>の</a:t>
            </a:r>
            <a:r>
              <a:rPr kumimoji="1" lang="ja-JP" altLang="en-US" dirty="0"/>
              <a:t>手法</a:t>
            </a:r>
            <a:r>
              <a:rPr kumimoji="1" lang="ja-JP" altLang="en-US" dirty="0" smtClean="0"/>
              <a:t>（抽象化やモジュール化など）を利用</a:t>
            </a:r>
            <a:endParaRPr kumimoji="1" lang="ja-JP" altLang="en-US" dirty="0"/>
          </a:p>
        </p:txBody>
      </p:sp>
      <p:sp>
        <p:nvSpPr>
          <p:cNvPr id="3" name="タイトル 2"/>
          <p:cNvSpPr>
            <a:spLocks noGrp="1"/>
          </p:cNvSpPr>
          <p:nvPr>
            <p:ph type="title"/>
          </p:nvPr>
        </p:nvSpPr>
        <p:spPr/>
        <p:txBody>
          <a:bodyPr/>
          <a:lstStyle/>
          <a:p>
            <a:r>
              <a:rPr kumimoji="1" lang="ja-JP" altLang="en-US" dirty="0" smtClean="0"/>
              <a:t>研究方針</a:t>
            </a:r>
            <a:endParaRPr kumimoji="1" lang="ja-JP" altLang="en-US" dirty="0"/>
          </a:p>
        </p:txBody>
      </p:sp>
    </p:spTree>
    <p:extLst>
      <p:ext uri="{BB962C8B-B14F-4D97-AF65-F5344CB8AC3E}">
        <p14:creationId xmlns:p14="http://schemas.microsoft.com/office/powerpoint/2010/main" val="3792534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t>等式論理の拡張</a:t>
            </a:r>
            <a:endParaRPr kumimoji="1" lang="en-US" altLang="ja-JP" dirty="0" smtClean="0"/>
          </a:p>
          <a:p>
            <a:endParaRPr lang="en-US" altLang="ja-JP" dirty="0" smtClean="0"/>
          </a:p>
          <a:p>
            <a:r>
              <a:rPr kumimoji="1" lang="ja-JP" altLang="en-US" dirty="0" smtClean="0"/>
              <a:t>等式論理とは？</a:t>
            </a:r>
            <a:endParaRPr kumimoji="1" lang="en-US" altLang="ja-JP" dirty="0" smtClean="0"/>
          </a:p>
          <a:p>
            <a:pPr lvl="1"/>
            <a:endParaRPr lang="en-US" altLang="ja-JP" dirty="0" smtClean="0"/>
          </a:p>
          <a:p>
            <a:pPr lvl="1"/>
            <a:r>
              <a:rPr kumimoji="1" lang="ja-JP" altLang="en-US" dirty="0" smtClean="0"/>
              <a:t>データを</a:t>
            </a:r>
            <a:r>
              <a:rPr kumimoji="1" lang="ja-JP" altLang="en-US" dirty="0" smtClean="0">
                <a:solidFill>
                  <a:srgbClr val="FF0000"/>
                </a:solidFill>
              </a:rPr>
              <a:t>項</a:t>
            </a:r>
            <a:r>
              <a:rPr kumimoji="1" lang="ja-JP" altLang="en-US" dirty="0" smtClean="0"/>
              <a:t>で表す</a:t>
            </a:r>
            <a:endParaRPr kumimoji="1" lang="en-US" altLang="ja-JP" dirty="0" smtClean="0"/>
          </a:p>
          <a:p>
            <a:pPr lvl="2"/>
            <a:endParaRPr lang="en-US" altLang="ja-JP" dirty="0" smtClean="0"/>
          </a:p>
          <a:p>
            <a:pPr lvl="2"/>
            <a:r>
              <a:rPr kumimoji="1" lang="ja-JP" altLang="en-US" dirty="0" smtClean="0"/>
              <a:t>項：（基本データ値を表す）定数、変数、（データ</a:t>
            </a:r>
            <a:r>
              <a:rPr lang="ja-JP" altLang="en-US" dirty="0" smtClean="0"/>
              <a:t>構造</a:t>
            </a:r>
            <a:r>
              <a:rPr kumimoji="1" lang="ja-JP" altLang="en-US" dirty="0" smtClean="0"/>
              <a:t>や関数を表す）オペレータから構成した形式的表現</a:t>
            </a:r>
            <a:endParaRPr kumimoji="1" lang="en-US" altLang="ja-JP" dirty="0" smtClean="0"/>
          </a:p>
          <a:p>
            <a:pPr lvl="2"/>
            <a:endParaRPr lang="en-US" altLang="ja-JP" dirty="0" smtClean="0"/>
          </a:p>
          <a:p>
            <a:pPr lvl="2"/>
            <a:r>
              <a:rPr kumimoji="1" lang="ja-JP" altLang="en-US" dirty="0" smtClean="0"/>
              <a:t>項の例：</a:t>
            </a:r>
            <a:r>
              <a:rPr kumimoji="1" lang="en-US" altLang="ja-JP" b="1" dirty="0" smtClean="0"/>
              <a:t>f(x, a)</a:t>
            </a:r>
            <a:r>
              <a:rPr kumimoji="1" lang="en-US" altLang="ja-JP" dirty="0" smtClean="0"/>
              <a:t>, </a:t>
            </a:r>
            <a:r>
              <a:rPr kumimoji="1" lang="en-US" altLang="ja-JP" b="1" dirty="0" smtClean="0"/>
              <a:t>pop(push(a, push(b, empty)))</a:t>
            </a:r>
          </a:p>
          <a:p>
            <a:pPr lvl="3"/>
            <a:r>
              <a:rPr lang="en-US" altLang="ja-JP" dirty="0" smtClean="0"/>
              <a:t>a, b, empty </a:t>
            </a:r>
            <a:r>
              <a:rPr lang="ja-JP" altLang="en-US" dirty="0" smtClean="0"/>
              <a:t>は定数、</a:t>
            </a:r>
            <a:r>
              <a:rPr lang="en-US" altLang="ja-JP" dirty="0" smtClean="0"/>
              <a:t>x </a:t>
            </a:r>
            <a:r>
              <a:rPr lang="ja-JP" altLang="en-US" dirty="0" smtClean="0"/>
              <a:t>は変数、</a:t>
            </a:r>
            <a:r>
              <a:rPr lang="en-US" altLang="ja-JP" dirty="0" smtClean="0"/>
              <a:t>f, pop, push </a:t>
            </a:r>
            <a:r>
              <a:rPr lang="ja-JP" altLang="en-US" dirty="0" smtClean="0"/>
              <a:t>はオペレータ</a:t>
            </a:r>
            <a:endParaRPr kumimoji="1" lang="ja-JP" altLang="en-US" dirty="0"/>
          </a:p>
        </p:txBody>
      </p:sp>
      <p:sp>
        <p:nvSpPr>
          <p:cNvPr id="3" name="タイトル 2"/>
          <p:cNvSpPr>
            <a:spLocks noGrp="1"/>
          </p:cNvSpPr>
          <p:nvPr>
            <p:ph type="title"/>
          </p:nvPr>
        </p:nvSpPr>
        <p:spPr/>
        <p:txBody>
          <a:bodyPr/>
          <a:lstStyle/>
          <a:p>
            <a:r>
              <a:rPr kumimoji="1" lang="ja-JP" altLang="en-US" dirty="0" smtClean="0"/>
              <a:t>書換え論理とは？</a:t>
            </a:r>
            <a:endParaRPr kumimoji="1" lang="ja-JP" altLang="en-US" dirty="0"/>
          </a:p>
        </p:txBody>
      </p:sp>
    </p:spTree>
    <p:extLst>
      <p:ext uri="{BB962C8B-B14F-4D97-AF65-F5344CB8AC3E}">
        <p14:creationId xmlns:p14="http://schemas.microsoft.com/office/powerpoint/2010/main" val="1240805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kumimoji="1" lang="ja-JP" altLang="en-US" dirty="0" smtClean="0"/>
              <a:t>等式論理とは？（続き）</a:t>
            </a:r>
            <a:endParaRPr kumimoji="1" lang="en-US" altLang="ja-JP" dirty="0" smtClean="0"/>
          </a:p>
          <a:p>
            <a:pPr lvl="1"/>
            <a:endParaRPr lang="en-US" altLang="ja-JP" dirty="0" smtClean="0"/>
          </a:p>
          <a:p>
            <a:pPr lvl="1"/>
            <a:r>
              <a:rPr lang="ja-JP" altLang="en-US" dirty="0" smtClean="0"/>
              <a:t>システムの仕様を、項の間の</a:t>
            </a:r>
            <a:r>
              <a:rPr lang="ja-JP" altLang="en-US" dirty="0" smtClean="0">
                <a:solidFill>
                  <a:srgbClr val="FF0000"/>
                </a:solidFill>
              </a:rPr>
              <a:t>等式</a:t>
            </a:r>
            <a:r>
              <a:rPr lang="ja-JP" altLang="en-US" dirty="0" smtClean="0"/>
              <a:t>で表す</a:t>
            </a:r>
            <a:endParaRPr lang="en-US" altLang="ja-JP" dirty="0" smtClean="0"/>
          </a:p>
          <a:p>
            <a:pPr lvl="1"/>
            <a:endParaRPr lang="en-US" altLang="ja-JP" dirty="0" smtClean="0"/>
          </a:p>
          <a:p>
            <a:pPr lvl="1"/>
            <a:r>
              <a:rPr lang="ja-JP" altLang="en-US" dirty="0" smtClean="0"/>
              <a:t>（条件付き）等式公理から</a:t>
            </a:r>
            <a:r>
              <a:rPr lang="ja-JP" altLang="en-US" dirty="0" smtClean="0">
                <a:solidFill>
                  <a:srgbClr val="FF0000"/>
                </a:solidFill>
              </a:rPr>
              <a:t>推論規則</a:t>
            </a:r>
            <a:r>
              <a:rPr lang="ja-JP" altLang="en-US" dirty="0" smtClean="0"/>
              <a:t>により等式を導出</a:t>
            </a:r>
            <a:endParaRPr lang="en-US" altLang="ja-JP" dirty="0" smtClean="0"/>
          </a:p>
          <a:p>
            <a:pPr lvl="1"/>
            <a:endParaRPr lang="en-US" altLang="ja-JP" dirty="0" smtClean="0"/>
          </a:p>
          <a:p>
            <a:pPr lvl="1"/>
            <a:r>
              <a:rPr lang="ja-JP" altLang="en-US" dirty="0" smtClean="0"/>
              <a:t>例</a:t>
            </a:r>
            <a:endParaRPr lang="en-US" altLang="ja-JP" dirty="0" smtClean="0"/>
          </a:p>
          <a:p>
            <a:pPr lvl="2"/>
            <a:endParaRPr lang="en-US" altLang="ja-JP" dirty="0" smtClean="0"/>
          </a:p>
          <a:p>
            <a:pPr lvl="2"/>
            <a:r>
              <a:rPr lang="ja-JP" altLang="en-US" dirty="0" smtClean="0"/>
              <a:t>公理 </a:t>
            </a:r>
            <a:r>
              <a:rPr lang="en-US" altLang="ja-JP" b="1" dirty="0" smtClean="0"/>
              <a:t>pop(push(</a:t>
            </a:r>
            <a:r>
              <a:rPr lang="en-US" altLang="ja-JP" b="1" dirty="0" smtClean="0">
                <a:solidFill>
                  <a:srgbClr val="FF0000"/>
                </a:solidFill>
              </a:rPr>
              <a:t>x</a:t>
            </a:r>
            <a:r>
              <a:rPr lang="en-US" altLang="ja-JP" b="1" dirty="0" smtClean="0"/>
              <a:t>, </a:t>
            </a:r>
            <a:r>
              <a:rPr lang="en-US" altLang="ja-JP" b="1" dirty="0" smtClean="0">
                <a:solidFill>
                  <a:srgbClr val="3366FF"/>
                </a:solidFill>
              </a:rPr>
              <a:t>s</a:t>
            </a:r>
            <a:r>
              <a:rPr lang="en-US" altLang="ja-JP" b="1" dirty="0" smtClean="0"/>
              <a:t>)) = </a:t>
            </a:r>
            <a:r>
              <a:rPr lang="en-US" altLang="ja-JP" b="1" dirty="0" smtClean="0">
                <a:solidFill>
                  <a:srgbClr val="FF0000"/>
                </a:solidFill>
              </a:rPr>
              <a:t>x</a:t>
            </a:r>
            <a:r>
              <a:rPr lang="en-US" altLang="ja-JP" b="1" dirty="0" smtClean="0"/>
              <a:t> </a:t>
            </a:r>
            <a:r>
              <a:rPr lang="ja-JP" altLang="en-US" dirty="0" smtClean="0"/>
              <a:t>（</a:t>
            </a:r>
            <a:r>
              <a:rPr lang="en-US" altLang="ja-JP" dirty="0" smtClean="0"/>
              <a:t>x </a:t>
            </a:r>
            <a:r>
              <a:rPr lang="ja-JP" altLang="en-US" dirty="0" smtClean="0"/>
              <a:t>と </a:t>
            </a:r>
            <a:r>
              <a:rPr lang="en-US" altLang="ja-JP" dirty="0" smtClean="0"/>
              <a:t>s </a:t>
            </a:r>
            <a:r>
              <a:rPr lang="ja-JP" altLang="en-US" dirty="0" smtClean="0"/>
              <a:t>は変数）より、等式</a:t>
            </a:r>
            <a:endParaRPr lang="en-US" altLang="ja-JP" dirty="0" smtClean="0"/>
          </a:p>
          <a:p>
            <a:pPr lvl="2">
              <a:buNone/>
            </a:pPr>
            <a:r>
              <a:rPr lang="en-US" altLang="ja-JP" dirty="0" smtClean="0"/>
              <a:t>		 	</a:t>
            </a:r>
            <a:r>
              <a:rPr lang="en-US" altLang="ja-JP" b="1" dirty="0" smtClean="0"/>
              <a:t>pop(push(</a:t>
            </a:r>
            <a:r>
              <a:rPr lang="en-US" altLang="ja-JP" b="1" dirty="0" smtClean="0">
                <a:solidFill>
                  <a:srgbClr val="FF0000"/>
                </a:solidFill>
              </a:rPr>
              <a:t>a</a:t>
            </a:r>
            <a:r>
              <a:rPr lang="en-US" altLang="ja-JP" b="1" dirty="0" smtClean="0"/>
              <a:t>, </a:t>
            </a:r>
            <a:r>
              <a:rPr lang="en-US" altLang="ja-JP" b="1" dirty="0" smtClean="0">
                <a:solidFill>
                  <a:srgbClr val="3366FF"/>
                </a:solidFill>
              </a:rPr>
              <a:t>push(b, empty)</a:t>
            </a:r>
            <a:r>
              <a:rPr lang="en-US" altLang="ja-JP" b="1" dirty="0" smtClean="0"/>
              <a:t>)) = </a:t>
            </a:r>
            <a:r>
              <a:rPr lang="en-US" altLang="ja-JP" b="1" dirty="0" smtClean="0">
                <a:solidFill>
                  <a:srgbClr val="FF0000"/>
                </a:solidFill>
              </a:rPr>
              <a:t>a</a:t>
            </a:r>
          </a:p>
          <a:p>
            <a:pPr lvl="2">
              <a:buNone/>
            </a:pPr>
            <a:r>
              <a:rPr lang="en-US" altLang="ja-JP" dirty="0" smtClean="0"/>
              <a:t>	</a:t>
            </a:r>
            <a:r>
              <a:rPr lang="ja-JP" altLang="en-US" dirty="0" smtClean="0"/>
              <a:t>を（置換推論規則により）導出</a:t>
            </a:r>
            <a:endParaRPr lang="en-US" altLang="ja-JP" dirty="0" smtClean="0"/>
          </a:p>
        </p:txBody>
      </p:sp>
      <p:sp>
        <p:nvSpPr>
          <p:cNvPr id="3" name="タイトル 2"/>
          <p:cNvSpPr>
            <a:spLocks noGrp="1"/>
          </p:cNvSpPr>
          <p:nvPr>
            <p:ph type="title"/>
          </p:nvPr>
        </p:nvSpPr>
        <p:spPr/>
        <p:txBody>
          <a:bodyPr/>
          <a:lstStyle/>
          <a:p>
            <a:r>
              <a:rPr kumimoji="1" lang="ja-JP" altLang="en-US" dirty="0" smtClean="0"/>
              <a:t>書換え論理とは？</a:t>
            </a:r>
            <a:endParaRPr kumimoji="1" lang="ja-JP" altLang="en-US" dirty="0"/>
          </a:p>
        </p:txBody>
      </p:sp>
    </p:spTree>
    <p:extLst>
      <p:ext uri="{BB962C8B-B14F-4D97-AF65-F5344CB8AC3E}">
        <p14:creationId xmlns:p14="http://schemas.microsoft.com/office/powerpoint/2010/main" val="564001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lnSpcReduction="10000"/>
          </a:bodyPr>
          <a:lstStyle/>
          <a:p>
            <a:r>
              <a:rPr lang="ja-JP" altLang="en-US" dirty="0" smtClean="0"/>
              <a:t>等式論理に対し、項の間の</a:t>
            </a:r>
            <a:r>
              <a:rPr lang="ja-JP" altLang="en-US" dirty="0" smtClean="0">
                <a:solidFill>
                  <a:srgbClr val="FF0000"/>
                </a:solidFill>
              </a:rPr>
              <a:t>書換え関係</a:t>
            </a:r>
            <a:r>
              <a:rPr lang="ja-JP" altLang="en-US" dirty="0" smtClean="0"/>
              <a:t>を追加</a:t>
            </a:r>
            <a:endParaRPr lang="en-US" altLang="ja-JP" dirty="0" smtClean="0"/>
          </a:p>
          <a:p>
            <a:endParaRPr lang="en-US" altLang="ja-JP" dirty="0" smtClean="0"/>
          </a:p>
          <a:p>
            <a:r>
              <a:rPr lang="ja-JP" altLang="en-US" dirty="0" smtClean="0"/>
              <a:t>公理系に（条件付き）</a:t>
            </a:r>
            <a:r>
              <a:rPr lang="ja-JP" altLang="en-US" dirty="0" smtClean="0">
                <a:solidFill>
                  <a:srgbClr val="FF0000"/>
                </a:solidFill>
              </a:rPr>
              <a:t>書換え規則</a:t>
            </a:r>
            <a:r>
              <a:rPr lang="ja-JP" altLang="en-US" dirty="0" smtClean="0"/>
              <a:t>（書換え関係の</a:t>
            </a:r>
            <a:endParaRPr lang="en-US" altLang="ja-JP" dirty="0" smtClean="0"/>
          </a:p>
          <a:p>
            <a:pPr>
              <a:buNone/>
            </a:pPr>
            <a:r>
              <a:rPr lang="en-US" altLang="ja-JP" dirty="0" smtClean="0"/>
              <a:t>	</a:t>
            </a:r>
            <a:r>
              <a:rPr lang="ja-JP" altLang="en-US" dirty="0" smtClean="0"/>
              <a:t>公理）を追加</a:t>
            </a:r>
            <a:endParaRPr lang="en-US" altLang="ja-JP" dirty="0" smtClean="0"/>
          </a:p>
          <a:p>
            <a:pPr>
              <a:buNone/>
            </a:pPr>
            <a:endParaRPr lang="en-US" altLang="ja-JP" dirty="0" smtClean="0"/>
          </a:p>
          <a:p>
            <a:r>
              <a:rPr lang="ja-JP" altLang="en-US" dirty="0" smtClean="0"/>
              <a:t>等式論理とほぼ同様な推論規則を追加</a:t>
            </a:r>
            <a:endParaRPr lang="en-US" altLang="ja-JP" dirty="0" smtClean="0"/>
          </a:p>
          <a:p>
            <a:pPr lvl="1"/>
            <a:endParaRPr lang="en-US" altLang="ja-JP" dirty="0" smtClean="0"/>
          </a:p>
          <a:p>
            <a:pPr lvl="1"/>
            <a:r>
              <a:rPr lang="ja-JP" altLang="en-US" dirty="0" smtClean="0"/>
              <a:t>対称律（</a:t>
            </a:r>
            <a:r>
              <a:rPr lang="en-US" altLang="ja-JP" dirty="0" smtClean="0"/>
              <a:t>x = y </a:t>
            </a:r>
            <a:r>
              <a:rPr lang="ja-JP" altLang="en-US" dirty="0" smtClean="0"/>
              <a:t>ならば </a:t>
            </a:r>
            <a:r>
              <a:rPr lang="en-US" altLang="ja-JP" dirty="0" smtClean="0"/>
              <a:t>y = x</a:t>
            </a:r>
            <a:r>
              <a:rPr lang="ja-JP" altLang="en-US" dirty="0" smtClean="0"/>
              <a:t>）に当たるもの以外</a:t>
            </a:r>
            <a:endParaRPr lang="en-US" altLang="ja-JP" dirty="0" smtClean="0"/>
          </a:p>
          <a:p>
            <a:endParaRPr lang="en-US" altLang="ja-JP" dirty="0"/>
          </a:p>
          <a:p>
            <a:r>
              <a:rPr lang="ja-JP" altLang="en-US" dirty="0" smtClean="0"/>
              <a:t>書換え理論</a:t>
            </a:r>
            <a:r>
              <a:rPr lang="en-US" altLang="ja-JP" i="1" dirty="0" smtClean="0"/>
              <a:t>R</a:t>
            </a:r>
            <a:r>
              <a:rPr lang="ja-JP" altLang="en-US" i="1" dirty="0" smtClean="0"/>
              <a:t> </a:t>
            </a:r>
            <a:r>
              <a:rPr lang="ja-JP" altLang="en-US" dirty="0" smtClean="0"/>
              <a:t>から書換え関係 </a:t>
            </a:r>
            <a:r>
              <a:rPr lang="en-US" altLang="ja-JP" i="1" dirty="0" smtClean="0"/>
              <a:t>t </a:t>
            </a:r>
            <a:r>
              <a:rPr lang="en-US" altLang="ja-JP" dirty="0" smtClean="0"/>
              <a:t>=&gt; </a:t>
            </a:r>
            <a:r>
              <a:rPr lang="en-US" altLang="ja-JP" i="1" dirty="0" smtClean="0"/>
              <a:t>t’ </a:t>
            </a:r>
            <a:r>
              <a:rPr lang="ja-JP" altLang="en-US" dirty="0" smtClean="0"/>
              <a:t>が推論されるとき、</a:t>
            </a:r>
            <a:r>
              <a:rPr lang="en-US" altLang="ja-JP" i="1" dirty="0" smtClean="0"/>
              <a:t>R </a:t>
            </a:r>
            <a:r>
              <a:rPr lang="en-US" altLang="ja-JP" dirty="0" smtClean="0"/>
              <a:t>|- </a:t>
            </a:r>
            <a:r>
              <a:rPr lang="en-US" altLang="ja-JP" i="1" dirty="0" smtClean="0"/>
              <a:t>t </a:t>
            </a:r>
            <a:r>
              <a:rPr lang="en-US" altLang="ja-JP" dirty="0"/>
              <a:t>=&gt; </a:t>
            </a:r>
            <a:r>
              <a:rPr lang="en-US" altLang="ja-JP" i="1" dirty="0"/>
              <a:t>t’ </a:t>
            </a:r>
            <a:r>
              <a:rPr lang="ja-JP" altLang="en-US" dirty="0" smtClean="0"/>
              <a:t>と書く</a:t>
            </a:r>
            <a:endParaRPr lang="en-US" altLang="ja-JP" dirty="0" smtClean="0"/>
          </a:p>
        </p:txBody>
      </p:sp>
      <p:sp>
        <p:nvSpPr>
          <p:cNvPr id="3" name="タイトル 2"/>
          <p:cNvSpPr>
            <a:spLocks noGrp="1"/>
          </p:cNvSpPr>
          <p:nvPr>
            <p:ph type="title"/>
          </p:nvPr>
        </p:nvSpPr>
        <p:spPr/>
        <p:txBody>
          <a:bodyPr/>
          <a:lstStyle/>
          <a:p>
            <a:r>
              <a:rPr kumimoji="1" lang="ja-JP" altLang="en-US" dirty="0" smtClean="0"/>
              <a:t>書換え論理とは？</a:t>
            </a:r>
            <a:endParaRPr kumimoji="1" lang="ja-JP" altLang="en-US" dirty="0"/>
          </a:p>
        </p:txBody>
      </p:sp>
    </p:spTree>
    <p:extLst>
      <p:ext uri="{BB962C8B-B14F-4D97-AF65-F5344CB8AC3E}">
        <p14:creationId xmlns:p14="http://schemas.microsoft.com/office/powerpoint/2010/main" val="1126428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normAutofit fontScale="92500" lnSpcReduction="20000"/>
          </a:bodyPr>
          <a:lstStyle/>
          <a:p>
            <a:endParaRPr kumimoji="1" lang="en-US" altLang="ja-JP" dirty="0" smtClean="0"/>
          </a:p>
          <a:p>
            <a:r>
              <a:rPr kumimoji="1" lang="ja-JP" altLang="en-US" dirty="0" smtClean="0"/>
              <a:t>システムの</a:t>
            </a:r>
            <a:r>
              <a:rPr kumimoji="1" lang="ja-JP" altLang="en-US" dirty="0" smtClean="0">
                <a:solidFill>
                  <a:srgbClr val="FF0000"/>
                </a:solidFill>
              </a:rPr>
              <a:t>状態</a:t>
            </a:r>
            <a:r>
              <a:rPr kumimoji="1" lang="ja-JP" altLang="en-US" dirty="0" smtClean="0"/>
              <a:t>を項で表す</a:t>
            </a:r>
            <a:endParaRPr kumimoji="1" lang="en-US" altLang="ja-JP" dirty="0" smtClean="0"/>
          </a:p>
          <a:p>
            <a:endParaRPr lang="en-US" altLang="ja-JP" dirty="0" smtClean="0"/>
          </a:p>
          <a:p>
            <a:r>
              <a:rPr kumimoji="1" lang="ja-JP" altLang="en-US" dirty="0" smtClean="0"/>
              <a:t>システムの振舞いを、書換え関係で表される</a:t>
            </a:r>
            <a:r>
              <a:rPr kumimoji="1" lang="ja-JP" altLang="en-US" dirty="0" smtClean="0">
                <a:solidFill>
                  <a:srgbClr val="FF0000"/>
                </a:solidFill>
              </a:rPr>
              <a:t>状態遷移</a:t>
            </a:r>
            <a:r>
              <a:rPr kumimoji="1" lang="ja-JP" altLang="en-US" dirty="0" smtClean="0"/>
              <a:t>としてモデル化</a:t>
            </a:r>
            <a:endParaRPr kumimoji="1" lang="en-US" altLang="ja-JP" dirty="0" smtClean="0"/>
          </a:p>
          <a:p>
            <a:endParaRPr lang="en-US" altLang="ja-JP" dirty="0" smtClean="0"/>
          </a:p>
          <a:p>
            <a:r>
              <a:rPr kumimoji="1" lang="ja-JP" altLang="en-US" dirty="0" smtClean="0"/>
              <a:t>例：カウンター</a:t>
            </a:r>
            <a:endParaRPr kumimoji="1" lang="en-US" altLang="ja-JP" dirty="0" smtClean="0"/>
          </a:p>
          <a:p>
            <a:pPr lvl="1"/>
            <a:endParaRPr lang="en-US" altLang="ja-JP" dirty="0" smtClean="0"/>
          </a:p>
          <a:p>
            <a:pPr lvl="1"/>
            <a:r>
              <a:rPr kumimoji="1" lang="ja-JP" altLang="en-US" dirty="0" smtClean="0"/>
              <a:t>書換え規則</a:t>
            </a:r>
            <a:endParaRPr kumimoji="1" lang="en-US" altLang="ja-JP" dirty="0" smtClean="0"/>
          </a:p>
          <a:p>
            <a:pPr lvl="2"/>
            <a:r>
              <a:rPr kumimoji="1" lang="en-US" altLang="ja-JP" b="1" dirty="0" smtClean="0"/>
              <a:t>count(n) =&gt; count(n+1) if n &lt; 5 </a:t>
            </a:r>
            <a:r>
              <a:rPr kumimoji="1" lang="ja-JP" altLang="en-US" dirty="0" smtClean="0"/>
              <a:t>（正確には </a:t>
            </a:r>
            <a:r>
              <a:rPr kumimoji="1" lang="en-US" altLang="ja-JP" dirty="0" smtClean="0"/>
              <a:t>(n &lt; 5) = true</a:t>
            </a:r>
            <a:r>
              <a:rPr kumimoji="1" lang="ja-JP" altLang="en-US" dirty="0" smtClean="0"/>
              <a:t>）</a:t>
            </a:r>
            <a:endParaRPr kumimoji="1" lang="en-US" altLang="ja-JP" dirty="0" smtClean="0"/>
          </a:p>
          <a:p>
            <a:pPr lvl="2"/>
            <a:r>
              <a:rPr lang="en-US" altLang="ja-JP" b="1" dirty="0" smtClean="0"/>
              <a:t>count(5) =&gt; count(0)</a:t>
            </a:r>
          </a:p>
          <a:p>
            <a:pPr lvl="1"/>
            <a:endParaRPr kumimoji="1" lang="en-US" altLang="ja-JP" dirty="0" smtClean="0"/>
          </a:p>
          <a:p>
            <a:pPr lvl="1"/>
            <a:r>
              <a:rPr kumimoji="1" lang="ja-JP" altLang="en-US" dirty="0" smtClean="0"/>
              <a:t>状態遷移：</a:t>
            </a:r>
            <a:r>
              <a:rPr kumimoji="1" lang="en-US" altLang="ja-JP" b="1" dirty="0" smtClean="0"/>
              <a:t>count(0) =&gt; count(1) =&gt; count(2) =&gt; … =&gt; count(5) =&gt; count(0) =&gt; …</a:t>
            </a:r>
            <a:endParaRPr kumimoji="1" lang="ja-JP" altLang="en-US" b="1" dirty="0"/>
          </a:p>
        </p:txBody>
      </p:sp>
      <p:sp>
        <p:nvSpPr>
          <p:cNvPr id="3" name="タイトル 2"/>
          <p:cNvSpPr>
            <a:spLocks noGrp="1"/>
          </p:cNvSpPr>
          <p:nvPr>
            <p:ph type="title"/>
          </p:nvPr>
        </p:nvSpPr>
        <p:spPr/>
        <p:txBody>
          <a:bodyPr>
            <a:normAutofit fontScale="90000"/>
          </a:bodyPr>
          <a:lstStyle/>
          <a:p>
            <a:r>
              <a:rPr kumimoji="1" lang="ja-JP" altLang="en-US" dirty="0" smtClean="0"/>
              <a:t>書換え論理によるシステムの振舞いのモデル化</a:t>
            </a:r>
            <a:endParaRPr kumimoji="1" lang="ja-JP" altLang="en-US" dirty="0"/>
          </a:p>
        </p:txBody>
      </p:sp>
    </p:spTree>
    <p:extLst>
      <p:ext uri="{BB962C8B-B14F-4D97-AF65-F5344CB8AC3E}">
        <p14:creationId xmlns:p14="http://schemas.microsoft.com/office/powerpoint/2010/main" val="571557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smtClean="0"/>
              <a:t>1</a:t>
            </a:r>
            <a:r>
              <a:rPr kumimoji="1" lang="ja-JP" altLang="en-US" dirty="0" smtClean="0"/>
              <a:t>種の階層構造</a:t>
            </a:r>
            <a:endParaRPr kumimoji="1" lang="en-US" altLang="ja-JP" dirty="0" smtClean="0"/>
          </a:p>
          <a:p>
            <a:r>
              <a:rPr lang="en-US" altLang="ja-JP" dirty="0"/>
              <a:t>1</a:t>
            </a:r>
            <a:r>
              <a:rPr lang="ja-JP" altLang="en-US" dirty="0" smtClean="0"/>
              <a:t>階層（</a:t>
            </a:r>
            <a:r>
              <a:rPr lang="ja-JP" altLang="en-US" dirty="0" smtClean="0">
                <a:solidFill>
                  <a:srgbClr val="FF0000"/>
                </a:solidFill>
              </a:rPr>
              <a:t>オブジェクトレベル</a:t>
            </a:r>
            <a:r>
              <a:rPr lang="ja-JP" altLang="en-US" dirty="0" smtClean="0"/>
              <a:t>と呼ぶ）の構造や振舞いを、</a:t>
            </a:r>
            <a:r>
              <a:rPr lang="en-US" altLang="ja-JP" dirty="0" smtClean="0"/>
              <a:t>1</a:t>
            </a:r>
            <a:r>
              <a:rPr lang="ja-JP" altLang="en-US" dirty="0" smtClean="0"/>
              <a:t>つ上位の層（</a:t>
            </a:r>
            <a:r>
              <a:rPr lang="ja-JP" altLang="en-US" dirty="0" smtClean="0">
                <a:solidFill>
                  <a:srgbClr val="FF0000"/>
                </a:solidFill>
              </a:rPr>
              <a:t>メタレベル</a:t>
            </a:r>
            <a:r>
              <a:rPr lang="ja-JP" altLang="en-US" dirty="0" smtClean="0"/>
              <a:t>と呼ぶ）が管理・制御</a:t>
            </a:r>
            <a:endParaRPr lang="en-US" altLang="ja-JP" dirty="0" smtClean="0"/>
          </a:p>
          <a:p>
            <a:pPr lvl="1"/>
            <a:r>
              <a:rPr kumimoji="1" lang="ja-JP" altLang="en-US" dirty="0" smtClean="0"/>
              <a:t>そのために、メタレベルはオブジェクトレベルの構造や振舞いの内部表現を保持</a:t>
            </a:r>
            <a:endParaRPr kumimoji="1" lang="ja-JP" altLang="en-US" dirty="0"/>
          </a:p>
        </p:txBody>
      </p:sp>
      <p:sp>
        <p:nvSpPr>
          <p:cNvPr id="3" name="タイトル 2"/>
          <p:cNvSpPr>
            <a:spLocks noGrp="1"/>
          </p:cNvSpPr>
          <p:nvPr>
            <p:ph type="title"/>
          </p:nvPr>
        </p:nvSpPr>
        <p:spPr/>
        <p:txBody>
          <a:bodyPr/>
          <a:lstStyle/>
          <a:p>
            <a:r>
              <a:rPr kumimoji="1" lang="ja-JP" altLang="en-US" dirty="0" smtClean="0"/>
              <a:t>リフレクションとは？</a:t>
            </a:r>
            <a:endParaRPr kumimoji="1" lang="ja-JP" altLang="en-US" dirty="0"/>
          </a:p>
        </p:txBody>
      </p:sp>
      <p:sp>
        <p:nvSpPr>
          <p:cNvPr id="6" name="正方形/長方形 5"/>
          <p:cNvSpPr/>
          <p:nvPr/>
        </p:nvSpPr>
        <p:spPr>
          <a:xfrm>
            <a:off x="3851920" y="3789040"/>
            <a:ext cx="3600400" cy="1080120"/>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7" name="正方形/長方形 6"/>
          <p:cNvSpPr/>
          <p:nvPr/>
        </p:nvSpPr>
        <p:spPr>
          <a:xfrm>
            <a:off x="3851920" y="5589240"/>
            <a:ext cx="3600400" cy="1080120"/>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17" name="正方形/長方形 16"/>
          <p:cNvSpPr/>
          <p:nvPr/>
        </p:nvSpPr>
        <p:spPr>
          <a:xfrm>
            <a:off x="2742259" y="3789040"/>
            <a:ext cx="1173719" cy="369332"/>
          </a:xfrm>
          <a:prstGeom prst="rect">
            <a:avLst/>
          </a:prstGeom>
        </p:spPr>
        <p:txBody>
          <a:bodyPr wrap="none">
            <a:spAutoFit/>
          </a:bodyPr>
          <a:lstStyle/>
          <a:p>
            <a:r>
              <a:rPr kumimoji="1" lang="ja-JP" altLang="en-US" dirty="0"/>
              <a:t>メタレベル</a:t>
            </a:r>
            <a:endParaRPr lang="ja-JP" altLang="en-US" dirty="0"/>
          </a:p>
        </p:txBody>
      </p:sp>
      <p:sp>
        <p:nvSpPr>
          <p:cNvPr id="18" name="正方形/長方形 17"/>
          <p:cNvSpPr/>
          <p:nvPr/>
        </p:nvSpPr>
        <p:spPr>
          <a:xfrm>
            <a:off x="1979712" y="5587681"/>
            <a:ext cx="1962397" cy="369332"/>
          </a:xfrm>
          <a:prstGeom prst="rect">
            <a:avLst/>
          </a:prstGeom>
        </p:spPr>
        <p:txBody>
          <a:bodyPr wrap="none">
            <a:spAutoFit/>
          </a:bodyPr>
          <a:lstStyle/>
          <a:p>
            <a:r>
              <a:rPr kumimoji="1" lang="ja-JP" altLang="en-US" dirty="0" smtClean="0"/>
              <a:t>オブジェクトレベル</a:t>
            </a:r>
            <a:endParaRPr lang="ja-JP" altLang="en-US" dirty="0"/>
          </a:p>
        </p:txBody>
      </p:sp>
      <p:cxnSp>
        <p:nvCxnSpPr>
          <p:cNvPr id="21" name="直線矢印コネクタ 20"/>
          <p:cNvCxnSpPr/>
          <p:nvPr/>
        </p:nvCxnSpPr>
        <p:spPr>
          <a:xfrm flipV="1">
            <a:off x="3851920" y="4725144"/>
            <a:ext cx="1064633" cy="864096"/>
          </a:xfrm>
          <a:prstGeom prst="straightConnector1">
            <a:avLst/>
          </a:prstGeom>
          <a:ln w="19050">
            <a:solidFill>
              <a:schemeClr val="tx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4916553" y="4078813"/>
            <a:ext cx="2154437" cy="646331"/>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cxnSp>
        <p:nvCxnSpPr>
          <p:cNvPr id="23" name="直線矢印コネクタ 22"/>
          <p:cNvCxnSpPr/>
          <p:nvPr/>
        </p:nvCxnSpPr>
        <p:spPr>
          <a:xfrm flipH="1" flipV="1">
            <a:off x="7085327" y="4725144"/>
            <a:ext cx="366994" cy="845910"/>
          </a:xfrm>
          <a:prstGeom prst="straightConnector1">
            <a:avLst/>
          </a:prstGeom>
          <a:ln w="19050">
            <a:solidFill>
              <a:schemeClr val="tx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4303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オブジェクト</a:t>
            </a:r>
            <a:r>
              <a:rPr lang="ja-JP" altLang="en-US" dirty="0"/>
              <a:t>レベル</a:t>
            </a:r>
            <a:r>
              <a:rPr lang="ja-JP" altLang="en-US" dirty="0" smtClean="0"/>
              <a:t>の</a:t>
            </a:r>
            <a:r>
              <a:rPr lang="ja-JP" altLang="en-US" dirty="0"/>
              <a:t>対象</a:t>
            </a:r>
            <a:r>
              <a:rPr lang="ja-JP" altLang="en-US" dirty="0" smtClean="0"/>
              <a:t>（項や書換え規則など）を、メタレベルで項により表現</a:t>
            </a:r>
            <a:endParaRPr lang="en-US" altLang="ja-JP" dirty="0" smtClean="0"/>
          </a:p>
          <a:p>
            <a:pPr lvl="1"/>
            <a:r>
              <a:rPr lang="en-US" altLang="ja-JP" i="1" dirty="0" smtClean="0"/>
              <a:t>A</a:t>
            </a:r>
            <a:r>
              <a:rPr lang="en-US" altLang="ja-JP" dirty="0" smtClean="0"/>
              <a:t> </a:t>
            </a:r>
            <a:r>
              <a:rPr lang="ja-JP" altLang="en-US" dirty="0" smtClean="0"/>
              <a:t>のメタレベル表現：</a:t>
            </a:r>
            <a:r>
              <a:rPr lang="en-US" altLang="ja-JP" i="1" dirty="0" smtClean="0"/>
              <a:t>A</a:t>
            </a:r>
            <a:endParaRPr lang="en-US" altLang="ja-JP" dirty="0" smtClean="0"/>
          </a:p>
          <a:p>
            <a:pPr lvl="2"/>
            <a:r>
              <a:rPr lang="en-US" altLang="ja-JP" dirty="0" smtClean="0"/>
              <a:t>f(x, a) = f [</a:t>
            </a:r>
            <a:r>
              <a:rPr lang="fr-FR" altLang="ja-JP" dirty="0" smtClean="0"/>
              <a:t>'</a:t>
            </a:r>
            <a:r>
              <a:rPr lang="en-US" altLang="ja-JP" dirty="0" smtClean="0"/>
              <a:t>x, </a:t>
            </a:r>
            <a:r>
              <a:rPr lang="fr-FR" altLang="ja-JP" dirty="0" smtClean="0"/>
              <a:t>'</a:t>
            </a:r>
            <a:r>
              <a:rPr lang="en-US" altLang="ja-JP" dirty="0" smtClean="0"/>
              <a:t>a] = _[_,_](</a:t>
            </a:r>
            <a:r>
              <a:rPr lang="fr-FR" altLang="ja-JP" dirty="0" smtClean="0"/>
              <a:t>'</a:t>
            </a:r>
            <a:r>
              <a:rPr lang="en-US" altLang="ja-JP" dirty="0" smtClean="0"/>
              <a:t>f, </a:t>
            </a:r>
            <a:r>
              <a:rPr lang="fr-FR" altLang="ja-JP" dirty="0" smtClean="0"/>
              <a:t>'</a:t>
            </a:r>
            <a:r>
              <a:rPr lang="en-US" altLang="ja-JP" dirty="0" smtClean="0"/>
              <a:t>x, </a:t>
            </a:r>
            <a:r>
              <a:rPr lang="fr-FR" altLang="ja-JP" dirty="0" smtClean="0"/>
              <a:t>'</a:t>
            </a:r>
            <a:r>
              <a:rPr lang="en-US" altLang="ja-JP" dirty="0" smtClean="0"/>
              <a:t>a)</a:t>
            </a:r>
          </a:p>
          <a:p>
            <a:pPr marL="630936" lvl="2" indent="0">
              <a:buNone/>
            </a:pPr>
            <a:r>
              <a:rPr kumimoji="1" lang="en-US" altLang="ja-JP" dirty="0"/>
              <a:t>	</a:t>
            </a:r>
            <a:r>
              <a:rPr lang="ja-JP" altLang="en-US" dirty="0" smtClean="0"/>
              <a:t>（アンダースコア</a:t>
            </a:r>
            <a:r>
              <a:rPr lang="en-US" altLang="ja-JP" dirty="0" smtClean="0"/>
              <a:t> “_” </a:t>
            </a:r>
            <a:r>
              <a:rPr lang="ja-JP" altLang="en-US" dirty="0" smtClean="0"/>
              <a:t>を各引数</a:t>
            </a:r>
            <a:r>
              <a:rPr lang="ja-JP" altLang="en-US" dirty="0" smtClean="0"/>
              <a:t>で置き換え）</a:t>
            </a:r>
            <a:endParaRPr kumimoji="1" lang="ja-JP" altLang="en-US" dirty="0"/>
          </a:p>
        </p:txBody>
      </p:sp>
      <p:sp>
        <p:nvSpPr>
          <p:cNvPr id="3" name="タイトル 2"/>
          <p:cNvSpPr>
            <a:spLocks noGrp="1"/>
          </p:cNvSpPr>
          <p:nvPr>
            <p:ph type="title"/>
          </p:nvPr>
        </p:nvSpPr>
        <p:spPr/>
        <p:txBody>
          <a:bodyPr>
            <a:normAutofit fontScale="90000"/>
          </a:bodyPr>
          <a:lstStyle/>
          <a:p>
            <a:r>
              <a:rPr kumimoji="1" lang="ja-JP" altLang="en-US" dirty="0" smtClean="0"/>
              <a:t>書換え論理によるリフレクションの</a:t>
            </a:r>
            <a:r>
              <a:rPr kumimoji="1" lang="en-US" altLang="ja-JP" dirty="0" smtClean="0"/>
              <a:t/>
            </a:r>
            <a:br>
              <a:rPr kumimoji="1" lang="en-US" altLang="ja-JP" dirty="0" smtClean="0"/>
            </a:br>
            <a:r>
              <a:rPr kumimoji="1" lang="ja-JP" altLang="en-US" dirty="0" smtClean="0"/>
              <a:t>モデル化</a:t>
            </a:r>
            <a:endParaRPr kumimoji="1" lang="ja-JP" altLang="en-US" dirty="0"/>
          </a:p>
        </p:txBody>
      </p:sp>
      <p:sp>
        <p:nvSpPr>
          <p:cNvPr id="4" name="正方形/長方形 3"/>
          <p:cNvSpPr/>
          <p:nvPr/>
        </p:nvSpPr>
        <p:spPr>
          <a:xfrm>
            <a:off x="3851920" y="3789040"/>
            <a:ext cx="3600400" cy="1080120"/>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5" name="正方形/長方形 4"/>
          <p:cNvSpPr/>
          <p:nvPr/>
        </p:nvSpPr>
        <p:spPr>
          <a:xfrm>
            <a:off x="3851920" y="5589240"/>
            <a:ext cx="3600400" cy="1080120"/>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9" name="正方形/長方形 8"/>
          <p:cNvSpPr/>
          <p:nvPr/>
        </p:nvSpPr>
        <p:spPr>
          <a:xfrm>
            <a:off x="2742259" y="3789040"/>
            <a:ext cx="1173719" cy="369332"/>
          </a:xfrm>
          <a:prstGeom prst="rect">
            <a:avLst/>
          </a:prstGeom>
        </p:spPr>
        <p:txBody>
          <a:bodyPr wrap="none">
            <a:spAutoFit/>
          </a:bodyPr>
          <a:lstStyle/>
          <a:p>
            <a:r>
              <a:rPr kumimoji="1" lang="ja-JP" altLang="en-US" dirty="0"/>
              <a:t>メタレベル</a:t>
            </a:r>
            <a:endParaRPr lang="ja-JP" altLang="en-US" dirty="0"/>
          </a:p>
        </p:txBody>
      </p:sp>
      <p:sp>
        <p:nvSpPr>
          <p:cNvPr id="10" name="正方形/長方形 9"/>
          <p:cNvSpPr/>
          <p:nvPr/>
        </p:nvSpPr>
        <p:spPr>
          <a:xfrm>
            <a:off x="1979712" y="5587681"/>
            <a:ext cx="1962397" cy="369332"/>
          </a:xfrm>
          <a:prstGeom prst="rect">
            <a:avLst/>
          </a:prstGeom>
        </p:spPr>
        <p:txBody>
          <a:bodyPr wrap="none">
            <a:spAutoFit/>
          </a:bodyPr>
          <a:lstStyle/>
          <a:p>
            <a:r>
              <a:rPr kumimoji="1" lang="ja-JP" altLang="en-US" dirty="0" smtClean="0"/>
              <a:t>オブジェクトレベル</a:t>
            </a:r>
            <a:endParaRPr lang="ja-JP" altLang="en-US" dirty="0"/>
          </a:p>
        </p:txBody>
      </p:sp>
      <p:sp>
        <p:nvSpPr>
          <p:cNvPr id="11" name="正方形/長方形 10"/>
          <p:cNvSpPr/>
          <p:nvPr/>
        </p:nvSpPr>
        <p:spPr>
          <a:xfrm>
            <a:off x="4916553" y="4078813"/>
            <a:ext cx="2154437" cy="646331"/>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cxnSp>
        <p:nvCxnSpPr>
          <p:cNvPr id="12" name="直線矢印コネクタ 11"/>
          <p:cNvCxnSpPr/>
          <p:nvPr/>
        </p:nvCxnSpPr>
        <p:spPr>
          <a:xfrm flipV="1">
            <a:off x="3851920" y="4725144"/>
            <a:ext cx="1064633" cy="864096"/>
          </a:xfrm>
          <a:prstGeom prst="straightConnector1">
            <a:avLst/>
          </a:prstGeom>
          <a:ln w="19050">
            <a:solidFill>
              <a:schemeClr val="tx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H="1" flipV="1">
            <a:off x="7085327" y="4725144"/>
            <a:ext cx="366994" cy="845910"/>
          </a:xfrm>
          <a:prstGeom prst="straightConnector1">
            <a:avLst/>
          </a:prstGeom>
          <a:ln w="19050">
            <a:solidFill>
              <a:schemeClr val="tx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5532292" y="6009535"/>
            <a:ext cx="1802096" cy="369332"/>
          </a:xfrm>
          <a:prstGeom prst="rect">
            <a:avLst/>
          </a:prstGeom>
        </p:spPr>
        <p:txBody>
          <a:bodyPr wrap="none">
            <a:spAutoFit/>
          </a:bodyPr>
          <a:lstStyle/>
          <a:p>
            <a:r>
              <a:rPr kumimoji="1" lang="en-US" altLang="ja-JP" b="1" dirty="0" smtClean="0"/>
              <a:t>f (</a:t>
            </a:r>
            <a:r>
              <a:rPr kumimoji="1" lang="en-US" altLang="ja-JP" b="1" dirty="0"/>
              <a:t>x, a</a:t>
            </a:r>
            <a:r>
              <a:rPr kumimoji="1" lang="en-US" altLang="ja-JP" b="1" dirty="0" smtClean="0"/>
              <a:t>)</a:t>
            </a:r>
            <a:r>
              <a:rPr kumimoji="1" lang="ja-JP" altLang="en-US" b="1" dirty="0" smtClean="0"/>
              <a:t> </a:t>
            </a:r>
            <a:r>
              <a:rPr kumimoji="1" lang="en-US" altLang="ja-JP" b="1" dirty="0" smtClean="0"/>
              <a:t>=&gt; f (x, b)</a:t>
            </a:r>
            <a:endParaRPr lang="ja-JP" altLang="en-US" dirty="0"/>
          </a:p>
        </p:txBody>
      </p:sp>
      <p:sp>
        <p:nvSpPr>
          <p:cNvPr id="15" name="正方形/長方形 14"/>
          <p:cNvSpPr/>
          <p:nvPr/>
        </p:nvSpPr>
        <p:spPr>
          <a:xfrm>
            <a:off x="5583359" y="4059611"/>
            <a:ext cx="1316386" cy="646331"/>
          </a:xfrm>
          <a:prstGeom prst="rect">
            <a:avLst/>
          </a:prstGeom>
        </p:spPr>
        <p:txBody>
          <a:bodyPr wrap="none">
            <a:spAutoFit/>
          </a:bodyPr>
          <a:lstStyle/>
          <a:p>
            <a:r>
              <a:rPr kumimoji="1" lang="en-US" altLang="ja-JP" b="1" dirty="0" smtClean="0"/>
              <a:t>=&gt;</a:t>
            </a:r>
            <a:r>
              <a:rPr kumimoji="1" lang="en-US" altLang="ja-JP" b="1" dirty="0" smtClean="0"/>
              <a:t>(</a:t>
            </a:r>
            <a:r>
              <a:rPr kumimoji="1" lang="fr-FR" altLang="ja-JP" b="1" dirty="0" smtClean="0"/>
              <a:t>'</a:t>
            </a:r>
            <a:r>
              <a:rPr kumimoji="1" lang="en-US" altLang="ja-JP" b="1" dirty="0" smtClean="0"/>
              <a:t>f [</a:t>
            </a:r>
            <a:r>
              <a:rPr kumimoji="1" lang="fr-FR" altLang="ja-JP" b="1" dirty="0" smtClean="0"/>
              <a:t>'</a:t>
            </a:r>
            <a:r>
              <a:rPr kumimoji="1" lang="en-US" altLang="ja-JP" b="1" dirty="0" smtClean="0"/>
              <a:t>x</a:t>
            </a:r>
            <a:r>
              <a:rPr kumimoji="1" lang="en-US" altLang="ja-JP" b="1" dirty="0" smtClean="0"/>
              <a:t>, </a:t>
            </a:r>
            <a:r>
              <a:rPr kumimoji="1" lang="fr-FR" altLang="ja-JP" b="1" dirty="0" smtClean="0"/>
              <a:t>'</a:t>
            </a:r>
            <a:r>
              <a:rPr kumimoji="1" lang="en-US" altLang="ja-JP" b="1" dirty="0" smtClean="0"/>
              <a:t>a</a:t>
            </a:r>
            <a:r>
              <a:rPr kumimoji="1" lang="en-US" altLang="ja-JP" b="1" dirty="0" smtClean="0"/>
              <a:t>],</a:t>
            </a:r>
          </a:p>
          <a:p>
            <a:r>
              <a:rPr kumimoji="1" lang="fr-FR" altLang="ja-JP" b="1" dirty="0" smtClean="0"/>
              <a:t>'</a:t>
            </a:r>
            <a:r>
              <a:rPr kumimoji="1" lang="en-US" altLang="ja-JP" b="1" dirty="0" smtClean="0"/>
              <a:t>f [</a:t>
            </a:r>
            <a:r>
              <a:rPr kumimoji="1" lang="fr-FR" altLang="ja-JP" b="1" dirty="0" smtClean="0"/>
              <a:t>'</a:t>
            </a:r>
            <a:r>
              <a:rPr kumimoji="1" lang="en-US" altLang="ja-JP" b="1" dirty="0" smtClean="0"/>
              <a:t>x</a:t>
            </a:r>
            <a:r>
              <a:rPr kumimoji="1" lang="en-US" altLang="ja-JP" b="1" dirty="0"/>
              <a:t>, </a:t>
            </a:r>
            <a:r>
              <a:rPr kumimoji="1" lang="fr-FR" altLang="ja-JP" b="1" dirty="0" smtClean="0"/>
              <a:t>'</a:t>
            </a:r>
            <a:r>
              <a:rPr kumimoji="1" lang="en-US" altLang="ja-JP" b="1" dirty="0" smtClean="0"/>
              <a:t>b</a:t>
            </a:r>
            <a:r>
              <a:rPr kumimoji="1" lang="en-US" altLang="ja-JP" b="1" dirty="0" smtClean="0"/>
              <a:t>])</a:t>
            </a:r>
            <a:endParaRPr lang="ja-JP" altLang="en-US" dirty="0"/>
          </a:p>
        </p:txBody>
      </p:sp>
      <p:cxnSp>
        <p:nvCxnSpPr>
          <p:cNvPr id="19" name="直線矢印コネクタ 18"/>
          <p:cNvCxnSpPr/>
          <p:nvPr/>
        </p:nvCxnSpPr>
        <p:spPr>
          <a:xfrm flipV="1">
            <a:off x="3686380" y="2420888"/>
            <a:ext cx="270209" cy="5732"/>
          </a:xfrm>
          <a:prstGeom prst="straightConnector1">
            <a:avLst/>
          </a:prstGeom>
          <a:ln w="190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360600" y="2786660"/>
            <a:ext cx="720080" cy="0"/>
          </a:xfrm>
          <a:prstGeom prst="straightConnector1">
            <a:avLst/>
          </a:prstGeom>
          <a:ln w="190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5877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背景</a:t>
            </a:r>
            <a:endParaRPr lang="en-US" altLang="ja-JP" dirty="0"/>
          </a:p>
          <a:p>
            <a:r>
              <a:rPr kumimoji="1" lang="ja-JP" altLang="en-US" dirty="0" smtClean="0"/>
              <a:t>研究目的 </a:t>
            </a:r>
            <a:r>
              <a:rPr lang="en-US" altLang="ja-JP" dirty="0" smtClean="0"/>
              <a:t>- </a:t>
            </a:r>
            <a:r>
              <a:rPr lang="ja-JP" altLang="en-US" dirty="0"/>
              <a:t>動的に変更</a:t>
            </a:r>
            <a:r>
              <a:rPr lang="ja-JP" altLang="en-US" dirty="0" smtClean="0"/>
              <a:t>されるシステム</a:t>
            </a:r>
            <a:r>
              <a:rPr lang="ja-JP" altLang="en-US" dirty="0"/>
              <a:t>の形式</a:t>
            </a:r>
            <a:r>
              <a:rPr lang="ja-JP" altLang="en-US" dirty="0" smtClean="0"/>
              <a:t>検証</a:t>
            </a:r>
            <a:endParaRPr lang="en-US" altLang="ja-JP" dirty="0" smtClean="0"/>
          </a:p>
          <a:p>
            <a:r>
              <a:rPr lang="ja-JP" altLang="en-US" dirty="0"/>
              <a:t>関連研究 </a:t>
            </a:r>
            <a:r>
              <a:rPr lang="en-US" altLang="ja-JP" dirty="0"/>
              <a:t>– </a:t>
            </a:r>
            <a:r>
              <a:rPr lang="ja-JP" altLang="en-US" dirty="0"/>
              <a:t>モデル検査の動的変更への</a:t>
            </a:r>
            <a:r>
              <a:rPr lang="ja-JP" altLang="en-US" dirty="0" smtClean="0"/>
              <a:t>適用</a:t>
            </a:r>
            <a:endParaRPr lang="en-US" altLang="ja-JP" dirty="0" smtClean="0"/>
          </a:p>
          <a:p>
            <a:r>
              <a:rPr lang="ja-JP" altLang="en-US" dirty="0" smtClean="0"/>
              <a:t>研究方針 </a:t>
            </a:r>
            <a:r>
              <a:rPr lang="en-US" altLang="ja-JP" dirty="0" smtClean="0"/>
              <a:t>- </a:t>
            </a:r>
            <a:r>
              <a:rPr lang="ja-JP" altLang="en-US" dirty="0" smtClean="0"/>
              <a:t>書換え論理とイベントベースアスペクト指向プログラミングの利用</a:t>
            </a:r>
            <a:endParaRPr lang="en-US" altLang="ja-JP" dirty="0" smtClean="0"/>
          </a:p>
          <a:p>
            <a:r>
              <a:rPr kumimoji="1" lang="ja-JP" altLang="en-US" smtClean="0"/>
              <a:t>（予備的）実験</a:t>
            </a:r>
            <a:r>
              <a:rPr kumimoji="1" lang="ja-JP" altLang="en-US" dirty="0" smtClean="0"/>
              <a:t>評価</a:t>
            </a:r>
            <a:endParaRPr kumimoji="1" lang="en-US" altLang="ja-JP" dirty="0" smtClean="0"/>
          </a:p>
          <a:p>
            <a:r>
              <a:rPr lang="ja-JP" altLang="en-US" dirty="0" smtClean="0"/>
              <a:t>まとめと</a:t>
            </a:r>
            <a:r>
              <a:rPr lang="ja-JP" altLang="en-US" dirty="0"/>
              <a:t>今後</a:t>
            </a:r>
            <a:r>
              <a:rPr lang="ja-JP" altLang="en-US" dirty="0" smtClean="0"/>
              <a:t>の</a:t>
            </a:r>
            <a:r>
              <a:rPr lang="ja-JP" altLang="en-US" dirty="0"/>
              <a:t>課題</a:t>
            </a:r>
            <a:endParaRPr kumimoji="1" lang="en-US" altLang="ja-JP" dirty="0" smtClean="0"/>
          </a:p>
        </p:txBody>
      </p:sp>
      <p:sp>
        <p:nvSpPr>
          <p:cNvPr id="3" name="タイトル 2"/>
          <p:cNvSpPr>
            <a:spLocks noGrp="1"/>
          </p:cNvSpPr>
          <p:nvPr>
            <p:ph type="title"/>
          </p:nvPr>
        </p:nvSpPr>
        <p:spPr/>
        <p:txBody>
          <a:bodyPr>
            <a:normAutofit/>
          </a:bodyPr>
          <a:lstStyle/>
          <a:p>
            <a:r>
              <a:rPr lang="ja-JP" altLang="en-US" dirty="0"/>
              <a:t>内容</a:t>
            </a:r>
            <a:endParaRPr kumimoji="1" lang="ja-JP" altLang="en-US" dirty="0"/>
          </a:p>
        </p:txBody>
      </p:sp>
    </p:spTree>
    <p:extLst>
      <p:ext uri="{BB962C8B-B14F-4D97-AF65-F5344CB8AC3E}">
        <p14:creationId xmlns:p14="http://schemas.microsoft.com/office/powerpoint/2010/main" val="266226226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特別な書換え理論</a:t>
            </a:r>
            <a:r>
              <a:rPr lang="en-US" altLang="ja-JP" i="1" dirty="0" smtClean="0">
                <a:solidFill>
                  <a:srgbClr val="FF0000"/>
                </a:solidFill>
              </a:rPr>
              <a:t>U</a:t>
            </a:r>
            <a:r>
              <a:rPr lang="ja-JP" altLang="en-US" i="1" dirty="0" smtClean="0"/>
              <a:t> </a:t>
            </a:r>
            <a:r>
              <a:rPr lang="ja-JP" altLang="en-US" dirty="0" smtClean="0"/>
              <a:t>と演算子記号</a:t>
            </a:r>
            <a:r>
              <a:rPr lang="en-US" altLang="ja-JP" dirty="0" smtClean="0">
                <a:solidFill>
                  <a:srgbClr val="FF0000"/>
                </a:solidFill>
              </a:rPr>
              <a:t>@</a:t>
            </a:r>
          </a:p>
          <a:p>
            <a:pPr lvl="1"/>
            <a:r>
              <a:rPr lang="ja-JP" altLang="en-US" dirty="0" smtClean="0"/>
              <a:t>オブジェクトレベルで </a:t>
            </a:r>
            <a:r>
              <a:rPr lang="en-US" altLang="ja-JP" i="1" dirty="0" smtClean="0"/>
              <a:t>R</a:t>
            </a:r>
            <a:r>
              <a:rPr lang="en-US" altLang="ja-JP" dirty="0" smtClean="0"/>
              <a:t> |- </a:t>
            </a:r>
            <a:r>
              <a:rPr lang="en-US" altLang="ja-JP" i="1" dirty="0" smtClean="0"/>
              <a:t>t </a:t>
            </a:r>
            <a:r>
              <a:rPr lang="en-US" altLang="ja-JP" dirty="0" smtClean="0"/>
              <a:t>=&gt; </a:t>
            </a:r>
            <a:r>
              <a:rPr lang="en-US" altLang="ja-JP" i="1" dirty="0" smtClean="0"/>
              <a:t>t’ </a:t>
            </a:r>
            <a:r>
              <a:rPr lang="ja-JP" altLang="en-US" dirty="0" smtClean="0"/>
              <a:t>は、</a:t>
            </a:r>
            <a:endParaRPr lang="en-US" altLang="ja-JP" dirty="0" smtClean="0"/>
          </a:p>
          <a:p>
            <a:pPr lvl="1"/>
            <a:r>
              <a:rPr lang="ja-JP" altLang="en-US" dirty="0" smtClean="0"/>
              <a:t>メタ</a:t>
            </a:r>
            <a:r>
              <a:rPr lang="ja-JP" altLang="en-US" dirty="0"/>
              <a:t>レベル</a:t>
            </a:r>
            <a:r>
              <a:rPr lang="ja-JP" altLang="en-US" dirty="0" smtClean="0"/>
              <a:t>で </a:t>
            </a:r>
            <a:r>
              <a:rPr lang="en-US" altLang="ja-JP" i="1" dirty="0" smtClean="0"/>
              <a:t>U</a:t>
            </a:r>
            <a:r>
              <a:rPr lang="en-US" altLang="ja-JP" dirty="0" smtClean="0"/>
              <a:t> |- </a:t>
            </a:r>
            <a:r>
              <a:rPr lang="en-US" altLang="ja-JP" i="1" dirty="0" smtClean="0"/>
              <a:t>t</a:t>
            </a:r>
            <a:r>
              <a:rPr lang="en-US" altLang="ja-JP" dirty="0" smtClean="0"/>
              <a:t> @</a:t>
            </a:r>
            <a:r>
              <a:rPr lang="en-US" altLang="ja-JP" i="1" dirty="0" smtClean="0"/>
              <a:t>R</a:t>
            </a:r>
            <a:r>
              <a:rPr lang="en-US" altLang="ja-JP" dirty="0" smtClean="0"/>
              <a:t> =&gt; </a:t>
            </a:r>
            <a:r>
              <a:rPr lang="en-US" altLang="ja-JP" i="1" dirty="0" err="1" smtClean="0"/>
              <a:t>t’</a:t>
            </a:r>
            <a:r>
              <a:rPr lang="en-US" altLang="ja-JP" dirty="0" err="1" smtClean="0"/>
              <a:t>@</a:t>
            </a:r>
            <a:r>
              <a:rPr lang="en-US" altLang="ja-JP" i="1" dirty="0" err="1" smtClean="0"/>
              <a:t>R</a:t>
            </a:r>
            <a:r>
              <a:rPr lang="en-US" altLang="ja-JP" dirty="0" smtClean="0"/>
              <a:t> </a:t>
            </a:r>
            <a:r>
              <a:rPr lang="ja-JP" altLang="en-US" dirty="0" smtClean="0"/>
              <a:t>と同値</a:t>
            </a:r>
            <a:endParaRPr lang="en-US" altLang="ja-JP" dirty="0" smtClean="0"/>
          </a:p>
          <a:p>
            <a:pPr lvl="1"/>
            <a:r>
              <a:rPr lang="ja-JP" altLang="en-US" dirty="0"/>
              <a:t>等式</a:t>
            </a:r>
            <a:r>
              <a:rPr lang="ja-JP" altLang="en-US" dirty="0" smtClean="0"/>
              <a:t>も</a:t>
            </a:r>
            <a:r>
              <a:rPr lang="ja-JP" altLang="en-US" dirty="0" smtClean="0"/>
              <a:t>同様</a:t>
            </a:r>
            <a:endParaRPr lang="en-US" altLang="ja-JP" dirty="0" smtClean="0"/>
          </a:p>
        </p:txBody>
      </p:sp>
      <p:sp>
        <p:nvSpPr>
          <p:cNvPr id="3" name="タイトル 2"/>
          <p:cNvSpPr>
            <a:spLocks noGrp="1"/>
          </p:cNvSpPr>
          <p:nvPr>
            <p:ph type="title"/>
          </p:nvPr>
        </p:nvSpPr>
        <p:spPr/>
        <p:txBody>
          <a:bodyPr>
            <a:normAutofit fontScale="90000"/>
          </a:bodyPr>
          <a:lstStyle/>
          <a:p>
            <a:r>
              <a:rPr kumimoji="1" lang="ja-JP" altLang="en-US" dirty="0" smtClean="0"/>
              <a:t>書換え論理によるリフレクションの</a:t>
            </a:r>
            <a:r>
              <a:rPr kumimoji="1" lang="en-US" altLang="ja-JP" dirty="0" smtClean="0"/>
              <a:t/>
            </a:r>
            <a:br>
              <a:rPr kumimoji="1" lang="en-US" altLang="ja-JP" dirty="0" smtClean="0"/>
            </a:br>
            <a:r>
              <a:rPr kumimoji="1" lang="ja-JP" altLang="en-US" dirty="0" smtClean="0"/>
              <a:t>モデル化</a:t>
            </a:r>
            <a:endParaRPr kumimoji="1" lang="ja-JP" altLang="en-US" dirty="0"/>
          </a:p>
        </p:txBody>
      </p:sp>
      <p:cxnSp>
        <p:nvCxnSpPr>
          <p:cNvPr id="17" name="直線矢印コネクタ 16"/>
          <p:cNvCxnSpPr/>
          <p:nvPr/>
        </p:nvCxnSpPr>
        <p:spPr>
          <a:xfrm flipV="1">
            <a:off x="3725727" y="2420888"/>
            <a:ext cx="270209" cy="5732"/>
          </a:xfrm>
          <a:prstGeom prst="straightConnector1">
            <a:avLst/>
          </a:prstGeom>
          <a:ln w="190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flipV="1">
            <a:off x="3327388" y="2420888"/>
            <a:ext cx="270209" cy="5732"/>
          </a:xfrm>
          <a:prstGeom prst="straightConnector1">
            <a:avLst/>
          </a:prstGeom>
          <a:ln w="190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flipV="1">
            <a:off x="4338593" y="2371496"/>
            <a:ext cx="270209" cy="5732"/>
          </a:xfrm>
          <a:prstGeom prst="straightConnector1">
            <a:avLst/>
          </a:prstGeom>
          <a:ln w="190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V="1">
            <a:off x="4860032" y="2400314"/>
            <a:ext cx="270209" cy="5732"/>
          </a:xfrm>
          <a:prstGeom prst="straightConnector1">
            <a:avLst/>
          </a:prstGeom>
          <a:ln w="190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3851920" y="3789040"/>
            <a:ext cx="3600400" cy="1080120"/>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22" name="正方形/長方形 21"/>
          <p:cNvSpPr/>
          <p:nvPr/>
        </p:nvSpPr>
        <p:spPr>
          <a:xfrm>
            <a:off x="3851920" y="5589240"/>
            <a:ext cx="3600400" cy="1080120"/>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23" name="正方形/長方形 22"/>
          <p:cNvSpPr/>
          <p:nvPr/>
        </p:nvSpPr>
        <p:spPr>
          <a:xfrm>
            <a:off x="2742259" y="3789040"/>
            <a:ext cx="1173719" cy="369332"/>
          </a:xfrm>
          <a:prstGeom prst="rect">
            <a:avLst/>
          </a:prstGeom>
        </p:spPr>
        <p:txBody>
          <a:bodyPr wrap="none">
            <a:spAutoFit/>
          </a:bodyPr>
          <a:lstStyle/>
          <a:p>
            <a:r>
              <a:rPr kumimoji="1" lang="ja-JP" altLang="en-US" dirty="0"/>
              <a:t>メタレベル</a:t>
            </a:r>
            <a:endParaRPr lang="ja-JP" altLang="en-US" dirty="0"/>
          </a:p>
        </p:txBody>
      </p:sp>
      <p:sp>
        <p:nvSpPr>
          <p:cNvPr id="24" name="正方形/長方形 23"/>
          <p:cNvSpPr/>
          <p:nvPr/>
        </p:nvSpPr>
        <p:spPr>
          <a:xfrm>
            <a:off x="1979712" y="5587681"/>
            <a:ext cx="1962397" cy="369332"/>
          </a:xfrm>
          <a:prstGeom prst="rect">
            <a:avLst/>
          </a:prstGeom>
        </p:spPr>
        <p:txBody>
          <a:bodyPr wrap="none">
            <a:spAutoFit/>
          </a:bodyPr>
          <a:lstStyle/>
          <a:p>
            <a:r>
              <a:rPr kumimoji="1" lang="ja-JP" altLang="en-US" dirty="0" smtClean="0"/>
              <a:t>オブジェクトレベル</a:t>
            </a:r>
            <a:endParaRPr lang="ja-JP" altLang="en-US" dirty="0"/>
          </a:p>
        </p:txBody>
      </p:sp>
      <p:sp>
        <p:nvSpPr>
          <p:cNvPr id="25" name="正方形/長方形 24"/>
          <p:cNvSpPr/>
          <p:nvPr/>
        </p:nvSpPr>
        <p:spPr>
          <a:xfrm>
            <a:off x="4916553" y="4078813"/>
            <a:ext cx="2154437" cy="646331"/>
          </a:xfrm>
          <a:prstGeom prst="rect">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cxnSp>
        <p:nvCxnSpPr>
          <p:cNvPr id="26" name="直線矢印コネクタ 25"/>
          <p:cNvCxnSpPr/>
          <p:nvPr/>
        </p:nvCxnSpPr>
        <p:spPr>
          <a:xfrm flipV="1">
            <a:off x="3851920" y="4725144"/>
            <a:ext cx="1064633" cy="864096"/>
          </a:xfrm>
          <a:prstGeom prst="straightConnector1">
            <a:avLst/>
          </a:prstGeom>
          <a:ln w="19050">
            <a:solidFill>
              <a:schemeClr val="tx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flipV="1">
            <a:off x="7085327" y="4725144"/>
            <a:ext cx="366994" cy="845910"/>
          </a:xfrm>
          <a:prstGeom prst="straightConnector1">
            <a:avLst/>
          </a:prstGeom>
          <a:ln w="19050">
            <a:solidFill>
              <a:schemeClr val="tx1"/>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5532292" y="6009535"/>
            <a:ext cx="1802096" cy="369332"/>
          </a:xfrm>
          <a:prstGeom prst="rect">
            <a:avLst/>
          </a:prstGeom>
        </p:spPr>
        <p:txBody>
          <a:bodyPr wrap="none">
            <a:spAutoFit/>
          </a:bodyPr>
          <a:lstStyle/>
          <a:p>
            <a:r>
              <a:rPr kumimoji="1" lang="en-US" altLang="ja-JP" b="1" dirty="0" smtClean="0"/>
              <a:t>f (</a:t>
            </a:r>
            <a:r>
              <a:rPr kumimoji="1" lang="en-US" altLang="ja-JP" b="1" dirty="0"/>
              <a:t>x, a</a:t>
            </a:r>
            <a:r>
              <a:rPr kumimoji="1" lang="en-US" altLang="ja-JP" b="1" dirty="0" smtClean="0"/>
              <a:t>)</a:t>
            </a:r>
            <a:r>
              <a:rPr kumimoji="1" lang="ja-JP" altLang="en-US" b="1" dirty="0" smtClean="0"/>
              <a:t> </a:t>
            </a:r>
            <a:r>
              <a:rPr kumimoji="1" lang="en-US" altLang="ja-JP" b="1" dirty="0" smtClean="0"/>
              <a:t>=&gt; f (x, b)</a:t>
            </a:r>
            <a:endParaRPr lang="ja-JP" altLang="en-US" dirty="0"/>
          </a:p>
        </p:txBody>
      </p:sp>
      <p:sp>
        <p:nvSpPr>
          <p:cNvPr id="29" name="正方形/長方形 28"/>
          <p:cNvSpPr/>
          <p:nvPr/>
        </p:nvSpPr>
        <p:spPr>
          <a:xfrm>
            <a:off x="5583359" y="4059611"/>
            <a:ext cx="1316386" cy="646331"/>
          </a:xfrm>
          <a:prstGeom prst="rect">
            <a:avLst/>
          </a:prstGeom>
        </p:spPr>
        <p:txBody>
          <a:bodyPr wrap="none">
            <a:spAutoFit/>
          </a:bodyPr>
          <a:lstStyle/>
          <a:p>
            <a:r>
              <a:rPr kumimoji="1" lang="en-US" altLang="ja-JP" b="1" dirty="0" smtClean="0"/>
              <a:t>=&gt;</a:t>
            </a:r>
            <a:r>
              <a:rPr kumimoji="1" lang="en-US" altLang="ja-JP" b="1" dirty="0" smtClean="0"/>
              <a:t>(</a:t>
            </a:r>
            <a:r>
              <a:rPr kumimoji="1" lang="fr-FR" altLang="ja-JP" b="1" dirty="0" smtClean="0"/>
              <a:t>'</a:t>
            </a:r>
            <a:r>
              <a:rPr kumimoji="1" lang="en-US" altLang="ja-JP" b="1" dirty="0" smtClean="0"/>
              <a:t>f [</a:t>
            </a:r>
            <a:r>
              <a:rPr kumimoji="1" lang="fr-FR" altLang="ja-JP" b="1" dirty="0" smtClean="0"/>
              <a:t>'</a:t>
            </a:r>
            <a:r>
              <a:rPr kumimoji="1" lang="en-US" altLang="ja-JP" b="1" dirty="0" smtClean="0"/>
              <a:t>x</a:t>
            </a:r>
            <a:r>
              <a:rPr kumimoji="1" lang="en-US" altLang="ja-JP" b="1" dirty="0" smtClean="0"/>
              <a:t>, </a:t>
            </a:r>
            <a:r>
              <a:rPr kumimoji="1" lang="fr-FR" altLang="ja-JP" b="1" dirty="0" smtClean="0"/>
              <a:t>'</a:t>
            </a:r>
            <a:r>
              <a:rPr kumimoji="1" lang="en-US" altLang="ja-JP" b="1" dirty="0" smtClean="0"/>
              <a:t>a</a:t>
            </a:r>
            <a:r>
              <a:rPr kumimoji="1" lang="en-US" altLang="ja-JP" b="1" dirty="0" smtClean="0"/>
              <a:t>],</a:t>
            </a:r>
          </a:p>
          <a:p>
            <a:r>
              <a:rPr kumimoji="1" lang="fr-FR" altLang="ja-JP" b="1" dirty="0" smtClean="0"/>
              <a:t>'</a:t>
            </a:r>
            <a:r>
              <a:rPr kumimoji="1" lang="en-US" altLang="ja-JP" b="1" dirty="0" smtClean="0"/>
              <a:t>f [</a:t>
            </a:r>
            <a:r>
              <a:rPr kumimoji="1" lang="fr-FR" altLang="ja-JP" b="1" dirty="0" smtClean="0"/>
              <a:t>'</a:t>
            </a:r>
            <a:r>
              <a:rPr kumimoji="1" lang="en-US" altLang="ja-JP" b="1" dirty="0" smtClean="0"/>
              <a:t>x</a:t>
            </a:r>
            <a:r>
              <a:rPr kumimoji="1" lang="en-US" altLang="ja-JP" b="1" dirty="0"/>
              <a:t>, </a:t>
            </a:r>
            <a:r>
              <a:rPr kumimoji="1" lang="fr-FR" altLang="ja-JP" b="1" dirty="0" smtClean="0"/>
              <a:t>'</a:t>
            </a:r>
            <a:r>
              <a:rPr kumimoji="1" lang="en-US" altLang="ja-JP" b="1" dirty="0" smtClean="0"/>
              <a:t>b</a:t>
            </a:r>
            <a:r>
              <a:rPr kumimoji="1" lang="en-US" altLang="ja-JP" b="1" dirty="0" smtClean="0"/>
              <a:t>])</a:t>
            </a:r>
            <a:endParaRPr lang="ja-JP" altLang="en-US" dirty="0"/>
          </a:p>
        </p:txBody>
      </p:sp>
      <p:sp>
        <p:nvSpPr>
          <p:cNvPr id="6" name="正方形/長方形 5"/>
          <p:cNvSpPr/>
          <p:nvPr/>
        </p:nvSpPr>
        <p:spPr>
          <a:xfrm>
            <a:off x="4211960" y="4005064"/>
            <a:ext cx="373820" cy="369332"/>
          </a:xfrm>
          <a:prstGeom prst="rect">
            <a:avLst/>
          </a:prstGeom>
        </p:spPr>
        <p:txBody>
          <a:bodyPr wrap="none">
            <a:spAutoFit/>
          </a:bodyPr>
          <a:lstStyle/>
          <a:p>
            <a:r>
              <a:rPr lang="en-US" altLang="ja-JP" i="1" dirty="0"/>
              <a:t>U</a:t>
            </a:r>
            <a:r>
              <a:rPr lang="en-US" altLang="ja-JP" dirty="0"/>
              <a:t> </a:t>
            </a:r>
            <a:endParaRPr lang="ja-JP" altLang="en-US" dirty="0"/>
          </a:p>
        </p:txBody>
      </p:sp>
    </p:spTree>
    <p:extLst>
      <p:ext uri="{BB962C8B-B14F-4D97-AF65-F5344CB8AC3E}">
        <p14:creationId xmlns:p14="http://schemas.microsoft.com/office/powerpoint/2010/main" val="180918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dirty="0" smtClean="0"/>
              <a:t>Aspect-Oriented Programming (AOP)</a:t>
            </a:r>
          </a:p>
          <a:p>
            <a:r>
              <a:rPr lang="ja-JP" altLang="en-US" dirty="0" smtClean="0"/>
              <a:t>目的：ソフトウェア中の</a:t>
            </a:r>
            <a:r>
              <a:rPr lang="ja-JP" altLang="en-US" dirty="0" smtClean="0">
                <a:solidFill>
                  <a:srgbClr val="FF0000"/>
                </a:solidFill>
              </a:rPr>
              <a:t>横断的関心事</a:t>
            </a:r>
            <a:r>
              <a:rPr lang="ja-JP" altLang="en-US" dirty="0" smtClean="0"/>
              <a:t>を</a:t>
            </a:r>
            <a:r>
              <a:rPr lang="ja-JP" altLang="en-US" dirty="0" smtClean="0">
                <a:solidFill>
                  <a:srgbClr val="FF0000"/>
                </a:solidFill>
              </a:rPr>
              <a:t>分離</a:t>
            </a:r>
            <a:r>
              <a:rPr lang="ja-JP" altLang="en-US" dirty="0" smtClean="0"/>
              <a:t>しモジュールとして扱うことにより、</a:t>
            </a:r>
            <a:r>
              <a:rPr lang="ja-JP" altLang="en-US" dirty="0" smtClean="0">
                <a:solidFill>
                  <a:srgbClr val="FF0000"/>
                </a:solidFill>
              </a:rPr>
              <a:t>保守性を向上</a:t>
            </a:r>
            <a:r>
              <a:rPr lang="ja-JP" altLang="en-US" dirty="0" smtClean="0"/>
              <a:t>させる</a:t>
            </a:r>
            <a:endParaRPr lang="en-US" altLang="ja-JP" dirty="0" smtClean="0"/>
          </a:p>
          <a:p>
            <a:r>
              <a:rPr lang="ja-JP" altLang="en-US" dirty="0" smtClean="0"/>
              <a:t>横断的関心事：ソフトウェア中の複数のモジュールにわたって散在する、</a:t>
            </a:r>
            <a:r>
              <a:rPr lang="en-US" altLang="ja-JP" dirty="0" smtClean="0"/>
              <a:t>1</a:t>
            </a:r>
            <a:r>
              <a:rPr lang="ja-JP" altLang="en-US" dirty="0" smtClean="0"/>
              <a:t>まとまりの独立した機能や概念</a:t>
            </a:r>
            <a:endParaRPr lang="en-US" altLang="ja-JP" dirty="0" smtClean="0"/>
          </a:p>
          <a:p>
            <a:pPr lvl="1"/>
            <a:r>
              <a:rPr lang="ja-JP" altLang="en-US" dirty="0" smtClean="0"/>
              <a:t>例：アクセスログ出力</a:t>
            </a:r>
            <a:endParaRPr lang="en-US" altLang="ja-JP" dirty="0" smtClean="0"/>
          </a:p>
        </p:txBody>
      </p:sp>
      <p:sp>
        <p:nvSpPr>
          <p:cNvPr id="3" name="タイトル 2"/>
          <p:cNvSpPr>
            <a:spLocks noGrp="1"/>
          </p:cNvSpPr>
          <p:nvPr>
            <p:ph type="title"/>
          </p:nvPr>
        </p:nvSpPr>
        <p:spPr/>
        <p:txBody>
          <a:bodyPr>
            <a:normAutofit/>
          </a:bodyPr>
          <a:lstStyle/>
          <a:p>
            <a:r>
              <a:rPr lang="ja-JP" altLang="en-US" dirty="0" smtClean="0"/>
              <a:t>アスペクト指向</a:t>
            </a:r>
            <a:r>
              <a:rPr lang="ja-JP" altLang="en-US" dirty="0"/>
              <a:t>プログラミング</a:t>
            </a:r>
            <a:r>
              <a:rPr lang="ja-JP" altLang="en-US" dirty="0" smtClean="0"/>
              <a:t>とは？</a:t>
            </a:r>
            <a:endParaRPr lang="en-US" altLang="ja-JP" dirty="0" smtClean="0"/>
          </a:p>
        </p:txBody>
      </p:sp>
      <p:sp>
        <p:nvSpPr>
          <p:cNvPr id="4" name="正方形/長方形 3"/>
          <p:cNvSpPr/>
          <p:nvPr/>
        </p:nvSpPr>
        <p:spPr>
          <a:xfrm>
            <a:off x="4714876" y="3786190"/>
            <a:ext cx="3571900" cy="2893100"/>
          </a:xfrm>
          <a:prstGeom prst="rect">
            <a:avLst/>
          </a:prstGeom>
          <a:solidFill>
            <a:schemeClr val="bg1"/>
          </a:solidFill>
          <a:ln>
            <a:solidFill>
              <a:schemeClr val="tx1"/>
            </a:solidFill>
          </a:ln>
        </p:spPr>
        <p:txBody>
          <a:bodyPr wrap="square">
            <a:spAutoFit/>
          </a:bodyPr>
          <a:lstStyle/>
          <a:p>
            <a:r>
              <a:rPr lang="en-US" altLang="ja-JP" sz="1400" dirty="0" smtClean="0"/>
              <a:t>public class Example {</a:t>
            </a:r>
          </a:p>
          <a:p>
            <a:endParaRPr lang="en-US" altLang="ja-JP" sz="1400" dirty="0" smtClean="0"/>
          </a:p>
          <a:p>
            <a:r>
              <a:rPr lang="en-US" altLang="ja-JP" sz="1400" dirty="0" smtClean="0"/>
              <a:t>  protected void access1() {</a:t>
            </a:r>
          </a:p>
          <a:p>
            <a:r>
              <a:rPr lang="en-US" altLang="ja-JP" sz="1400" dirty="0" smtClean="0"/>
              <a:t>    ...</a:t>
            </a:r>
          </a:p>
          <a:p>
            <a:r>
              <a:rPr lang="en-US" altLang="ja-JP" sz="1400" dirty="0" smtClean="0"/>
              <a:t>    </a:t>
            </a:r>
            <a:r>
              <a:rPr lang="en-US" altLang="ja-JP" sz="1400" dirty="0" err="1" smtClean="0">
                <a:solidFill>
                  <a:srgbClr val="FF0000"/>
                </a:solidFill>
              </a:rPr>
              <a:t>System.out.println</a:t>
            </a:r>
            <a:r>
              <a:rPr lang="en-US" altLang="ja-JP" sz="1400" dirty="0" smtClean="0">
                <a:solidFill>
                  <a:srgbClr val="FF0000"/>
                </a:solidFill>
              </a:rPr>
              <a:t>("Access done.");</a:t>
            </a:r>
          </a:p>
          <a:p>
            <a:r>
              <a:rPr lang="en-US" altLang="ja-JP" sz="1400" dirty="0" smtClean="0"/>
              <a:t>  }</a:t>
            </a:r>
          </a:p>
          <a:p>
            <a:endParaRPr lang="en-US" altLang="ja-JP" sz="1400" dirty="0" smtClean="0"/>
          </a:p>
          <a:p>
            <a:r>
              <a:rPr lang="en-US" altLang="ja-JP" sz="1400" dirty="0" smtClean="0"/>
              <a:t>  protected void access2() {</a:t>
            </a:r>
          </a:p>
          <a:p>
            <a:r>
              <a:rPr lang="en-US" altLang="ja-JP" sz="1400" dirty="0" smtClean="0"/>
              <a:t>    ...</a:t>
            </a:r>
          </a:p>
          <a:p>
            <a:r>
              <a:rPr lang="en-US" altLang="ja-JP" sz="1400" dirty="0" smtClean="0"/>
              <a:t>    </a:t>
            </a:r>
            <a:r>
              <a:rPr lang="en-US" altLang="ja-JP" sz="1400" dirty="0" err="1" smtClean="0">
                <a:solidFill>
                  <a:srgbClr val="FF0000"/>
                </a:solidFill>
              </a:rPr>
              <a:t>System.out.println</a:t>
            </a:r>
            <a:r>
              <a:rPr lang="en-US" altLang="ja-JP" sz="1400" dirty="0" smtClean="0">
                <a:solidFill>
                  <a:srgbClr val="FF0000"/>
                </a:solidFill>
              </a:rPr>
              <a:t>("Access done.");</a:t>
            </a:r>
          </a:p>
          <a:p>
            <a:r>
              <a:rPr lang="en-US" altLang="ja-JP" sz="1400" dirty="0" smtClean="0"/>
              <a:t>  }</a:t>
            </a:r>
          </a:p>
          <a:p>
            <a:endParaRPr lang="en-US" altLang="ja-JP" sz="1400" dirty="0" smtClean="0"/>
          </a:p>
          <a:p>
            <a:r>
              <a:rPr lang="en-US" altLang="ja-JP" sz="1400" dirty="0" smtClean="0"/>
              <a:t>}</a:t>
            </a:r>
            <a:endParaRPr lang="ja-JP" altLang="en-US" sz="1400" dirty="0"/>
          </a:p>
        </p:txBody>
      </p:sp>
      <p:sp>
        <p:nvSpPr>
          <p:cNvPr id="5" name="テキスト ボックス 4"/>
          <p:cNvSpPr txBox="1"/>
          <p:nvPr/>
        </p:nvSpPr>
        <p:spPr>
          <a:xfrm>
            <a:off x="1785918" y="4857760"/>
            <a:ext cx="1887055" cy="646331"/>
          </a:xfrm>
          <a:prstGeom prst="rect">
            <a:avLst/>
          </a:prstGeom>
          <a:noFill/>
        </p:spPr>
        <p:txBody>
          <a:bodyPr wrap="none" rtlCol="0">
            <a:spAutoFit/>
          </a:bodyPr>
          <a:lstStyle/>
          <a:p>
            <a:r>
              <a:rPr kumimoji="1" lang="ja-JP" altLang="en-US" dirty="0" smtClean="0">
                <a:solidFill>
                  <a:srgbClr val="FF0000"/>
                </a:solidFill>
              </a:rPr>
              <a:t>重複しているため</a:t>
            </a:r>
            <a:endParaRPr kumimoji="1" lang="en-US" altLang="ja-JP" dirty="0" smtClean="0">
              <a:solidFill>
                <a:srgbClr val="FF0000"/>
              </a:solidFill>
            </a:endParaRPr>
          </a:p>
          <a:p>
            <a:r>
              <a:rPr lang="ja-JP" altLang="en-US" dirty="0" smtClean="0">
                <a:solidFill>
                  <a:srgbClr val="FF0000"/>
                </a:solidFill>
              </a:rPr>
              <a:t>保守性が低い</a:t>
            </a:r>
            <a:endParaRPr kumimoji="1" lang="ja-JP" altLang="en-US" dirty="0">
              <a:solidFill>
                <a:srgbClr val="FF0000"/>
              </a:solidFill>
            </a:endParaRPr>
          </a:p>
        </p:txBody>
      </p:sp>
      <p:cxnSp>
        <p:nvCxnSpPr>
          <p:cNvPr id="6" name="直線コネクタ 5"/>
          <p:cNvCxnSpPr>
            <a:stCxn id="5" idx="3"/>
          </p:cNvCxnSpPr>
          <p:nvPr/>
        </p:nvCxnSpPr>
        <p:spPr>
          <a:xfrm flipV="1">
            <a:off x="3672973" y="4786322"/>
            <a:ext cx="1256217" cy="39460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a:stCxn id="5" idx="3"/>
          </p:cNvCxnSpPr>
          <p:nvPr/>
        </p:nvCxnSpPr>
        <p:spPr>
          <a:xfrm>
            <a:off x="3672973" y="5180926"/>
            <a:ext cx="1256217" cy="67696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9067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ja-JP" altLang="en-US" dirty="0" smtClean="0"/>
              <a:t>アスペクトとは？：モジュール化した横断的関心事</a:t>
            </a:r>
            <a:endParaRPr lang="en-US" altLang="ja-JP" dirty="0" smtClean="0"/>
          </a:p>
          <a:p>
            <a:endParaRPr lang="en-US" altLang="ja-JP" dirty="0" smtClean="0"/>
          </a:p>
          <a:p>
            <a:r>
              <a:rPr lang="ja-JP" altLang="en-US" dirty="0" smtClean="0"/>
              <a:t>アスペクト指向プログラミング言語の例：</a:t>
            </a:r>
            <a:r>
              <a:rPr lang="en-US" altLang="ja-JP" dirty="0" err="1" smtClean="0"/>
              <a:t>AspectJ</a:t>
            </a:r>
            <a:endParaRPr lang="en-US" altLang="ja-JP" dirty="0" smtClean="0"/>
          </a:p>
          <a:p>
            <a:pPr lvl="1"/>
            <a:r>
              <a:rPr lang="en-US" altLang="ja-JP" dirty="0" smtClean="0"/>
              <a:t>Java </a:t>
            </a:r>
            <a:r>
              <a:rPr lang="ja-JP" altLang="en-US" dirty="0" smtClean="0"/>
              <a:t>のアスペクト指向拡張</a:t>
            </a:r>
            <a:endParaRPr lang="ja-JP" altLang="en-US" dirty="0"/>
          </a:p>
        </p:txBody>
      </p:sp>
      <p:sp>
        <p:nvSpPr>
          <p:cNvPr id="3" name="タイトル 2"/>
          <p:cNvSpPr>
            <a:spLocks noGrp="1"/>
          </p:cNvSpPr>
          <p:nvPr>
            <p:ph type="title"/>
          </p:nvPr>
        </p:nvSpPr>
        <p:spPr/>
        <p:txBody>
          <a:bodyPr>
            <a:normAutofit/>
          </a:bodyPr>
          <a:lstStyle/>
          <a:p>
            <a:r>
              <a:rPr lang="ja-JP" altLang="en-US" dirty="0"/>
              <a:t>アスペクト指向プログラミングとは？</a:t>
            </a:r>
            <a:endParaRPr kumimoji="1" lang="ja-JP" altLang="en-US" dirty="0"/>
          </a:p>
        </p:txBody>
      </p:sp>
      <p:sp>
        <p:nvSpPr>
          <p:cNvPr id="8" name="正方形/長方形 7"/>
          <p:cNvSpPr/>
          <p:nvPr/>
        </p:nvSpPr>
        <p:spPr>
          <a:xfrm>
            <a:off x="1500166" y="3247156"/>
            <a:ext cx="5786478" cy="3539430"/>
          </a:xfrm>
          <a:prstGeom prst="rect">
            <a:avLst/>
          </a:prstGeom>
          <a:solidFill>
            <a:schemeClr val="bg1"/>
          </a:solidFill>
          <a:ln>
            <a:solidFill>
              <a:schemeClr val="tx1"/>
            </a:solidFill>
          </a:ln>
        </p:spPr>
        <p:txBody>
          <a:bodyPr wrap="square">
            <a:spAutoFit/>
          </a:bodyPr>
          <a:lstStyle/>
          <a:p>
            <a:r>
              <a:rPr lang="en-US" altLang="ja-JP" sz="1400" dirty="0" smtClean="0"/>
              <a:t>public class Example {</a:t>
            </a:r>
          </a:p>
          <a:p>
            <a:endParaRPr lang="en-US" altLang="ja-JP" sz="1400" dirty="0" smtClean="0"/>
          </a:p>
          <a:p>
            <a:r>
              <a:rPr lang="en-US" altLang="ja-JP" sz="1400" dirty="0" smtClean="0"/>
              <a:t>  protected void access1() {...}</a:t>
            </a:r>
          </a:p>
          <a:p>
            <a:endParaRPr lang="en-US" altLang="ja-JP" sz="1400" dirty="0" smtClean="0"/>
          </a:p>
          <a:p>
            <a:r>
              <a:rPr lang="en-US" altLang="ja-JP" sz="1400" dirty="0" smtClean="0"/>
              <a:t>  protected void access2() {...}</a:t>
            </a:r>
          </a:p>
          <a:p>
            <a:endParaRPr lang="en-US" altLang="ja-JP" sz="1400" dirty="0" smtClean="0"/>
          </a:p>
          <a:p>
            <a:r>
              <a:rPr lang="en-US" altLang="ja-JP" sz="1400" dirty="0" smtClean="0"/>
              <a:t>}</a:t>
            </a:r>
          </a:p>
          <a:p>
            <a:endParaRPr lang="en-US" altLang="ja-JP" sz="1400" dirty="0" smtClean="0"/>
          </a:p>
          <a:p>
            <a:r>
              <a:rPr lang="en-US" altLang="ja-JP" sz="1400" dirty="0" smtClean="0">
                <a:solidFill>
                  <a:srgbClr val="FF0000"/>
                </a:solidFill>
              </a:rPr>
              <a:t>public </a:t>
            </a:r>
            <a:r>
              <a:rPr lang="en-US" altLang="ja-JP" sz="1400" b="1" dirty="0" smtClean="0">
                <a:solidFill>
                  <a:srgbClr val="FF0000"/>
                </a:solidFill>
              </a:rPr>
              <a:t>aspect</a:t>
            </a:r>
            <a:r>
              <a:rPr lang="en-US" altLang="ja-JP" sz="1400" dirty="0" smtClean="0">
                <a:solidFill>
                  <a:srgbClr val="FF0000"/>
                </a:solidFill>
              </a:rPr>
              <a:t> </a:t>
            </a:r>
            <a:r>
              <a:rPr lang="en-US" altLang="ja-JP" sz="1400" dirty="0" err="1" smtClean="0">
                <a:solidFill>
                  <a:srgbClr val="FF0000"/>
                </a:solidFill>
              </a:rPr>
              <a:t>logPrint</a:t>
            </a:r>
            <a:r>
              <a:rPr lang="en-US" altLang="ja-JP" sz="1400" dirty="0" smtClean="0">
                <a:solidFill>
                  <a:srgbClr val="FF0000"/>
                </a:solidFill>
              </a:rPr>
              <a:t> {</a:t>
            </a:r>
          </a:p>
          <a:p>
            <a:endParaRPr lang="en-US" altLang="ja-JP" sz="1400" dirty="0" smtClean="0">
              <a:solidFill>
                <a:srgbClr val="FF0000"/>
              </a:solidFill>
            </a:endParaRPr>
          </a:p>
          <a:p>
            <a:r>
              <a:rPr lang="en-US" altLang="ja-JP" sz="1400" dirty="0" smtClean="0">
                <a:solidFill>
                  <a:srgbClr val="FF0000"/>
                </a:solidFill>
              </a:rPr>
              <a:t>  </a:t>
            </a:r>
            <a:r>
              <a:rPr lang="en-US" altLang="ja-JP" sz="1400" b="1" dirty="0" err="1" smtClean="0">
                <a:solidFill>
                  <a:srgbClr val="FF0000"/>
                </a:solidFill>
              </a:rPr>
              <a:t>pointcut</a:t>
            </a:r>
            <a:r>
              <a:rPr lang="en-US" altLang="ja-JP" sz="1400" dirty="0" smtClean="0">
                <a:solidFill>
                  <a:srgbClr val="FF0000"/>
                </a:solidFill>
              </a:rPr>
              <a:t> log() : execution(protected void </a:t>
            </a:r>
            <a:r>
              <a:rPr lang="en-US" altLang="ja-JP" sz="1400" dirty="0" err="1" smtClean="0">
                <a:solidFill>
                  <a:srgbClr val="FF0000"/>
                </a:solidFill>
              </a:rPr>
              <a:t>Example.access</a:t>
            </a:r>
            <a:r>
              <a:rPr lang="en-US" altLang="ja-JP" sz="1400" dirty="0" smtClean="0">
                <a:solidFill>
                  <a:srgbClr val="FF0000"/>
                </a:solidFill>
              </a:rPr>
              <a:t>*());</a:t>
            </a:r>
          </a:p>
          <a:p>
            <a:r>
              <a:rPr lang="en-US" altLang="ja-JP" sz="1400" dirty="0" smtClean="0">
                <a:solidFill>
                  <a:srgbClr val="FF0000"/>
                </a:solidFill>
              </a:rPr>
              <a:t>  </a:t>
            </a:r>
          </a:p>
          <a:p>
            <a:r>
              <a:rPr lang="en-US" altLang="ja-JP" sz="1400" dirty="0" smtClean="0">
                <a:solidFill>
                  <a:srgbClr val="FF0000"/>
                </a:solidFill>
              </a:rPr>
              <a:t>  </a:t>
            </a:r>
            <a:r>
              <a:rPr lang="en-US" altLang="ja-JP" sz="1400" b="1" dirty="0" smtClean="0">
                <a:solidFill>
                  <a:srgbClr val="FF0000"/>
                </a:solidFill>
              </a:rPr>
              <a:t>after</a:t>
            </a:r>
            <a:r>
              <a:rPr lang="en-US" altLang="ja-JP" sz="1400" dirty="0" smtClean="0">
                <a:solidFill>
                  <a:srgbClr val="FF0000"/>
                </a:solidFill>
              </a:rPr>
              <a:t>() : log(){</a:t>
            </a:r>
          </a:p>
          <a:p>
            <a:r>
              <a:rPr lang="en-US" altLang="ja-JP" sz="1400" dirty="0" smtClean="0">
                <a:solidFill>
                  <a:srgbClr val="FF0000"/>
                </a:solidFill>
              </a:rPr>
              <a:t>    </a:t>
            </a:r>
            <a:r>
              <a:rPr lang="en-US" altLang="ja-JP" sz="1400" dirty="0" err="1" smtClean="0">
                <a:solidFill>
                  <a:srgbClr val="FF0000"/>
                </a:solidFill>
              </a:rPr>
              <a:t>System.out.println</a:t>
            </a:r>
            <a:r>
              <a:rPr lang="en-US" altLang="ja-JP" sz="1400" dirty="0" smtClean="0">
                <a:solidFill>
                  <a:srgbClr val="FF0000"/>
                </a:solidFill>
              </a:rPr>
              <a:t>("Access done.");</a:t>
            </a:r>
          </a:p>
          <a:p>
            <a:r>
              <a:rPr lang="en-US" altLang="ja-JP" sz="1400" dirty="0" smtClean="0">
                <a:solidFill>
                  <a:srgbClr val="FF0000"/>
                </a:solidFill>
              </a:rPr>
              <a:t>  }</a:t>
            </a:r>
          </a:p>
          <a:p>
            <a:r>
              <a:rPr lang="en-US" altLang="ja-JP" sz="1400" dirty="0" smtClean="0">
                <a:solidFill>
                  <a:srgbClr val="FF0000"/>
                </a:solidFill>
              </a:rPr>
              <a:t>}</a:t>
            </a:r>
            <a:endParaRPr lang="ja-JP" altLang="en-US" sz="1400" dirty="0">
              <a:solidFill>
                <a:srgbClr val="FF0000"/>
              </a:solidFill>
            </a:endParaRPr>
          </a:p>
        </p:txBody>
      </p:sp>
      <p:sp>
        <p:nvSpPr>
          <p:cNvPr id="9" name="角丸四角形 8"/>
          <p:cNvSpPr/>
          <p:nvPr/>
        </p:nvSpPr>
        <p:spPr>
          <a:xfrm>
            <a:off x="1643042" y="5390296"/>
            <a:ext cx="5357850" cy="357190"/>
          </a:xfrm>
          <a:prstGeom prst="roundRect">
            <a:avLst/>
          </a:prstGeom>
          <a:noFill/>
          <a:ln w="12700"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1643042" y="5818924"/>
            <a:ext cx="3286148" cy="714380"/>
          </a:xfrm>
          <a:prstGeom prst="roundRect">
            <a:avLst/>
          </a:prstGeom>
          <a:noFill/>
          <a:ln w="12700"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4429124" y="5020964"/>
            <a:ext cx="2597186" cy="369332"/>
          </a:xfrm>
          <a:prstGeom prst="rect">
            <a:avLst/>
          </a:prstGeom>
          <a:noFill/>
        </p:spPr>
        <p:txBody>
          <a:bodyPr wrap="none" rtlCol="0">
            <a:spAutoFit/>
          </a:bodyPr>
          <a:lstStyle/>
          <a:p>
            <a:r>
              <a:rPr kumimoji="1" lang="ja-JP" altLang="en-US" dirty="0" smtClean="0">
                <a:solidFill>
                  <a:srgbClr val="00B050"/>
                </a:solidFill>
              </a:rPr>
              <a:t>ポイントカット</a:t>
            </a:r>
            <a:r>
              <a:rPr lang="ja-JP" altLang="en-US" dirty="0" smtClean="0">
                <a:solidFill>
                  <a:srgbClr val="00B050"/>
                </a:solidFill>
              </a:rPr>
              <a:t>（</a:t>
            </a:r>
            <a:r>
              <a:rPr lang="en-US" altLang="ja-JP" dirty="0" err="1" smtClean="0">
                <a:solidFill>
                  <a:srgbClr val="00B050"/>
                </a:solidFill>
              </a:rPr>
              <a:t>Pointcut</a:t>
            </a:r>
            <a:r>
              <a:rPr lang="ja-JP" altLang="en-US" dirty="0" smtClean="0">
                <a:solidFill>
                  <a:srgbClr val="00B050"/>
                </a:solidFill>
              </a:rPr>
              <a:t>）</a:t>
            </a:r>
            <a:endParaRPr kumimoji="1" lang="ja-JP" altLang="en-US" dirty="0">
              <a:solidFill>
                <a:srgbClr val="00B050"/>
              </a:solidFill>
            </a:endParaRPr>
          </a:p>
        </p:txBody>
      </p:sp>
      <p:sp>
        <p:nvSpPr>
          <p:cNvPr id="12" name="テキスト ボックス 11"/>
          <p:cNvSpPr txBox="1"/>
          <p:nvPr/>
        </p:nvSpPr>
        <p:spPr>
          <a:xfrm>
            <a:off x="4929190" y="6104676"/>
            <a:ext cx="2154757" cy="369332"/>
          </a:xfrm>
          <a:prstGeom prst="rect">
            <a:avLst/>
          </a:prstGeom>
          <a:noFill/>
        </p:spPr>
        <p:txBody>
          <a:bodyPr wrap="none" rtlCol="0">
            <a:spAutoFit/>
          </a:bodyPr>
          <a:lstStyle/>
          <a:p>
            <a:r>
              <a:rPr kumimoji="1" lang="ja-JP" altLang="en-US" dirty="0" smtClean="0">
                <a:solidFill>
                  <a:srgbClr val="00B050"/>
                </a:solidFill>
              </a:rPr>
              <a:t>アドバイス（</a:t>
            </a:r>
            <a:r>
              <a:rPr kumimoji="1" lang="en-US" altLang="ja-JP" dirty="0" smtClean="0">
                <a:solidFill>
                  <a:srgbClr val="00B050"/>
                </a:solidFill>
              </a:rPr>
              <a:t>Advice</a:t>
            </a:r>
            <a:r>
              <a:rPr kumimoji="1" lang="ja-JP" altLang="en-US" dirty="0" smtClean="0">
                <a:solidFill>
                  <a:srgbClr val="00B050"/>
                </a:solidFill>
              </a:rPr>
              <a:t>）</a:t>
            </a:r>
            <a:endParaRPr kumimoji="1" lang="ja-JP" altLang="en-US" dirty="0">
              <a:solidFill>
                <a:srgbClr val="00B050"/>
              </a:solidFill>
            </a:endParaRPr>
          </a:p>
        </p:txBody>
      </p:sp>
      <p:sp>
        <p:nvSpPr>
          <p:cNvPr id="13" name="角丸四角形 12"/>
          <p:cNvSpPr/>
          <p:nvPr/>
        </p:nvSpPr>
        <p:spPr>
          <a:xfrm>
            <a:off x="1428728" y="4818792"/>
            <a:ext cx="5715040" cy="1928826"/>
          </a:xfrm>
          <a:prstGeom prst="roundRect">
            <a:avLst/>
          </a:prstGeom>
          <a:noFill/>
          <a:ln w="12700"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4286248" y="4461602"/>
            <a:ext cx="2138727" cy="369332"/>
          </a:xfrm>
          <a:prstGeom prst="rect">
            <a:avLst/>
          </a:prstGeom>
          <a:noFill/>
        </p:spPr>
        <p:txBody>
          <a:bodyPr wrap="none" rtlCol="0">
            <a:spAutoFit/>
          </a:bodyPr>
          <a:lstStyle/>
          <a:p>
            <a:r>
              <a:rPr kumimoji="1" lang="ja-JP" altLang="en-US" dirty="0" smtClean="0">
                <a:solidFill>
                  <a:srgbClr val="00B050"/>
                </a:solidFill>
              </a:rPr>
              <a:t>アスペクト</a:t>
            </a:r>
            <a:r>
              <a:rPr lang="ja-JP" altLang="en-US" dirty="0" smtClean="0">
                <a:solidFill>
                  <a:srgbClr val="00B050"/>
                </a:solidFill>
              </a:rPr>
              <a:t>（</a:t>
            </a:r>
            <a:r>
              <a:rPr lang="en-US" altLang="ja-JP" dirty="0" smtClean="0">
                <a:solidFill>
                  <a:srgbClr val="00B050"/>
                </a:solidFill>
              </a:rPr>
              <a:t>Aspect</a:t>
            </a:r>
            <a:r>
              <a:rPr lang="ja-JP" altLang="en-US" dirty="0" smtClean="0">
                <a:solidFill>
                  <a:srgbClr val="00B050"/>
                </a:solidFill>
              </a:rPr>
              <a:t>）</a:t>
            </a:r>
            <a:endParaRPr kumimoji="1" lang="en-US" altLang="ja-JP" dirty="0" smtClean="0">
              <a:solidFill>
                <a:srgbClr val="00B050"/>
              </a:solidFill>
            </a:endParaRPr>
          </a:p>
        </p:txBody>
      </p:sp>
    </p:spTree>
    <p:extLst>
      <p:ext uri="{BB962C8B-B14F-4D97-AF65-F5344CB8AC3E}">
        <p14:creationId xmlns:p14="http://schemas.microsoft.com/office/powerpoint/2010/main" val="1556891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en-US" altLang="ja-JP" dirty="0" smtClean="0"/>
              <a:t>TRAP/J [</a:t>
            </a:r>
            <a:r>
              <a:rPr lang="en-US" altLang="ja-JP" dirty="0" err="1"/>
              <a:t>Sadjadi</a:t>
            </a:r>
            <a:r>
              <a:rPr lang="en-US" altLang="ja-JP" dirty="0"/>
              <a:t> </a:t>
            </a:r>
            <a:r>
              <a:rPr lang="en-US" altLang="ja-JP" dirty="0" smtClean="0"/>
              <a:t>et al. 2004]</a:t>
            </a:r>
            <a:r>
              <a:rPr lang="ja-JP" altLang="en-US" dirty="0" smtClean="0"/>
              <a:t>：リフレクションを利用したアスペクト動的織込み</a:t>
            </a:r>
            <a:endParaRPr lang="en-US" altLang="ja-JP" dirty="0" smtClean="0"/>
          </a:p>
          <a:p>
            <a:r>
              <a:rPr lang="en-US" altLang="ja-JP" dirty="0"/>
              <a:t>[Morin et al</a:t>
            </a:r>
            <a:r>
              <a:rPr lang="en-US" altLang="ja-JP" dirty="0" smtClean="0"/>
              <a:t>. 2008]</a:t>
            </a:r>
            <a:r>
              <a:rPr lang="ja-JP" altLang="en-US" dirty="0" smtClean="0"/>
              <a:t>：システム変更時にアスペクトモデルの織込みによりモデルの整合性を維持</a:t>
            </a:r>
            <a:endParaRPr lang="en-US" altLang="ja-JP" dirty="0" smtClean="0"/>
          </a:p>
          <a:p>
            <a:r>
              <a:rPr lang="en-US" altLang="ja-JP" dirty="0" smtClean="0"/>
              <a:t>[</a:t>
            </a:r>
            <a:r>
              <a:rPr lang="en-US" altLang="ja-JP" dirty="0" err="1"/>
              <a:t>Tallabaci</a:t>
            </a:r>
            <a:r>
              <a:rPr lang="en-US" altLang="ja-JP" dirty="0"/>
              <a:t> and Souza </a:t>
            </a:r>
            <a:r>
              <a:rPr lang="en-US" altLang="ja-JP" dirty="0" smtClean="0"/>
              <a:t>2013]</a:t>
            </a:r>
            <a:r>
              <a:rPr lang="ja-JP" altLang="en-US" dirty="0" smtClean="0"/>
              <a:t>：既存の自己適応フレームワーク（</a:t>
            </a:r>
            <a:r>
              <a:rPr lang="en-US" altLang="ja-JP" dirty="0" err="1" smtClean="0"/>
              <a:t>Zanshin</a:t>
            </a:r>
            <a:r>
              <a:rPr lang="ja-JP" altLang="en-US" dirty="0" smtClean="0"/>
              <a:t>）の適応機構の効率的な実装に利用</a:t>
            </a:r>
            <a:endParaRPr lang="en-US" altLang="ja-JP" dirty="0" smtClean="0"/>
          </a:p>
          <a:p>
            <a:r>
              <a:rPr kumimoji="1" lang="en-US" altLang="ja-JP" dirty="0" smtClean="0"/>
              <a:t>[</a:t>
            </a:r>
            <a:r>
              <a:rPr kumimoji="1" lang="en-US" altLang="ja-JP" dirty="0" err="1" smtClean="0"/>
              <a:t>Truyen</a:t>
            </a:r>
            <a:r>
              <a:rPr kumimoji="1" lang="en-US" altLang="ja-JP" dirty="0" smtClean="0"/>
              <a:t> and </a:t>
            </a:r>
            <a:r>
              <a:rPr kumimoji="1" lang="en-US" altLang="ja-JP" dirty="0" err="1" smtClean="0"/>
              <a:t>Joosen</a:t>
            </a:r>
            <a:r>
              <a:rPr kumimoji="1" lang="en-US" altLang="ja-JP" dirty="0" smtClean="0"/>
              <a:t> 2008]</a:t>
            </a:r>
            <a:r>
              <a:rPr kumimoji="1" lang="ja-JP" altLang="en-US" dirty="0" smtClean="0"/>
              <a:t>：</a:t>
            </a:r>
            <a:r>
              <a:rPr kumimoji="1" lang="ja-JP" altLang="en-US" dirty="0" smtClean="0">
                <a:solidFill>
                  <a:srgbClr val="FF0000"/>
                </a:solidFill>
              </a:rPr>
              <a:t>イベントベース</a:t>
            </a:r>
            <a:r>
              <a:rPr kumimoji="1" lang="en-US" altLang="ja-JP" dirty="0" smtClean="0">
                <a:solidFill>
                  <a:srgbClr val="FF0000"/>
                </a:solidFill>
              </a:rPr>
              <a:t> AOP </a:t>
            </a:r>
            <a:r>
              <a:rPr lang="ja-JP" altLang="en-US" dirty="0" smtClean="0">
                <a:solidFill>
                  <a:srgbClr val="FF0000"/>
                </a:solidFill>
              </a:rPr>
              <a:t>（</a:t>
            </a:r>
            <a:r>
              <a:rPr kumimoji="1" lang="en-US" altLang="ja-JP" dirty="0" smtClean="0">
                <a:solidFill>
                  <a:srgbClr val="FF0000"/>
                </a:solidFill>
              </a:rPr>
              <a:t>EAOP</a:t>
            </a:r>
            <a:r>
              <a:rPr kumimoji="1" lang="ja-JP" altLang="en-US" dirty="0" smtClean="0">
                <a:solidFill>
                  <a:srgbClr val="FF0000"/>
                </a:solidFill>
              </a:rPr>
              <a:t>）</a:t>
            </a:r>
            <a:r>
              <a:rPr kumimoji="1" lang="ja-JP" altLang="en-US" dirty="0" smtClean="0"/>
              <a:t>を利用</a:t>
            </a:r>
            <a:endParaRPr kumimoji="1" lang="en-US" altLang="ja-JP" dirty="0" smtClean="0"/>
          </a:p>
        </p:txBody>
      </p:sp>
      <p:sp>
        <p:nvSpPr>
          <p:cNvPr id="3" name="タイトル 2"/>
          <p:cNvSpPr>
            <a:spLocks noGrp="1"/>
          </p:cNvSpPr>
          <p:nvPr>
            <p:ph type="title"/>
          </p:nvPr>
        </p:nvSpPr>
        <p:spPr/>
        <p:txBody>
          <a:bodyPr>
            <a:normAutofit/>
          </a:bodyPr>
          <a:lstStyle/>
          <a:p>
            <a:r>
              <a:rPr kumimoji="1" lang="en-US" altLang="ja-JP" dirty="0" smtClean="0"/>
              <a:t>AOP</a:t>
            </a:r>
            <a:r>
              <a:rPr kumimoji="1" lang="ja-JP" altLang="en-US" dirty="0" smtClean="0"/>
              <a:t> 利用自己適応システムの例</a:t>
            </a:r>
            <a:endParaRPr kumimoji="1" lang="ja-JP" altLang="en-US" dirty="0"/>
          </a:p>
        </p:txBody>
      </p:sp>
    </p:spTree>
    <p:extLst>
      <p:ext uri="{BB962C8B-B14F-4D97-AF65-F5344CB8AC3E}">
        <p14:creationId xmlns:p14="http://schemas.microsoft.com/office/powerpoint/2010/main" val="154923215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ja-JP" altLang="en-US" dirty="0" smtClean="0"/>
              <a:t>システム変更・復帰のタイミング：</a:t>
            </a:r>
            <a:r>
              <a:rPr kumimoji="1" lang="ja-JP" altLang="en-US" dirty="0" smtClean="0">
                <a:solidFill>
                  <a:srgbClr val="FF0000"/>
                </a:solidFill>
              </a:rPr>
              <a:t>イベント</a:t>
            </a:r>
            <a:r>
              <a:rPr kumimoji="1" lang="ja-JP" altLang="en-US" dirty="0" smtClean="0"/>
              <a:t>の生成と</a:t>
            </a:r>
            <a:endParaRPr kumimoji="1" lang="en-US" altLang="ja-JP" dirty="0" smtClean="0"/>
          </a:p>
          <a:p>
            <a:pPr marL="109728" indent="0">
              <a:buNone/>
            </a:pPr>
            <a:r>
              <a:rPr lang="ja-JP" altLang="en-US" dirty="0"/>
              <a:t>　</a:t>
            </a:r>
            <a:r>
              <a:rPr kumimoji="1" lang="ja-JP" altLang="en-US" dirty="0" smtClean="0"/>
              <a:t>伝達</a:t>
            </a:r>
            <a:endParaRPr kumimoji="1" lang="en-US" altLang="ja-JP" dirty="0" smtClean="0"/>
          </a:p>
          <a:p>
            <a:r>
              <a:rPr kumimoji="1" lang="ja-JP" altLang="en-US" dirty="0" smtClean="0"/>
              <a:t>システム変更の実施：アスペクトを</a:t>
            </a:r>
            <a:r>
              <a:rPr lang="ja-JP" altLang="en-US" dirty="0"/>
              <a:t>全</a:t>
            </a:r>
            <a:r>
              <a:rPr lang="ja-JP" altLang="en-US" dirty="0" smtClean="0"/>
              <a:t>ての</a:t>
            </a:r>
            <a:r>
              <a:rPr lang="ja-JP" altLang="en-US" dirty="0"/>
              <a:t>必要</a:t>
            </a:r>
            <a:r>
              <a:rPr lang="ja-JP" altLang="en-US" dirty="0" smtClean="0"/>
              <a:t>な</a:t>
            </a:r>
            <a:r>
              <a:rPr lang="ja-JP" altLang="en-US" dirty="0"/>
              <a:t>箇</a:t>
            </a:r>
            <a:r>
              <a:rPr lang="ja-JP" altLang="en-US" dirty="0" smtClean="0"/>
              <a:t>所に織込み</a:t>
            </a:r>
            <a:endParaRPr lang="en-US" altLang="ja-JP" dirty="0" smtClean="0"/>
          </a:p>
          <a:p>
            <a:r>
              <a:rPr lang="ja-JP" altLang="en-US" dirty="0" smtClean="0">
                <a:solidFill>
                  <a:srgbClr val="FF0000"/>
                </a:solidFill>
              </a:rPr>
              <a:t>数学的</a:t>
            </a:r>
            <a:r>
              <a:rPr lang="ja-JP" altLang="en-US" dirty="0">
                <a:solidFill>
                  <a:srgbClr val="FF0000"/>
                </a:solidFill>
              </a:rPr>
              <a:t>なモデル</a:t>
            </a:r>
            <a:r>
              <a:rPr lang="ja-JP" altLang="en-US" dirty="0"/>
              <a:t>を持つため、</a:t>
            </a:r>
            <a:r>
              <a:rPr lang="ja-JP" altLang="en-US" dirty="0">
                <a:solidFill>
                  <a:srgbClr val="FF0000"/>
                </a:solidFill>
              </a:rPr>
              <a:t>厳密</a:t>
            </a:r>
            <a:r>
              <a:rPr lang="ja-JP" altLang="en-US" dirty="0" smtClean="0">
                <a:solidFill>
                  <a:srgbClr val="FF0000"/>
                </a:solidFill>
              </a:rPr>
              <a:t>な動作の検証</a:t>
            </a:r>
            <a:r>
              <a:rPr lang="ja-JP" altLang="en-US" dirty="0" smtClean="0"/>
              <a:t>が</a:t>
            </a:r>
            <a:endParaRPr lang="en-US" altLang="ja-JP" dirty="0" smtClean="0"/>
          </a:p>
          <a:p>
            <a:pPr marL="109728" indent="0">
              <a:buNone/>
            </a:pPr>
            <a:r>
              <a:rPr lang="ja-JP" altLang="en-US" dirty="0" smtClean="0"/>
              <a:t>　 可能</a:t>
            </a:r>
            <a:endParaRPr lang="ja-JP" altLang="en-US" dirty="0"/>
          </a:p>
        </p:txBody>
      </p:sp>
      <p:sp>
        <p:nvSpPr>
          <p:cNvPr id="3" name="タイトル 2"/>
          <p:cNvSpPr>
            <a:spLocks noGrp="1"/>
          </p:cNvSpPr>
          <p:nvPr>
            <p:ph type="title"/>
          </p:nvPr>
        </p:nvSpPr>
        <p:spPr/>
        <p:txBody>
          <a:bodyPr>
            <a:normAutofit/>
          </a:bodyPr>
          <a:lstStyle/>
          <a:p>
            <a:r>
              <a:rPr lang="en-US" altLang="ja-JP" dirty="0" smtClean="0"/>
              <a:t>EAOP </a:t>
            </a:r>
            <a:r>
              <a:rPr lang="ja-JP" altLang="en-US" dirty="0" smtClean="0"/>
              <a:t>の適用</a:t>
            </a:r>
            <a:endParaRPr kumimoji="1" lang="ja-JP" altLang="en-US" dirty="0"/>
          </a:p>
        </p:txBody>
      </p:sp>
    </p:spTree>
    <p:extLst>
      <p:ext uri="{BB962C8B-B14F-4D97-AF65-F5344CB8AC3E}">
        <p14:creationId xmlns:p14="http://schemas.microsoft.com/office/powerpoint/2010/main" val="2847304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ネットワーク利用</a:t>
            </a:r>
            <a:r>
              <a:rPr lang="ja-JP" altLang="en-US" dirty="0"/>
              <a:t>サービス</a:t>
            </a:r>
            <a:r>
              <a:rPr lang="ja-JP" altLang="en-US" dirty="0" smtClean="0"/>
              <a:t>における、クライアント側キャッシュストレージ</a:t>
            </a:r>
            <a:endParaRPr lang="en-US" altLang="ja-JP" dirty="0" smtClean="0"/>
          </a:p>
          <a:p>
            <a:pPr lvl="1"/>
            <a:r>
              <a:rPr kumimoji="1" lang="ja-JP" altLang="en-US" dirty="0"/>
              <a:t>サービス</a:t>
            </a:r>
            <a:r>
              <a:rPr kumimoji="1" lang="ja-JP" altLang="en-US" dirty="0" smtClean="0"/>
              <a:t>へのアクセス</a:t>
            </a:r>
            <a:r>
              <a:rPr kumimoji="1" lang="ja-JP" altLang="en-US" dirty="0"/>
              <a:t>結果</a:t>
            </a:r>
            <a:r>
              <a:rPr kumimoji="1" lang="ja-JP" altLang="en-US" dirty="0" smtClean="0"/>
              <a:t>を一時的に保持</a:t>
            </a:r>
            <a:endParaRPr kumimoji="1" lang="ja-JP" altLang="en-US" dirty="0"/>
          </a:p>
        </p:txBody>
      </p:sp>
      <p:sp>
        <p:nvSpPr>
          <p:cNvPr id="3" name="タイトル 2"/>
          <p:cNvSpPr>
            <a:spLocks noGrp="1"/>
          </p:cNvSpPr>
          <p:nvPr>
            <p:ph type="title"/>
          </p:nvPr>
        </p:nvSpPr>
        <p:spPr/>
        <p:txBody>
          <a:bodyPr>
            <a:normAutofit/>
          </a:bodyPr>
          <a:lstStyle/>
          <a:p>
            <a:r>
              <a:rPr lang="en-US" altLang="ja-JP" dirty="0" smtClean="0"/>
              <a:t>EAOP </a:t>
            </a:r>
            <a:r>
              <a:rPr lang="ja-JP" altLang="en-US" dirty="0" err="1" smtClean="0"/>
              <a:t>の適</a:t>
            </a:r>
            <a:r>
              <a:rPr lang="ja-JP" altLang="en-US" dirty="0" smtClean="0"/>
              <a:t>用例</a:t>
            </a:r>
            <a:endParaRPr kumimoji="1" lang="ja-JP" altLang="en-US" dirty="0"/>
          </a:p>
        </p:txBody>
      </p:sp>
      <p:sp>
        <p:nvSpPr>
          <p:cNvPr id="21" name="テキスト ボックス 20"/>
          <p:cNvSpPr txBox="1"/>
          <p:nvPr/>
        </p:nvSpPr>
        <p:spPr>
          <a:xfrm>
            <a:off x="2203360" y="3062975"/>
            <a:ext cx="1340432" cy="369332"/>
          </a:xfrm>
          <a:prstGeom prst="rect">
            <a:avLst/>
          </a:prstGeom>
          <a:noFill/>
        </p:spPr>
        <p:txBody>
          <a:bodyPr wrap="none" rtlCol="0">
            <a:spAutoFit/>
          </a:bodyPr>
          <a:lstStyle/>
          <a:p>
            <a:r>
              <a:rPr kumimoji="1" lang="ja-JP" altLang="en-US" dirty="0"/>
              <a:t>クライアント</a:t>
            </a:r>
          </a:p>
        </p:txBody>
      </p:sp>
      <p:cxnSp>
        <p:nvCxnSpPr>
          <p:cNvPr id="26" name="直線コネクタ 25"/>
          <p:cNvCxnSpPr/>
          <p:nvPr/>
        </p:nvCxnSpPr>
        <p:spPr>
          <a:xfrm>
            <a:off x="3190266" y="4675640"/>
            <a:ext cx="191359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V="1">
            <a:off x="3396807" y="4675640"/>
            <a:ext cx="1694900" cy="8715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rot="4012041">
            <a:off x="2550055" y="4932356"/>
            <a:ext cx="569387" cy="400110"/>
          </a:xfrm>
          <a:prstGeom prst="rect">
            <a:avLst/>
          </a:prstGeom>
          <a:noFill/>
        </p:spPr>
        <p:txBody>
          <a:bodyPr wrap="none" rtlCol="0">
            <a:spAutoFit/>
          </a:bodyPr>
          <a:lstStyle/>
          <a:p>
            <a:r>
              <a:rPr kumimoji="1" lang="ja-JP" altLang="en-US" sz="2000" dirty="0" smtClean="0"/>
              <a:t>・・・</a:t>
            </a:r>
            <a:endParaRPr kumimoji="1" lang="ja-JP" altLang="en-US" sz="2000" dirty="0"/>
          </a:p>
        </p:txBody>
      </p:sp>
      <p:cxnSp>
        <p:nvCxnSpPr>
          <p:cNvPr id="31" name="直線コネクタ 30"/>
          <p:cNvCxnSpPr/>
          <p:nvPr/>
        </p:nvCxnSpPr>
        <p:spPr>
          <a:xfrm>
            <a:off x="3737672" y="3803032"/>
            <a:ext cx="1084395" cy="536078"/>
          </a:xfrm>
          <a:prstGeom prst="line">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3775107" y="3458985"/>
            <a:ext cx="990977" cy="369332"/>
          </a:xfrm>
          <a:prstGeom prst="rect">
            <a:avLst/>
          </a:prstGeom>
          <a:noFill/>
        </p:spPr>
        <p:txBody>
          <a:bodyPr wrap="none" rtlCol="0">
            <a:spAutoFit/>
          </a:bodyPr>
          <a:lstStyle/>
          <a:p>
            <a:r>
              <a:rPr kumimoji="1" lang="ja-JP" altLang="en-US" dirty="0" smtClean="0"/>
              <a:t>アクセス</a:t>
            </a:r>
            <a:endParaRPr kumimoji="1" lang="ja-JP" altLang="en-US" dirty="0"/>
          </a:p>
        </p:txBody>
      </p:sp>
      <p:sp>
        <p:nvSpPr>
          <p:cNvPr id="33" name="フローチャート: 磁気ディスク 32"/>
          <p:cNvSpPr/>
          <p:nvPr/>
        </p:nvSpPr>
        <p:spPr>
          <a:xfrm>
            <a:off x="3288795" y="4739994"/>
            <a:ext cx="216024" cy="272989"/>
          </a:xfrm>
          <a:prstGeom prst="flowChartMagneticDisk">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2873576" y="4958936"/>
            <a:ext cx="1156086" cy="369332"/>
          </a:xfrm>
          <a:prstGeom prst="rect">
            <a:avLst/>
          </a:prstGeom>
          <a:noFill/>
        </p:spPr>
        <p:txBody>
          <a:bodyPr wrap="none" rtlCol="0">
            <a:spAutoFit/>
          </a:bodyPr>
          <a:lstStyle/>
          <a:p>
            <a:r>
              <a:rPr kumimoji="1" lang="ja-JP" altLang="en-US" dirty="0" smtClean="0"/>
              <a:t>キャッシュ</a:t>
            </a:r>
            <a:endParaRPr kumimoji="1" lang="ja-JP" altLang="en-US" dirty="0"/>
          </a:p>
        </p:txBody>
      </p:sp>
      <p:pic>
        <p:nvPicPr>
          <p:cNvPr id="36" name="図 35"/>
          <p:cNvPicPr/>
          <p:nvPr/>
        </p:nvPicPr>
        <p:blipFill>
          <a:blip r:embed="rId2"/>
          <a:stretch>
            <a:fillRect/>
          </a:stretch>
        </p:blipFill>
        <p:spPr>
          <a:xfrm>
            <a:off x="2670132" y="3474792"/>
            <a:ext cx="632520" cy="421560"/>
          </a:xfrm>
          <a:prstGeom prst="rect">
            <a:avLst/>
          </a:prstGeom>
        </p:spPr>
      </p:pic>
      <p:pic>
        <p:nvPicPr>
          <p:cNvPr id="37" name="図 36"/>
          <p:cNvPicPr/>
          <p:nvPr/>
        </p:nvPicPr>
        <p:blipFill>
          <a:blip r:embed="rId2"/>
          <a:stretch>
            <a:fillRect/>
          </a:stretch>
        </p:blipFill>
        <p:spPr>
          <a:xfrm>
            <a:off x="2498914" y="4401756"/>
            <a:ext cx="632520" cy="421560"/>
          </a:xfrm>
          <a:prstGeom prst="rect">
            <a:avLst/>
          </a:prstGeom>
        </p:spPr>
      </p:pic>
      <p:pic>
        <p:nvPicPr>
          <p:cNvPr id="38" name="図 37"/>
          <p:cNvPicPr/>
          <p:nvPr/>
        </p:nvPicPr>
        <p:blipFill>
          <a:blip r:embed="rId2"/>
          <a:stretch>
            <a:fillRect/>
          </a:stretch>
        </p:blipFill>
        <p:spPr>
          <a:xfrm>
            <a:off x="2752134" y="5371500"/>
            <a:ext cx="632520" cy="421560"/>
          </a:xfrm>
          <a:prstGeom prst="rect">
            <a:avLst/>
          </a:prstGeom>
        </p:spPr>
      </p:pic>
      <p:sp>
        <p:nvSpPr>
          <p:cNvPr id="39" name="テキスト ボックス 38"/>
          <p:cNvSpPr txBox="1"/>
          <p:nvPr/>
        </p:nvSpPr>
        <p:spPr>
          <a:xfrm>
            <a:off x="5103258" y="3574396"/>
            <a:ext cx="1043876" cy="369332"/>
          </a:xfrm>
          <a:prstGeom prst="rect">
            <a:avLst/>
          </a:prstGeom>
          <a:noFill/>
        </p:spPr>
        <p:txBody>
          <a:bodyPr wrap="none" rtlCol="0">
            <a:spAutoFit/>
          </a:bodyPr>
          <a:lstStyle/>
          <a:p>
            <a:r>
              <a:rPr kumimoji="1" lang="ja-JP" altLang="en-US" dirty="0" smtClean="0"/>
              <a:t>サービス</a:t>
            </a:r>
            <a:endParaRPr kumimoji="1" lang="ja-JP" altLang="en-US" dirty="0"/>
          </a:p>
        </p:txBody>
      </p:sp>
      <p:pic>
        <p:nvPicPr>
          <p:cNvPr id="40" name="コンテンツ プレースホルダー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32040" y="3933056"/>
            <a:ext cx="1440160" cy="1440160"/>
          </a:xfrm>
          <a:prstGeom prst="rect">
            <a:avLst/>
          </a:prstGeom>
        </p:spPr>
      </p:pic>
      <p:cxnSp>
        <p:nvCxnSpPr>
          <p:cNvPr id="43" name="直線コネクタ 42"/>
          <p:cNvCxnSpPr/>
          <p:nvPr/>
        </p:nvCxnSpPr>
        <p:spPr>
          <a:xfrm>
            <a:off x="3415037" y="3803551"/>
            <a:ext cx="1694900" cy="8715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37267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キャッシュ使用・不使用の切り替え</a:t>
            </a:r>
            <a:endParaRPr kumimoji="1" lang="en-US" altLang="ja-JP" dirty="0" smtClean="0"/>
          </a:p>
          <a:p>
            <a:pPr lvl="1"/>
            <a:r>
              <a:rPr lang="ja-JP" altLang="en-US" dirty="0" smtClean="0"/>
              <a:t>キャッシュ不使用時</a:t>
            </a:r>
            <a:endParaRPr lang="en-US" altLang="ja-JP" dirty="0" smtClean="0"/>
          </a:p>
          <a:p>
            <a:pPr lvl="1"/>
            <a:endParaRPr kumimoji="1" lang="en-US" altLang="ja-JP" dirty="0" smtClean="0"/>
          </a:p>
          <a:p>
            <a:pPr lvl="1"/>
            <a:endParaRPr lang="en-US" altLang="ja-JP" dirty="0"/>
          </a:p>
          <a:p>
            <a:pPr lvl="1"/>
            <a:endParaRPr kumimoji="1" lang="en-US" altLang="ja-JP" dirty="0" smtClean="0"/>
          </a:p>
          <a:p>
            <a:pPr lvl="1"/>
            <a:endParaRPr lang="en-US" altLang="ja-JP" dirty="0"/>
          </a:p>
          <a:p>
            <a:pPr lvl="1"/>
            <a:r>
              <a:rPr kumimoji="1" lang="ja-JP" altLang="en-US" dirty="0" smtClean="0"/>
              <a:t>キャッシュ使用時</a:t>
            </a:r>
            <a:endParaRPr kumimoji="1" lang="en-US" altLang="ja-JP" dirty="0" smtClean="0"/>
          </a:p>
        </p:txBody>
      </p:sp>
      <p:sp>
        <p:nvSpPr>
          <p:cNvPr id="3" name="タイトル 2"/>
          <p:cNvSpPr>
            <a:spLocks noGrp="1"/>
          </p:cNvSpPr>
          <p:nvPr>
            <p:ph type="title"/>
          </p:nvPr>
        </p:nvSpPr>
        <p:spPr/>
        <p:txBody>
          <a:bodyPr>
            <a:normAutofit/>
          </a:bodyPr>
          <a:lstStyle/>
          <a:p>
            <a:r>
              <a:rPr lang="en-US" altLang="ja-JP" dirty="0" smtClean="0"/>
              <a:t>EAOP </a:t>
            </a:r>
            <a:r>
              <a:rPr lang="ja-JP" altLang="en-US" dirty="0" err="1" smtClean="0"/>
              <a:t>の適</a:t>
            </a:r>
            <a:r>
              <a:rPr lang="ja-JP" altLang="en-US" dirty="0" smtClean="0"/>
              <a:t>用例</a:t>
            </a:r>
            <a:endParaRPr kumimoji="1" lang="ja-JP" altLang="en-US" dirty="0"/>
          </a:p>
        </p:txBody>
      </p:sp>
      <p:pic>
        <p:nvPicPr>
          <p:cNvPr id="27" name="コンテンツ プレースホルダー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5013176"/>
            <a:ext cx="720080" cy="720080"/>
          </a:xfrm>
          <a:prstGeom prst="rect">
            <a:avLst/>
          </a:prstGeom>
        </p:spPr>
      </p:pic>
      <p:sp>
        <p:nvSpPr>
          <p:cNvPr id="41" name="フローチャート: 磁気ディスク 40"/>
          <p:cNvSpPr/>
          <p:nvPr/>
        </p:nvSpPr>
        <p:spPr>
          <a:xfrm>
            <a:off x="4009959" y="5436908"/>
            <a:ext cx="216024" cy="272989"/>
          </a:xfrm>
          <a:prstGeom prst="flowChartMagneticDisk">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2" name="テキスト ボックス 41"/>
          <p:cNvSpPr txBox="1"/>
          <p:nvPr/>
        </p:nvSpPr>
        <p:spPr>
          <a:xfrm>
            <a:off x="3631938" y="5660272"/>
            <a:ext cx="1156086" cy="369332"/>
          </a:xfrm>
          <a:prstGeom prst="rect">
            <a:avLst/>
          </a:prstGeom>
          <a:noFill/>
        </p:spPr>
        <p:txBody>
          <a:bodyPr wrap="none" rtlCol="0">
            <a:spAutoFit/>
          </a:bodyPr>
          <a:lstStyle/>
          <a:p>
            <a:r>
              <a:rPr kumimoji="1" lang="ja-JP" altLang="en-US" dirty="0" smtClean="0"/>
              <a:t>キャッシュ</a:t>
            </a:r>
            <a:endParaRPr kumimoji="1" lang="ja-JP" altLang="en-US" dirty="0"/>
          </a:p>
        </p:txBody>
      </p:sp>
      <p:cxnSp>
        <p:nvCxnSpPr>
          <p:cNvPr id="44" name="曲線コネクタ 43"/>
          <p:cNvCxnSpPr>
            <a:stCxn id="41" idx="1"/>
          </p:cNvCxnSpPr>
          <p:nvPr/>
        </p:nvCxnSpPr>
        <p:spPr>
          <a:xfrm rot="16200000" flipV="1">
            <a:off x="3785019" y="5103955"/>
            <a:ext cx="266538" cy="399367"/>
          </a:xfrm>
          <a:prstGeom prst="curvedConnector2">
            <a:avLst/>
          </a:prstGeom>
          <a:ln w="19050" cmpd="sng">
            <a:solidFill>
              <a:schemeClr val="tx1"/>
            </a:solidFill>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3998825" y="4689776"/>
            <a:ext cx="1053494" cy="646331"/>
          </a:xfrm>
          <a:prstGeom prst="rect">
            <a:avLst/>
          </a:prstGeom>
          <a:noFill/>
        </p:spPr>
        <p:txBody>
          <a:bodyPr wrap="none" rtlCol="0">
            <a:spAutoFit/>
          </a:bodyPr>
          <a:lstStyle/>
          <a:p>
            <a:r>
              <a:rPr kumimoji="1" lang="ja-JP" altLang="en-US" dirty="0" smtClean="0"/>
              <a:t>データ</a:t>
            </a:r>
            <a:endParaRPr kumimoji="1" lang="en-US" altLang="ja-JP" dirty="0" smtClean="0"/>
          </a:p>
          <a:p>
            <a:r>
              <a:rPr kumimoji="1" lang="ja-JP" altLang="en-US" dirty="0"/>
              <a:t>読み出</a:t>
            </a:r>
            <a:r>
              <a:rPr kumimoji="1" lang="ja-JP" altLang="en-US" dirty="0" smtClean="0"/>
              <a:t>し</a:t>
            </a:r>
            <a:endParaRPr kumimoji="1" lang="ja-JP" altLang="en-US" dirty="0"/>
          </a:p>
        </p:txBody>
      </p:sp>
      <p:cxnSp>
        <p:nvCxnSpPr>
          <p:cNvPr id="46" name="直線コネクタ 45"/>
          <p:cNvCxnSpPr/>
          <p:nvPr/>
        </p:nvCxnSpPr>
        <p:spPr>
          <a:xfrm>
            <a:off x="4712231" y="5303638"/>
            <a:ext cx="0" cy="406259"/>
          </a:xfrm>
          <a:prstGeom prst="line">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4654290" y="5659360"/>
            <a:ext cx="1053494" cy="646331"/>
          </a:xfrm>
          <a:prstGeom prst="rect">
            <a:avLst/>
          </a:prstGeom>
          <a:noFill/>
        </p:spPr>
        <p:txBody>
          <a:bodyPr wrap="none" rtlCol="0">
            <a:spAutoFit/>
          </a:bodyPr>
          <a:lstStyle/>
          <a:p>
            <a:r>
              <a:rPr kumimoji="1" lang="ja-JP" altLang="en-US" dirty="0" smtClean="0"/>
              <a:t>読み出し</a:t>
            </a:r>
            <a:endParaRPr kumimoji="1" lang="en-US" altLang="ja-JP" dirty="0" smtClean="0"/>
          </a:p>
          <a:p>
            <a:r>
              <a:rPr kumimoji="1" lang="ja-JP" altLang="en-US" dirty="0" smtClean="0"/>
              <a:t>失敗</a:t>
            </a:r>
            <a:endParaRPr kumimoji="1" lang="ja-JP" altLang="en-US" dirty="0"/>
          </a:p>
        </p:txBody>
      </p:sp>
      <p:cxnSp>
        <p:nvCxnSpPr>
          <p:cNvPr id="48" name="直線コネクタ 47"/>
          <p:cNvCxnSpPr/>
          <p:nvPr/>
        </p:nvCxnSpPr>
        <p:spPr>
          <a:xfrm flipV="1">
            <a:off x="5107270" y="4673642"/>
            <a:ext cx="0" cy="1023202"/>
          </a:xfrm>
          <a:prstGeom prst="line">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9" name="曲線コネクタ 48"/>
          <p:cNvCxnSpPr>
            <a:stCxn id="27" idx="0"/>
          </p:cNvCxnSpPr>
          <p:nvPr/>
        </p:nvCxnSpPr>
        <p:spPr>
          <a:xfrm rot="16200000" flipV="1">
            <a:off x="4676780" y="3965827"/>
            <a:ext cx="12700" cy="2094697"/>
          </a:xfrm>
          <a:prstGeom prst="curvedConnector3">
            <a:avLst>
              <a:gd name="adj1" fmla="val 2639969"/>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4534529" y="4328012"/>
            <a:ext cx="827471" cy="369332"/>
          </a:xfrm>
          <a:prstGeom prst="rect">
            <a:avLst/>
          </a:prstGeom>
          <a:noFill/>
        </p:spPr>
        <p:txBody>
          <a:bodyPr wrap="none" rtlCol="0">
            <a:spAutoFit/>
          </a:bodyPr>
          <a:lstStyle/>
          <a:p>
            <a:r>
              <a:rPr kumimoji="1" lang="ja-JP" altLang="en-US" dirty="0" smtClean="0"/>
              <a:t>データ</a:t>
            </a:r>
            <a:endParaRPr kumimoji="1" lang="ja-JP" altLang="en-US" dirty="0"/>
          </a:p>
        </p:txBody>
      </p:sp>
      <p:cxnSp>
        <p:nvCxnSpPr>
          <p:cNvPr id="57" name="曲線コネクタ 56"/>
          <p:cNvCxnSpPr>
            <a:stCxn id="60" idx="2"/>
            <a:endCxn id="42" idx="2"/>
          </p:cNvCxnSpPr>
          <p:nvPr/>
        </p:nvCxnSpPr>
        <p:spPr>
          <a:xfrm rot="16200000" flipH="1">
            <a:off x="3492901" y="5312523"/>
            <a:ext cx="587993" cy="846167"/>
          </a:xfrm>
          <a:prstGeom prst="curvedConnector3">
            <a:avLst>
              <a:gd name="adj1" fmla="val 116847"/>
            </a:avLst>
          </a:prstGeom>
          <a:ln w="19050" cmpd="sng">
            <a:solidFill>
              <a:schemeClr val="tx1"/>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3131840" y="6084004"/>
            <a:ext cx="1617751" cy="369332"/>
          </a:xfrm>
          <a:prstGeom prst="rect">
            <a:avLst/>
          </a:prstGeom>
          <a:noFill/>
        </p:spPr>
        <p:txBody>
          <a:bodyPr wrap="none" rtlCol="0">
            <a:spAutoFit/>
          </a:bodyPr>
          <a:lstStyle/>
          <a:p>
            <a:r>
              <a:rPr kumimoji="1" lang="ja-JP" altLang="en-US" dirty="0" smtClean="0"/>
              <a:t>キャッシュ更新</a:t>
            </a:r>
            <a:endParaRPr kumimoji="1" lang="ja-JP" altLang="en-US" dirty="0"/>
          </a:p>
        </p:txBody>
      </p:sp>
      <p:pic>
        <p:nvPicPr>
          <p:cNvPr id="60" name="図 59"/>
          <p:cNvPicPr/>
          <p:nvPr/>
        </p:nvPicPr>
        <p:blipFill>
          <a:blip r:embed="rId3"/>
          <a:stretch>
            <a:fillRect/>
          </a:stretch>
        </p:blipFill>
        <p:spPr>
          <a:xfrm>
            <a:off x="3047554" y="5020051"/>
            <a:ext cx="632520" cy="421560"/>
          </a:xfrm>
          <a:prstGeom prst="rect">
            <a:avLst/>
          </a:prstGeom>
        </p:spPr>
      </p:pic>
      <p:sp>
        <p:nvSpPr>
          <p:cNvPr id="61" name="テキスト ボックス 60"/>
          <p:cNvSpPr txBox="1"/>
          <p:nvPr/>
        </p:nvSpPr>
        <p:spPr>
          <a:xfrm>
            <a:off x="2334956" y="2568527"/>
            <a:ext cx="1340432" cy="369332"/>
          </a:xfrm>
          <a:prstGeom prst="rect">
            <a:avLst/>
          </a:prstGeom>
          <a:noFill/>
        </p:spPr>
        <p:txBody>
          <a:bodyPr wrap="none" rtlCol="0">
            <a:spAutoFit/>
          </a:bodyPr>
          <a:lstStyle/>
          <a:p>
            <a:r>
              <a:rPr kumimoji="1" lang="ja-JP" altLang="en-US" dirty="0" smtClean="0"/>
              <a:t>クライアント</a:t>
            </a:r>
            <a:endParaRPr kumimoji="1" lang="ja-JP" altLang="en-US" dirty="0"/>
          </a:p>
        </p:txBody>
      </p:sp>
      <p:pic>
        <p:nvPicPr>
          <p:cNvPr id="62" name="コンテンツ プレースホルダー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2852936"/>
            <a:ext cx="720080" cy="720080"/>
          </a:xfrm>
          <a:prstGeom prst="rect">
            <a:avLst/>
          </a:prstGeom>
        </p:spPr>
      </p:pic>
      <p:cxnSp>
        <p:nvCxnSpPr>
          <p:cNvPr id="63" name="直線コネクタ 62"/>
          <p:cNvCxnSpPr>
            <a:endCxn id="62" idx="1"/>
          </p:cNvCxnSpPr>
          <p:nvPr/>
        </p:nvCxnSpPr>
        <p:spPr>
          <a:xfrm>
            <a:off x="3718604" y="3212976"/>
            <a:ext cx="1645484" cy="0"/>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5572606" y="2476037"/>
            <a:ext cx="1043876" cy="369332"/>
          </a:xfrm>
          <a:prstGeom prst="rect">
            <a:avLst/>
          </a:prstGeom>
          <a:noFill/>
        </p:spPr>
        <p:txBody>
          <a:bodyPr wrap="none" rtlCol="0">
            <a:spAutoFit/>
          </a:bodyPr>
          <a:lstStyle/>
          <a:p>
            <a:r>
              <a:rPr kumimoji="1" lang="ja-JP" altLang="en-US" dirty="0" smtClean="0"/>
              <a:t>サービス</a:t>
            </a:r>
            <a:endParaRPr kumimoji="1" lang="ja-JP" altLang="en-US" dirty="0"/>
          </a:p>
        </p:txBody>
      </p:sp>
      <p:sp>
        <p:nvSpPr>
          <p:cNvPr id="73" name="テキスト ボックス 72"/>
          <p:cNvSpPr txBox="1"/>
          <p:nvPr/>
        </p:nvSpPr>
        <p:spPr>
          <a:xfrm>
            <a:off x="4141901" y="2683942"/>
            <a:ext cx="827471" cy="369332"/>
          </a:xfrm>
          <a:prstGeom prst="rect">
            <a:avLst/>
          </a:prstGeom>
          <a:noFill/>
        </p:spPr>
        <p:txBody>
          <a:bodyPr wrap="none" rtlCol="0">
            <a:spAutoFit/>
          </a:bodyPr>
          <a:lstStyle/>
          <a:p>
            <a:r>
              <a:rPr kumimoji="1" lang="ja-JP" altLang="en-US" dirty="0" smtClean="0"/>
              <a:t>データ</a:t>
            </a:r>
            <a:endParaRPr kumimoji="1" lang="ja-JP" altLang="en-US" dirty="0"/>
          </a:p>
        </p:txBody>
      </p:sp>
      <p:pic>
        <p:nvPicPr>
          <p:cNvPr id="75" name="図 74"/>
          <p:cNvPicPr/>
          <p:nvPr/>
        </p:nvPicPr>
        <p:blipFill>
          <a:blip r:embed="rId3"/>
          <a:stretch>
            <a:fillRect/>
          </a:stretch>
        </p:blipFill>
        <p:spPr>
          <a:xfrm>
            <a:off x="3047554" y="2859811"/>
            <a:ext cx="632520" cy="421560"/>
          </a:xfrm>
          <a:prstGeom prst="rect">
            <a:avLst/>
          </a:prstGeom>
        </p:spPr>
      </p:pic>
      <p:cxnSp>
        <p:nvCxnSpPr>
          <p:cNvPr id="76" name="直線コネクタ 75"/>
          <p:cNvCxnSpPr/>
          <p:nvPr/>
        </p:nvCxnSpPr>
        <p:spPr>
          <a:xfrm>
            <a:off x="3813286" y="5345416"/>
            <a:ext cx="1645484"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3711787" y="3070591"/>
            <a:ext cx="1645484" cy="0"/>
          </a:xfrm>
          <a:prstGeom prst="line">
            <a:avLst/>
          </a:prstGeom>
          <a:ln w="19050">
            <a:solidFill>
              <a:schemeClr val="tx1"/>
            </a:solidFill>
            <a:prstDash val="solid"/>
            <a:headEnd type="triangle" w="lg" len="lg"/>
            <a:tailEnd type="none" w="med" len="med"/>
          </a:ln>
        </p:spPr>
        <p:style>
          <a:lnRef idx="1">
            <a:schemeClr val="accent1"/>
          </a:lnRef>
          <a:fillRef idx="0">
            <a:schemeClr val="accent1"/>
          </a:fillRef>
          <a:effectRef idx="0">
            <a:schemeClr val="accent1"/>
          </a:effectRef>
          <a:fontRef idx="minor">
            <a:schemeClr val="tx1"/>
          </a:fontRef>
        </p:style>
      </p:cxnSp>
      <p:sp>
        <p:nvSpPr>
          <p:cNvPr id="78" name="テキスト ボックス 77"/>
          <p:cNvSpPr txBox="1"/>
          <p:nvPr/>
        </p:nvSpPr>
        <p:spPr>
          <a:xfrm>
            <a:off x="2334956" y="4673642"/>
            <a:ext cx="1340432" cy="369332"/>
          </a:xfrm>
          <a:prstGeom prst="rect">
            <a:avLst/>
          </a:prstGeom>
          <a:noFill/>
        </p:spPr>
        <p:txBody>
          <a:bodyPr wrap="none" rtlCol="0">
            <a:spAutoFit/>
          </a:bodyPr>
          <a:lstStyle/>
          <a:p>
            <a:r>
              <a:rPr kumimoji="1" lang="ja-JP" altLang="en-US" dirty="0" smtClean="0"/>
              <a:t>クライアント</a:t>
            </a:r>
            <a:endParaRPr kumimoji="1" lang="ja-JP" altLang="en-US" dirty="0"/>
          </a:p>
        </p:txBody>
      </p:sp>
      <p:sp>
        <p:nvSpPr>
          <p:cNvPr id="79" name="テキスト ボックス 78"/>
          <p:cNvSpPr txBox="1"/>
          <p:nvPr/>
        </p:nvSpPr>
        <p:spPr>
          <a:xfrm>
            <a:off x="5706835" y="4717577"/>
            <a:ext cx="1043876" cy="369332"/>
          </a:xfrm>
          <a:prstGeom prst="rect">
            <a:avLst/>
          </a:prstGeom>
          <a:noFill/>
        </p:spPr>
        <p:txBody>
          <a:bodyPr wrap="none" rtlCol="0">
            <a:spAutoFit/>
          </a:bodyPr>
          <a:lstStyle/>
          <a:p>
            <a:r>
              <a:rPr kumimoji="1" lang="ja-JP" altLang="en-US" dirty="0" smtClean="0"/>
              <a:t>サービス</a:t>
            </a:r>
            <a:endParaRPr kumimoji="1" lang="ja-JP" altLang="en-US" dirty="0"/>
          </a:p>
        </p:txBody>
      </p:sp>
    </p:spTree>
    <p:extLst>
      <p:ext uri="{BB962C8B-B14F-4D97-AF65-F5344CB8AC3E}">
        <p14:creationId xmlns:p14="http://schemas.microsoft.com/office/powerpoint/2010/main" val="3503479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次の状況をイベントで制御</a:t>
            </a:r>
            <a:endParaRPr kumimoji="1" lang="en-US" altLang="ja-JP" dirty="0" smtClean="0"/>
          </a:p>
          <a:p>
            <a:pPr lvl="1"/>
            <a:r>
              <a:rPr kumimoji="1" lang="ja-JP" altLang="en-US" dirty="0" smtClean="0"/>
              <a:t>切り替えタイミング</a:t>
            </a:r>
            <a:endParaRPr kumimoji="1" lang="en-US" altLang="ja-JP" dirty="0" smtClean="0"/>
          </a:p>
          <a:p>
            <a:pPr lvl="1"/>
            <a:r>
              <a:rPr lang="ja-JP" altLang="en-US" dirty="0" smtClean="0"/>
              <a:t>キャッシュからの読み出し失敗時のサービスアクセス</a:t>
            </a:r>
            <a:endParaRPr lang="en-US" altLang="ja-JP" dirty="0" smtClean="0"/>
          </a:p>
          <a:p>
            <a:r>
              <a:rPr kumimoji="1" lang="ja-JP" altLang="en-US" dirty="0" smtClean="0"/>
              <a:t>キャッシュアクセス</a:t>
            </a:r>
            <a:r>
              <a:rPr kumimoji="1" lang="ja-JP" altLang="en-US" dirty="0"/>
              <a:t>動作</a:t>
            </a:r>
            <a:r>
              <a:rPr kumimoji="1" lang="ja-JP" altLang="en-US" dirty="0" smtClean="0"/>
              <a:t>をアスペクトとして切り出し</a:t>
            </a:r>
            <a:endParaRPr kumimoji="1" lang="ja-JP" altLang="en-US" dirty="0"/>
          </a:p>
        </p:txBody>
      </p:sp>
      <p:sp>
        <p:nvSpPr>
          <p:cNvPr id="3" name="タイトル 2"/>
          <p:cNvSpPr>
            <a:spLocks noGrp="1"/>
          </p:cNvSpPr>
          <p:nvPr>
            <p:ph type="title"/>
          </p:nvPr>
        </p:nvSpPr>
        <p:spPr/>
        <p:txBody>
          <a:bodyPr>
            <a:normAutofit/>
          </a:bodyPr>
          <a:lstStyle/>
          <a:p>
            <a:r>
              <a:rPr lang="en-US" altLang="ja-JP" dirty="0" smtClean="0"/>
              <a:t>EAOP </a:t>
            </a:r>
            <a:r>
              <a:rPr lang="ja-JP" altLang="en-US" dirty="0" err="1" smtClean="0"/>
              <a:t>の適</a:t>
            </a:r>
            <a:r>
              <a:rPr lang="ja-JP" altLang="en-US" dirty="0" smtClean="0"/>
              <a:t>用例</a:t>
            </a:r>
            <a:endParaRPr kumimoji="1" lang="ja-JP" altLang="en-US" dirty="0"/>
          </a:p>
        </p:txBody>
      </p:sp>
      <p:pic>
        <p:nvPicPr>
          <p:cNvPr id="27" name="コンテンツ プレースホルダー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2040" y="4221088"/>
            <a:ext cx="720080" cy="720080"/>
          </a:xfrm>
          <a:prstGeom prst="rect">
            <a:avLst/>
          </a:prstGeom>
        </p:spPr>
      </p:pic>
      <p:sp>
        <p:nvSpPr>
          <p:cNvPr id="41" name="フローチャート: 磁気ディスク 40"/>
          <p:cNvSpPr/>
          <p:nvPr/>
        </p:nvSpPr>
        <p:spPr>
          <a:xfrm>
            <a:off x="3577911" y="4644820"/>
            <a:ext cx="216024" cy="272989"/>
          </a:xfrm>
          <a:prstGeom prst="flowChartMagneticDisk">
            <a:avLst/>
          </a:prstGeom>
          <a:noFill/>
          <a:ln w="190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42" name="テキスト ボックス 41"/>
          <p:cNvSpPr txBox="1"/>
          <p:nvPr/>
        </p:nvSpPr>
        <p:spPr>
          <a:xfrm>
            <a:off x="3199890" y="4868184"/>
            <a:ext cx="1156086" cy="369332"/>
          </a:xfrm>
          <a:prstGeom prst="rect">
            <a:avLst/>
          </a:prstGeom>
          <a:noFill/>
        </p:spPr>
        <p:txBody>
          <a:bodyPr wrap="none" rtlCol="0">
            <a:spAutoFit/>
          </a:bodyPr>
          <a:lstStyle/>
          <a:p>
            <a:r>
              <a:rPr kumimoji="1" lang="ja-JP" altLang="en-US" dirty="0" smtClean="0">
                <a:solidFill>
                  <a:srgbClr val="FF0000"/>
                </a:solidFill>
              </a:rPr>
              <a:t>キャッシュ</a:t>
            </a:r>
            <a:endParaRPr kumimoji="1" lang="ja-JP" altLang="en-US" dirty="0">
              <a:solidFill>
                <a:srgbClr val="FF0000"/>
              </a:solidFill>
            </a:endParaRPr>
          </a:p>
        </p:txBody>
      </p:sp>
      <p:cxnSp>
        <p:nvCxnSpPr>
          <p:cNvPr id="44" name="曲線コネクタ 43"/>
          <p:cNvCxnSpPr>
            <a:stCxn id="41" idx="1"/>
          </p:cNvCxnSpPr>
          <p:nvPr/>
        </p:nvCxnSpPr>
        <p:spPr>
          <a:xfrm rot="16200000" flipV="1">
            <a:off x="3352971" y="4311867"/>
            <a:ext cx="266538" cy="399367"/>
          </a:xfrm>
          <a:prstGeom prst="curvedConnector2">
            <a:avLst/>
          </a:prstGeom>
          <a:ln w="19050" cmpd="sng">
            <a:solidFill>
              <a:srgbClr val="FF0000"/>
            </a:solidFill>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3566777" y="3897688"/>
            <a:ext cx="1053494" cy="646331"/>
          </a:xfrm>
          <a:prstGeom prst="rect">
            <a:avLst/>
          </a:prstGeom>
          <a:noFill/>
        </p:spPr>
        <p:txBody>
          <a:bodyPr wrap="none" rtlCol="0">
            <a:spAutoFit/>
          </a:bodyPr>
          <a:lstStyle/>
          <a:p>
            <a:r>
              <a:rPr kumimoji="1" lang="ja-JP" altLang="en-US" dirty="0" smtClean="0">
                <a:solidFill>
                  <a:srgbClr val="FF0000"/>
                </a:solidFill>
              </a:rPr>
              <a:t>データ</a:t>
            </a:r>
            <a:endParaRPr kumimoji="1" lang="en-US" altLang="ja-JP" dirty="0" smtClean="0">
              <a:solidFill>
                <a:srgbClr val="FF0000"/>
              </a:solidFill>
            </a:endParaRPr>
          </a:p>
          <a:p>
            <a:r>
              <a:rPr kumimoji="1" lang="ja-JP" altLang="en-US" dirty="0">
                <a:solidFill>
                  <a:srgbClr val="FF0000"/>
                </a:solidFill>
              </a:rPr>
              <a:t>読み出</a:t>
            </a:r>
            <a:r>
              <a:rPr kumimoji="1" lang="ja-JP" altLang="en-US" dirty="0" smtClean="0">
                <a:solidFill>
                  <a:srgbClr val="FF0000"/>
                </a:solidFill>
              </a:rPr>
              <a:t>し</a:t>
            </a:r>
            <a:endParaRPr kumimoji="1" lang="ja-JP" altLang="en-US" dirty="0">
              <a:solidFill>
                <a:srgbClr val="FF0000"/>
              </a:solidFill>
            </a:endParaRPr>
          </a:p>
        </p:txBody>
      </p:sp>
      <p:cxnSp>
        <p:nvCxnSpPr>
          <p:cNvPr id="46" name="直線コネクタ 45"/>
          <p:cNvCxnSpPr/>
          <p:nvPr/>
        </p:nvCxnSpPr>
        <p:spPr>
          <a:xfrm>
            <a:off x="4280183" y="4511550"/>
            <a:ext cx="0" cy="406259"/>
          </a:xfrm>
          <a:prstGeom prst="line">
            <a:avLst/>
          </a:prstGeom>
          <a:ln w="190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4222242" y="4867272"/>
            <a:ext cx="1053494" cy="646331"/>
          </a:xfrm>
          <a:prstGeom prst="rect">
            <a:avLst/>
          </a:prstGeom>
          <a:noFill/>
        </p:spPr>
        <p:txBody>
          <a:bodyPr wrap="none" rtlCol="0">
            <a:spAutoFit/>
          </a:bodyPr>
          <a:lstStyle/>
          <a:p>
            <a:r>
              <a:rPr kumimoji="1" lang="ja-JP" altLang="en-US" dirty="0" smtClean="0">
                <a:solidFill>
                  <a:srgbClr val="FF0000"/>
                </a:solidFill>
              </a:rPr>
              <a:t>読み出し</a:t>
            </a:r>
            <a:endParaRPr kumimoji="1" lang="en-US" altLang="ja-JP" dirty="0" smtClean="0">
              <a:solidFill>
                <a:srgbClr val="FF0000"/>
              </a:solidFill>
            </a:endParaRPr>
          </a:p>
          <a:p>
            <a:r>
              <a:rPr kumimoji="1" lang="ja-JP" altLang="en-US" dirty="0" smtClean="0">
                <a:solidFill>
                  <a:srgbClr val="FF0000"/>
                </a:solidFill>
              </a:rPr>
              <a:t>失敗</a:t>
            </a:r>
            <a:endParaRPr kumimoji="1" lang="ja-JP" altLang="en-US" dirty="0">
              <a:solidFill>
                <a:srgbClr val="FF0000"/>
              </a:solidFill>
            </a:endParaRPr>
          </a:p>
        </p:txBody>
      </p:sp>
      <p:cxnSp>
        <p:nvCxnSpPr>
          <p:cNvPr id="48" name="直線コネクタ 47"/>
          <p:cNvCxnSpPr/>
          <p:nvPr/>
        </p:nvCxnSpPr>
        <p:spPr>
          <a:xfrm flipV="1">
            <a:off x="4675222" y="3881554"/>
            <a:ext cx="0" cy="1023202"/>
          </a:xfrm>
          <a:prstGeom prst="line">
            <a:avLst/>
          </a:prstGeom>
          <a:ln w="1905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9" name="曲線コネクタ 48"/>
          <p:cNvCxnSpPr>
            <a:stCxn id="27" idx="0"/>
          </p:cNvCxnSpPr>
          <p:nvPr/>
        </p:nvCxnSpPr>
        <p:spPr>
          <a:xfrm rot="16200000" flipV="1">
            <a:off x="4244732" y="3173739"/>
            <a:ext cx="12700" cy="2094697"/>
          </a:xfrm>
          <a:prstGeom prst="curvedConnector3">
            <a:avLst>
              <a:gd name="adj1" fmla="val 2639969"/>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4102481" y="3535924"/>
            <a:ext cx="827471" cy="369332"/>
          </a:xfrm>
          <a:prstGeom prst="rect">
            <a:avLst/>
          </a:prstGeom>
          <a:noFill/>
        </p:spPr>
        <p:txBody>
          <a:bodyPr wrap="none" rtlCol="0">
            <a:spAutoFit/>
          </a:bodyPr>
          <a:lstStyle/>
          <a:p>
            <a:r>
              <a:rPr kumimoji="1" lang="ja-JP" altLang="en-US" dirty="0" smtClean="0"/>
              <a:t>データ</a:t>
            </a:r>
            <a:endParaRPr kumimoji="1" lang="ja-JP" altLang="en-US" dirty="0"/>
          </a:p>
        </p:txBody>
      </p:sp>
      <p:cxnSp>
        <p:nvCxnSpPr>
          <p:cNvPr id="57" name="曲線コネクタ 56"/>
          <p:cNvCxnSpPr>
            <a:stCxn id="60" idx="2"/>
            <a:endCxn id="42" idx="2"/>
          </p:cNvCxnSpPr>
          <p:nvPr/>
        </p:nvCxnSpPr>
        <p:spPr>
          <a:xfrm rot="16200000" flipH="1">
            <a:off x="3060853" y="4520435"/>
            <a:ext cx="587993" cy="846167"/>
          </a:xfrm>
          <a:prstGeom prst="curvedConnector3">
            <a:avLst>
              <a:gd name="adj1" fmla="val 116847"/>
            </a:avLst>
          </a:prstGeom>
          <a:ln w="19050" cmpd="sng">
            <a:solidFill>
              <a:srgbClr val="FF0000"/>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2699792" y="5291916"/>
            <a:ext cx="1617751" cy="369332"/>
          </a:xfrm>
          <a:prstGeom prst="rect">
            <a:avLst/>
          </a:prstGeom>
          <a:noFill/>
        </p:spPr>
        <p:txBody>
          <a:bodyPr wrap="none" rtlCol="0">
            <a:spAutoFit/>
          </a:bodyPr>
          <a:lstStyle/>
          <a:p>
            <a:r>
              <a:rPr kumimoji="1" lang="ja-JP" altLang="en-US" dirty="0" smtClean="0">
                <a:solidFill>
                  <a:srgbClr val="FF0000"/>
                </a:solidFill>
              </a:rPr>
              <a:t>キャッシュ更新</a:t>
            </a:r>
            <a:endParaRPr kumimoji="1" lang="ja-JP" altLang="en-US" dirty="0">
              <a:solidFill>
                <a:srgbClr val="FF0000"/>
              </a:solidFill>
            </a:endParaRPr>
          </a:p>
        </p:txBody>
      </p:sp>
      <p:pic>
        <p:nvPicPr>
          <p:cNvPr id="60" name="図 59"/>
          <p:cNvPicPr/>
          <p:nvPr/>
        </p:nvPicPr>
        <p:blipFill>
          <a:blip r:embed="rId3"/>
          <a:stretch>
            <a:fillRect/>
          </a:stretch>
        </p:blipFill>
        <p:spPr>
          <a:xfrm>
            <a:off x="2615506" y="4227963"/>
            <a:ext cx="632520" cy="421560"/>
          </a:xfrm>
          <a:prstGeom prst="rect">
            <a:avLst/>
          </a:prstGeom>
        </p:spPr>
      </p:pic>
      <p:cxnSp>
        <p:nvCxnSpPr>
          <p:cNvPr id="76" name="直線コネクタ 75"/>
          <p:cNvCxnSpPr/>
          <p:nvPr/>
        </p:nvCxnSpPr>
        <p:spPr>
          <a:xfrm>
            <a:off x="3381238" y="4553328"/>
            <a:ext cx="1645484"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78" name="テキスト ボックス 77"/>
          <p:cNvSpPr txBox="1"/>
          <p:nvPr/>
        </p:nvSpPr>
        <p:spPr>
          <a:xfrm>
            <a:off x="1902908" y="3881554"/>
            <a:ext cx="1340432" cy="369332"/>
          </a:xfrm>
          <a:prstGeom prst="rect">
            <a:avLst/>
          </a:prstGeom>
          <a:noFill/>
        </p:spPr>
        <p:txBody>
          <a:bodyPr wrap="none" rtlCol="0">
            <a:spAutoFit/>
          </a:bodyPr>
          <a:lstStyle/>
          <a:p>
            <a:r>
              <a:rPr kumimoji="1" lang="ja-JP" altLang="en-US" dirty="0" smtClean="0"/>
              <a:t>クライアント</a:t>
            </a:r>
            <a:endParaRPr kumimoji="1" lang="ja-JP" altLang="en-US" dirty="0"/>
          </a:p>
        </p:txBody>
      </p:sp>
      <p:sp>
        <p:nvSpPr>
          <p:cNvPr id="79" name="テキスト ボックス 78"/>
          <p:cNvSpPr txBox="1"/>
          <p:nvPr/>
        </p:nvSpPr>
        <p:spPr>
          <a:xfrm>
            <a:off x="5274787" y="3925489"/>
            <a:ext cx="1043876" cy="369332"/>
          </a:xfrm>
          <a:prstGeom prst="rect">
            <a:avLst/>
          </a:prstGeom>
          <a:noFill/>
        </p:spPr>
        <p:txBody>
          <a:bodyPr wrap="none" rtlCol="0">
            <a:spAutoFit/>
          </a:bodyPr>
          <a:lstStyle/>
          <a:p>
            <a:r>
              <a:rPr kumimoji="1" lang="ja-JP" altLang="en-US" dirty="0" smtClean="0"/>
              <a:t>サービス</a:t>
            </a:r>
            <a:endParaRPr kumimoji="1" lang="ja-JP" altLang="en-US" dirty="0"/>
          </a:p>
        </p:txBody>
      </p:sp>
    </p:spTree>
    <p:extLst>
      <p:ext uri="{BB962C8B-B14F-4D97-AF65-F5344CB8AC3E}">
        <p14:creationId xmlns:p14="http://schemas.microsoft.com/office/powerpoint/2010/main" val="47535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自己適応</a:t>
            </a:r>
            <a:r>
              <a:rPr lang="ja-JP" altLang="en-US" dirty="0"/>
              <a:t>システム</a:t>
            </a:r>
            <a:r>
              <a:rPr lang="ja-JP" altLang="en-US" dirty="0" smtClean="0"/>
              <a:t>における</a:t>
            </a:r>
            <a:r>
              <a:rPr lang="ja-JP" altLang="en-US" dirty="0" smtClean="0">
                <a:solidFill>
                  <a:srgbClr val="FF0000"/>
                </a:solidFill>
              </a:rPr>
              <a:t>外部アプローチ</a:t>
            </a:r>
            <a:r>
              <a:rPr lang="ja-JP" altLang="en-US" dirty="0" smtClean="0"/>
              <a:t>を採用</a:t>
            </a:r>
            <a:endParaRPr lang="en-US" altLang="ja-JP" dirty="0" smtClean="0"/>
          </a:p>
          <a:p>
            <a:pPr lvl="1"/>
            <a:r>
              <a:rPr kumimoji="1" lang="ja-JP" altLang="en-US" dirty="0"/>
              <a:t>変更</a:t>
            </a:r>
            <a:r>
              <a:rPr kumimoji="1" lang="ja-JP" altLang="en-US" dirty="0" smtClean="0"/>
              <a:t>を</a:t>
            </a:r>
            <a:r>
              <a:rPr kumimoji="1" lang="ja-JP" altLang="en-US" dirty="0"/>
              <a:t>実施</a:t>
            </a:r>
            <a:r>
              <a:rPr kumimoji="1" lang="ja-JP" altLang="en-US" dirty="0" smtClean="0"/>
              <a:t>する</a:t>
            </a:r>
            <a:r>
              <a:rPr kumimoji="1" lang="ja-JP" altLang="en-US" dirty="0" smtClean="0">
                <a:solidFill>
                  <a:srgbClr val="FF0000"/>
                </a:solidFill>
              </a:rPr>
              <a:t>管理システム（</a:t>
            </a:r>
            <a:r>
              <a:rPr kumimoji="1" lang="en-US" altLang="ja-JP" dirty="0" smtClean="0">
                <a:solidFill>
                  <a:srgbClr val="FF0000"/>
                </a:solidFill>
              </a:rPr>
              <a:t>Managing System</a:t>
            </a:r>
            <a:r>
              <a:rPr kumimoji="1" lang="ja-JP" altLang="en-US" dirty="0" smtClean="0">
                <a:solidFill>
                  <a:srgbClr val="FF0000"/>
                </a:solidFill>
              </a:rPr>
              <a:t>）</a:t>
            </a:r>
            <a:r>
              <a:rPr kumimoji="1" lang="ja-JP" altLang="en-US" dirty="0" smtClean="0"/>
              <a:t>と、変更を受ける</a:t>
            </a:r>
            <a:r>
              <a:rPr kumimoji="1" lang="ja-JP" altLang="en-US" dirty="0" smtClean="0">
                <a:solidFill>
                  <a:srgbClr val="FF0000"/>
                </a:solidFill>
              </a:rPr>
              <a:t>被管理システム</a:t>
            </a:r>
            <a:r>
              <a:rPr lang="ja-JP" altLang="en-US" dirty="0" smtClean="0">
                <a:solidFill>
                  <a:srgbClr val="FF0000"/>
                </a:solidFill>
              </a:rPr>
              <a:t>（</a:t>
            </a:r>
            <a:r>
              <a:rPr lang="en-US" altLang="ja-JP" dirty="0" smtClean="0">
                <a:solidFill>
                  <a:srgbClr val="FF0000"/>
                </a:solidFill>
              </a:rPr>
              <a:t>Managed System</a:t>
            </a:r>
            <a:r>
              <a:rPr lang="ja-JP" altLang="en-US" dirty="0" smtClean="0">
                <a:solidFill>
                  <a:srgbClr val="FF0000"/>
                </a:solidFill>
              </a:rPr>
              <a:t>）</a:t>
            </a:r>
            <a:r>
              <a:rPr kumimoji="1" lang="ja-JP" altLang="en-US" dirty="0" smtClean="0"/>
              <a:t>に分離</a:t>
            </a:r>
            <a:endParaRPr kumimoji="1" lang="en-US" altLang="ja-JP" dirty="0" smtClean="0"/>
          </a:p>
          <a:p>
            <a:r>
              <a:rPr lang="ja-JP" altLang="en-US" dirty="0" smtClean="0"/>
              <a:t>管理システムの属性</a:t>
            </a:r>
            <a:endParaRPr lang="en-US" altLang="ja-JP" dirty="0" smtClean="0"/>
          </a:p>
          <a:p>
            <a:pPr lvl="1"/>
            <a:r>
              <a:rPr lang="ja-JP" altLang="en-US" dirty="0" smtClean="0"/>
              <a:t>発生中のイベント</a:t>
            </a:r>
            <a:endParaRPr lang="en-US" altLang="ja-JP" dirty="0" smtClean="0"/>
          </a:p>
          <a:p>
            <a:pPr lvl="1"/>
            <a:r>
              <a:rPr lang="ja-JP" altLang="en-US" dirty="0"/>
              <a:t>アスペクト</a:t>
            </a:r>
            <a:r>
              <a:rPr lang="ja-JP" altLang="en-US" dirty="0" smtClean="0"/>
              <a:t>に関する</a:t>
            </a:r>
            <a:r>
              <a:rPr lang="ja-JP" altLang="en-US" dirty="0"/>
              <a:t>情報</a:t>
            </a:r>
            <a:endParaRPr lang="en-US" altLang="ja-JP" dirty="0" smtClean="0"/>
          </a:p>
          <a:p>
            <a:pPr lvl="1"/>
            <a:r>
              <a:rPr lang="ja-JP" altLang="en-US" dirty="0" smtClean="0"/>
              <a:t>被管理システムのメタレベル表現項</a:t>
            </a:r>
            <a:endParaRPr lang="en-US" altLang="ja-JP" dirty="0" smtClean="0"/>
          </a:p>
          <a:p>
            <a:pPr lvl="2"/>
            <a:r>
              <a:rPr kumimoji="1" lang="ja-JP" altLang="en-US" dirty="0"/>
              <a:t>項</a:t>
            </a:r>
            <a:r>
              <a:rPr kumimoji="1" lang="ja-JP" altLang="en-US" dirty="0" smtClean="0"/>
              <a:t>の</a:t>
            </a:r>
            <a:r>
              <a:rPr kumimoji="1" lang="ja-JP" altLang="en-US" dirty="0"/>
              <a:t>要素</a:t>
            </a:r>
            <a:r>
              <a:rPr kumimoji="1" lang="ja-JP" altLang="en-US" dirty="0" smtClean="0"/>
              <a:t>：被管理システムの</a:t>
            </a:r>
            <a:r>
              <a:rPr kumimoji="1" lang="ja-JP" altLang="en-US" dirty="0" smtClean="0">
                <a:solidFill>
                  <a:srgbClr val="FF0000"/>
                </a:solidFill>
              </a:rPr>
              <a:t>状態</a:t>
            </a:r>
            <a:r>
              <a:rPr kumimoji="1" lang="ja-JP" altLang="en-US" dirty="0" smtClean="0"/>
              <a:t>と</a:t>
            </a:r>
            <a:r>
              <a:rPr kumimoji="1" lang="ja-JP" altLang="en-US" dirty="0" smtClean="0">
                <a:solidFill>
                  <a:srgbClr val="FF0000"/>
                </a:solidFill>
              </a:rPr>
              <a:t>振舞いの仕様</a:t>
            </a:r>
            <a:endParaRPr kumimoji="1" lang="ja-JP" altLang="en-US" dirty="0">
              <a:solidFill>
                <a:srgbClr val="FF0000"/>
              </a:solidFill>
            </a:endParaRPr>
          </a:p>
        </p:txBody>
      </p:sp>
      <p:sp>
        <p:nvSpPr>
          <p:cNvPr id="3" name="タイトル 2"/>
          <p:cNvSpPr>
            <a:spLocks noGrp="1"/>
          </p:cNvSpPr>
          <p:nvPr>
            <p:ph type="title"/>
          </p:nvPr>
        </p:nvSpPr>
        <p:spPr/>
        <p:txBody>
          <a:bodyPr>
            <a:normAutofit fontScale="90000"/>
          </a:bodyPr>
          <a:lstStyle/>
          <a:p>
            <a:r>
              <a:rPr kumimoji="1" lang="ja-JP" altLang="en-US" dirty="0" smtClean="0"/>
              <a:t>書換え論理による </a:t>
            </a:r>
            <a:r>
              <a:rPr kumimoji="1" lang="en-US" altLang="ja-JP" dirty="0" smtClean="0"/>
              <a:t>EAOP </a:t>
            </a:r>
            <a:r>
              <a:rPr kumimoji="1" lang="ja-JP" altLang="en-US" dirty="0" smtClean="0"/>
              <a:t>のモデル化</a:t>
            </a:r>
            <a:endParaRPr kumimoji="1" lang="ja-JP" altLang="en-US" dirty="0"/>
          </a:p>
        </p:txBody>
      </p:sp>
    </p:spTree>
    <p:extLst>
      <p:ext uri="{BB962C8B-B14F-4D97-AF65-F5344CB8AC3E}">
        <p14:creationId xmlns:p14="http://schemas.microsoft.com/office/powerpoint/2010/main" val="27231304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管理システムの振舞い</a:t>
            </a:r>
            <a:endParaRPr lang="en-US" altLang="ja-JP" dirty="0" smtClean="0"/>
          </a:p>
          <a:p>
            <a:pPr lvl="1"/>
            <a:r>
              <a:rPr lang="ja-JP" altLang="en-US" dirty="0" smtClean="0"/>
              <a:t>オブジェクトレベルの振舞いをシミュレート</a:t>
            </a:r>
            <a:endParaRPr lang="en-US" altLang="ja-JP" dirty="0" smtClean="0"/>
          </a:p>
          <a:p>
            <a:pPr lvl="2"/>
            <a:r>
              <a:rPr lang="ja-JP" altLang="en-US" dirty="0" smtClean="0"/>
              <a:t>書換え理論</a:t>
            </a:r>
            <a:r>
              <a:rPr lang="en-US" altLang="ja-JP" i="1" dirty="0" smtClean="0"/>
              <a:t>U</a:t>
            </a:r>
            <a:r>
              <a:rPr lang="ja-JP" altLang="en-US" i="1" dirty="0" smtClean="0"/>
              <a:t> </a:t>
            </a:r>
            <a:r>
              <a:rPr lang="ja-JP" altLang="en-US" dirty="0" smtClean="0"/>
              <a:t>を利用</a:t>
            </a:r>
            <a:endParaRPr lang="en-US" altLang="ja-JP" dirty="0" smtClean="0"/>
          </a:p>
          <a:p>
            <a:pPr lvl="1"/>
            <a:r>
              <a:rPr lang="ja-JP" altLang="en-US" dirty="0" smtClean="0"/>
              <a:t>アスペクトの織込み・解きほぐしをイベントで制御</a:t>
            </a:r>
            <a:endParaRPr kumimoji="1" lang="ja-JP" altLang="en-US" dirty="0"/>
          </a:p>
        </p:txBody>
      </p:sp>
      <p:sp>
        <p:nvSpPr>
          <p:cNvPr id="3" name="タイトル 2"/>
          <p:cNvSpPr>
            <a:spLocks noGrp="1"/>
          </p:cNvSpPr>
          <p:nvPr>
            <p:ph type="title"/>
          </p:nvPr>
        </p:nvSpPr>
        <p:spPr/>
        <p:txBody>
          <a:bodyPr>
            <a:normAutofit fontScale="90000"/>
          </a:bodyPr>
          <a:lstStyle/>
          <a:p>
            <a:r>
              <a:rPr kumimoji="1" lang="ja-JP" altLang="en-US" dirty="0" smtClean="0"/>
              <a:t>書換え論理による </a:t>
            </a:r>
            <a:r>
              <a:rPr kumimoji="1" lang="en-US" altLang="ja-JP" dirty="0" smtClean="0"/>
              <a:t>EAOP </a:t>
            </a:r>
            <a:r>
              <a:rPr kumimoji="1" lang="ja-JP" altLang="en-US" dirty="0" smtClean="0"/>
              <a:t>のモデル化</a:t>
            </a:r>
            <a:endParaRPr kumimoji="1" lang="ja-JP" altLang="en-US" dirty="0"/>
          </a:p>
        </p:txBody>
      </p:sp>
      <p:pic>
        <p:nvPicPr>
          <p:cNvPr id="4" name="コンテンツ プレースホルダー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5301208"/>
            <a:ext cx="720080" cy="720080"/>
          </a:xfrm>
          <a:prstGeom prst="rect">
            <a:avLst/>
          </a:prstGeom>
        </p:spPr>
      </p:pic>
      <p:sp>
        <p:nvSpPr>
          <p:cNvPr id="5" name="フローチャート: 磁気ディスク 4"/>
          <p:cNvSpPr/>
          <p:nvPr/>
        </p:nvSpPr>
        <p:spPr>
          <a:xfrm>
            <a:off x="4009959" y="5724940"/>
            <a:ext cx="216024" cy="272989"/>
          </a:xfrm>
          <a:prstGeom prst="flowChartMagneticDisk">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テキスト ボックス 5"/>
          <p:cNvSpPr txBox="1"/>
          <p:nvPr/>
        </p:nvSpPr>
        <p:spPr>
          <a:xfrm>
            <a:off x="3631938" y="5948304"/>
            <a:ext cx="1156086" cy="369332"/>
          </a:xfrm>
          <a:prstGeom prst="rect">
            <a:avLst/>
          </a:prstGeom>
          <a:noFill/>
        </p:spPr>
        <p:txBody>
          <a:bodyPr wrap="none" rtlCol="0">
            <a:spAutoFit/>
          </a:bodyPr>
          <a:lstStyle/>
          <a:p>
            <a:r>
              <a:rPr kumimoji="1" lang="ja-JP" altLang="en-US" dirty="0" smtClean="0"/>
              <a:t>キャッシュ</a:t>
            </a:r>
            <a:endParaRPr kumimoji="1" lang="ja-JP" altLang="en-US" dirty="0"/>
          </a:p>
        </p:txBody>
      </p:sp>
      <p:cxnSp>
        <p:nvCxnSpPr>
          <p:cNvPr id="7" name="曲線コネクタ 6"/>
          <p:cNvCxnSpPr>
            <a:stCxn id="5" idx="1"/>
          </p:cNvCxnSpPr>
          <p:nvPr/>
        </p:nvCxnSpPr>
        <p:spPr>
          <a:xfrm rot="16200000" flipV="1">
            <a:off x="3785019" y="5391987"/>
            <a:ext cx="266538" cy="399367"/>
          </a:xfrm>
          <a:prstGeom prst="curvedConnector2">
            <a:avLst/>
          </a:prstGeom>
          <a:ln w="19050" cmpd="sng">
            <a:solidFill>
              <a:schemeClr val="tx1"/>
            </a:solidFill>
            <a:prstDash val="sysDash"/>
            <a:tailEnd type="triangle" w="lg" len="lg"/>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998825" y="4977808"/>
            <a:ext cx="1053494" cy="646331"/>
          </a:xfrm>
          <a:prstGeom prst="rect">
            <a:avLst/>
          </a:prstGeom>
          <a:noFill/>
        </p:spPr>
        <p:txBody>
          <a:bodyPr wrap="none" rtlCol="0">
            <a:spAutoFit/>
          </a:bodyPr>
          <a:lstStyle/>
          <a:p>
            <a:r>
              <a:rPr kumimoji="1" lang="ja-JP" altLang="en-US" dirty="0" smtClean="0"/>
              <a:t>データ</a:t>
            </a:r>
            <a:endParaRPr kumimoji="1" lang="en-US" altLang="ja-JP" dirty="0" smtClean="0"/>
          </a:p>
          <a:p>
            <a:r>
              <a:rPr kumimoji="1" lang="ja-JP" altLang="en-US" dirty="0"/>
              <a:t>読み出</a:t>
            </a:r>
            <a:r>
              <a:rPr kumimoji="1" lang="ja-JP" altLang="en-US" dirty="0" smtClean="0"/>
              <a:t>し</a:t>
            </a:r>
            <a:endParaRPr kumimoji="1" lang="ja-JP" altLang="en-US" dirty="0"/>
          </a:p>
        </p:txBody>
      </p:sp>
      <p:cxnSp>
        <p:nvCxnSpPr>
          <p:cNvPr id="9" name="直線コネクタ 8"/>
          <p:cNvCxnSpPr/>
          <p:nvPr/>
        </p:nvCxnSpPr>
        <p:spPr>
          <a:xfrm>
            <a:off x="4712231" y="5591670"/>
            <a:ext cx="0" cy="406259"/>
          </a:xfrm>
          <a:prstGeom prst="line">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4654290" y="5947392"/>
            <a:ext cx="1053494" cy="646331"/>
          </a:xfrm>
          <a:prstGeom prst="rect">
            <a:avLst/>
          </a:prstGeom>
          <a:noFill/>
        </p:spPr>
        <p:txBody>
          <a:bodyPr wrap="none" rtlCol="0">
            <a:spAutoFit/>
          </a:bodyPr>
          <a:lstStyle/>
          <a:p>
            <a:r>
              <a:rPr kumimoji="1" lang="ja-JP" altLang="en-US" dirty="0" smtClean="0"/>
              <a:t>読み出し</a:t>
            </a:r>
            <a:endParaRPr kumimoji="1" lang="en-US" altLang="ja-JP" dirty="0" smtClean="0"/>
          </a:p>
          <a:p>
            <a:r>
              <a:rPr kumimoji="1" lang="ja-JP" altLang="en-US" dirty="0" smtClean="0"/>
              <a:t>失敗</a:t>
            </a:r>
            <a:endParaRPr kumimoji="1" lang="ja-JP" altLang="en-US" dirty="0"/>
          </a:p>
        </p:txBody>
      </p:sp>
      <p:cxnSp>
        <p:nvCxnSpPr>
          <p:cNvPr id="11" name="直線コネクタ 10"/>
          <p:cNvCxnSpPr/>
          <p:nvPr/>
        </p:nvCxnSpPr>
        <p:spPr>
          <a:xfrm flipV="1">
            <a:off x="5107270" y="4961674"/>
            <a:ext cx="0" cy="1023202"/>
          </a:xfrm>
          <a:prstGeom prst="line">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2" name="曲線コネクタ 11"/>
          <p:cNvCxnSpPr>
            <a:stCxn id="4" idx="0"/>
          </p:cNvCxnSpPr>
          <p:nvPr/>
        </p:nvCxnSpPr>
        <p:spPr>
          <a:xfrm rot="16200000" flipV="1">
            <a:off x="4676780" y="4253859"/>
            <a:ext cx="12700" cy="2094697"/>
          </a:xfrm>
          <a:prstGeom prst="curvedConnector3">
            <a:avLst>
              <a:gd name="adj1" fmla="val 2639969"/>
            </a:avLst>
          </a:prstGeom>
          <a:ln w="19050">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4534529" y="4616044"/>
            <a:ext cx="827471" cy="369332"/>
          </a:xfrm>
          <a:prstGeom prst="rect">
            <a:avLst/>
          </a:prstGeom>
          <a:noFill/>
        </p:spPr>
        <p:txBody>
          <a:bodyPr wrap="none" rtlCol="0">
            <a:spAutoFit/>
          </a:bodyPr>
          <a:lstStyle/>
          <a:p>
            <a:r>
              <a:rPr kumimoji="1" lang="ja-JP" altLang="en-US" dirty="0" smtClean="0"/>
              <a:t>データ</a:t>
            </a:r>
            <a:endParaRPr kumimoji="1" lang="ja-JP" altLang="en-US" dirty="0"/>
          </a:p>
        </p:txBody>
      </p:sp>
      <p:cxnSp>
        <p:nvCxnSpPr>
          <p:cNvPr id="14" name="曲線コネクタ 13"/>
          <p:cNvCxnSpPr>
            <a:stCxn id="16" idx="2"/>
            <a:endCxn id="6" idx="2"/>
          </p:cNvCxnSpPr>
          <p:nvPr/>
        </p:nvCxnSpPr>
        <p:spPr>
          <a:xfrm rot="16200000" flipH="1">
            <a:off x="3492901" y="5600555"/>
            <a:ext cx="587993" cy="846167"/>
          </a:xfrm>
          <a:prstGeom prst="curvedConnector3">
            <a:avLst>
              <a:gd name="adj1" fmla="val 116847"/>
            </a:avLst>
          </a:prstGeom>
          <a:ln w="19050" cmpd="sng">
            <a:solidFill>
              <a:schemeClr val="tx1"/>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3131840" y="6372036"/>
            <a:ext cx="1617751" cy="369332"/>
          </a:xfrm>
          <a:prstGeom prst="rect">
            <a:avLst/>
          </a:prstGeom>
          <a:noFill/>
        </p:spPr>
        <p:txBody>
          <a:bodyPr wrap="none" rtlCol="0">
            <a:spAutoFit/>
          </a:bodyPr>
          <a:lstStyle/>
          <a:p>
            <a:r>
              <a:rPr kumimoji="1" lang="ja-JP" altLang="en-US" dirty="0" smtClean="0"/>
              <a:t>キャッシュ更新</a:t>
            </a:r>
            <a:endParaRPr kumimoji="1" lang="ja-JP" altLang="en-US" dirty="0"/>
          </a:p>
        </p:txBody>
      </p:sp>
      <p:pic>
        <p:nvPicPr>
          <p:cNvPr id="16" name="図 15"/>
          <p:cNvPicPr/>
          <p:nvPr/>
        </p:nvPicPr>
        <p:blipFill>
          <a:blip r:embed="rId3"/>
          <a:stretch>
            <a:fillRect/>
          </a:stretch>
        </p:blipFill>
        <p:spPr>
          <a:xfrm>
            <a:off x="3047554" y="5308083"/>
            <a:ext cx="632520" cy="421560"/>
          </a:xfrm>
          <a:prstGeom prst="rect">
            <a:avLst/>
          </a:prstGeom>
        </p:spPr>
      </p:pic>
      <p:sp>
        <p:nvSpPr>
          <p:cNvPr id="17" name="テキスト ボックス 16"/>
          <p:cNvSpPr txBox="1"/>
          <p:nvPr/>
        </p:nvSpPr>
        <p:spPr>
          <a:xfrm>
            <a:off x="2334956" y="3445712"/>
            <a:ext cx="1340432" cy="369332"/>
          </a:xfrm>
          <a:prstGeom prst="rect">
            <a:avLst/>
          </a:prstGeom>
          <a:noFill/>
        </p:spPr>
        <p:txBody>
          <a:bodyPr wrap="none" rtlCol="0">
            <a:spAutoFit/>
          </a:bodyPr>
          <a:lstStyle/>
          <a:p>
            <a:r>
              <a:rPr kumimoji="1" lang="ja-JP" altLang="en-US" dirty="0" smtClean="0"/>
              <a:t>クライアント</a:t>
            </a:r>
            <a:endParaRPr kumimoji="1" lang="ja-JP" altLang="en-US" dirty="0"/>
          </a:p>
        </p:txBody>
      </p:sp>
      <p:pic>
        <p:nvPicPr>
          <p:cNvPr id="18" name="コンテンツ プレースホルダー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3730121"/>
            <a:ext cx="720080" cy="720080"/>
          </a:xfrm>
          <a:prstGeom prst="rect">
            <a:avLst/>
          </a:prstGeom>
        </p:spPr>
      </p:pic>
      <p:cxnSp>
        <p:nvCxnSpPr>
          <p:cNvPr id="19" name="直線コネクタ 18"/>
          <p:cNvCxnSpPr>
            <a:endCxn id="18" idx="1"/>
          </p:cNvCxnSpPr>
          <p:nvPr/>
        </p:nvCxnSpPr>
        <p:spPr>
          <a:xfrm>
            <a:off x="3718604" y="4090161"/>
            <a:ext cx="1645484" cy="0"/>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5572606" y="3353222"/>
            <a:ext cx="1043876" cy="369332"/>
          </a:xfrm>
          <a:prstGeom prst="rect">
            <a:avLst/>
          </a:prstGeom>
          <a:noFill/>
        </p:spPr>
        <p:txBody>
          <a:bodyPr wrap="none" rtlCol="0">
            <a:spAutoFit/>
          </a:bodyPr>
          <a:lstStyle/>
          <a:p>
            <a:r>
              <a:rPr kumimoji="1" lang="ja-JP" altLang="en-US" dirty="0" smtClean="0"/>
              <a:t>サービス</a:t>
            </a:r>
            <a:endParaRPr kumimoji="1" lang="ja-JP" altLang="en-US" dirty="0"/>
          </a:p>
        </p:txBody>
      </p:sp>
      <p:sp>
        <p:nvSpPr>
          <p:cNvPr id="21" name="テキスト ボックス 20"/>
          <p:cNvSpPr txBox="1"/>
          <p:nvPr/>
        </p:nvSpPr>
        <p:spPr>
          <a:xfrm>
            <a:off x="4141901" y="3561127"/>
            <a:ext cx="827471" cy="369332"/>
          </a:xfrm>
          <a:prstGeom prst="rect">
            <a:avLst/>
          </a:prstGeom>
          <a:noFill/>
        </p:spPr>
        <p:txBody>
          <a:bodyPr wrap="none" rtlCol="0">
            <a:spAutoFit/>
          </a:bodyPr>
          <a:lstStyle/>
          <a:p>
            <a:r>
              <a:rPr kumimoji="1" lang="ja-JP" altLang="en-US" dirty="0" smtClean="0"/>
              <a:t>データ</a:t>
            </a:r>
            <a:endParaRPr kumimoji="1" lang="ja-JP" altLang="en-US" dirty="0"/>
          </a:p>
        </p:txBody>
      </p:sp>
      <p:pic>
        <p:nvPicPr>
          <p:cNvPr id="22" name="図 21"/>
          <p:cNvPicPr/>
          <p:nvPr/>
        </p:nvPicPr>
        <p:blipFill>
          <a:blip r:embed="rId3"/>
          <a:stretch>
            <a:fillRect/>
          </a:stretch>
        </p:blipFill>
        <p:spPr>
          <a:xfrm>
            <a:off x="3047554" y="3736996"/>
            <a:ext cx="632520" cy="421560"/>
          </a:xfrm>
          <a:prstGeom prst="rect">
            <a:avLst/>
          </a:prstGeom>
        </p:spPr>
      </p:pic>
      <p:cxnSp>
        <p:nvCxnSpPr>
          <p:cNvPr id="23" name="直線コネクタ 22"/>
          <p:cNvCxnSpPr/>
          <p:nvPr/>
        </p:nvCxnSpPr>
        <p:spPr>
          <a:xfrm>
            <a:off x="3813286" y="5633448"/>
            <a:ext cx="1645484" cy="0"/>
          </a:xfrm>
          <a:prstGeom prst="line">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3711787" y="3947776"/>
            <a:ext cx="1645484" cy="0"/>
          </a:xfrm>
          <a:prstGeom prst="line">
            <a:avLst/>
          </a:prstGeom>
          <a:ln w="19050">
            <a:solidFill>
              <a:schemeClr val="tx1"/>
            </a:solidFill>
            <a:prstDash val="solid"/>
            <a:headEnd type="triangle" w="lg" len="lg"/>
            <a:tailEnd type="none" w="med" len="med"/>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2334956" y="4961674"/>
            <a:ext cx="1340432" cy="369332"/>
          </a:xfrm>
          <a:prstGeom prst="rect">
            <a:avLst/>
          </a:prstGeom>
          <a:noFill/>
        </p:spPr>
        <p:txBody>
          <a:bodyPr wrap="none" rtlCol="0">
            <a:spAutoFit/>
          </a:bodyPr>
          <a:lstStyle/>
          <a:p>
            <a:r>
              <a:rPr kumimoji="1" lang="ja-JP" altLang="en-US" dirty="0" smtClean="0"/>
              <a:t>クライアント</a:t>
            </a:r>
            <a:endParaRPr kumimoji="1" lang="ja-JP" altLang="en-US" dirty="0"/>
          </a:p>
        </p:txBody>
      </p:sp>
      <p:sp>
        <p:nvSpPr>
          <p:cNvPr id="26" name="テキスト ボックス 25"/>
          <p:cNvSpPr txBox="1"/>
          <p:nvPr/>
        </p:nvSpPr>
        <p:spPr>
          <a:xfrm>
            <a:off x="5706835" y="5005609"/>
            <a:ext cx="1043876" cy="369332"/>
          </a:xfrm>
          <a:prstGeom prst="rect">
            <a:avLst/>
          </a:prstGeom>
          <a:noFill/>
        </p:spPr>
        <p:txBody>
          <a:bodyPr wrap="none" rtlCol="0">
            <a:spAutoFit/>
          </a:bodyPr>
          <a:lstStyle/>
          <a:p>
            <a:r>
              <a:rPr kumimoji="1" lang="ja-JP" altLang="en-US" dirty="0" smtClean="0"/>
              <a:t>サービス</a:t>
            </a:r>
            <a:endParaRPr kumimoji="1" lang="ja-JP" altLang="en-US" dirty="0"/>
          </a:p>
        </p:txBody>
      </p:sp>
      <p:cxnSp>
        <p:nvCxnSpPr>
          <p:cNvPr id="27" name="直線コネクタ 26"/>
          <p:cNvCxnSpPr/>
          <p:nvPr/>
        </p:nvCxnSpPr>
        <p:spPr>
          <a:xfrm>
            <a:off x="2207573" y="4582983"/>
            <a:ext cx="5100731"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9" name="右カーブ矢印 28"/>
          <p:cNvSpPr/>
          <p:nvPr/>
        </p:nvSpPr>
        <p:spPr>
          <a:xfrm>
            <a:off x="1873128" y="3974123"/>
            <a:ext cx="321717" cy="1216152"/>
          </a:xfrm>
          <a:prstGeom prst="curvedRightArrow">
            <a:avLst>
              <a:gd name="adj1" fmla="val 53642"/>
              <a:gd name="adj2" fmla="val 144711"/>
              <a:gd name="adj3" fmla="val 25000"/>
            </a:avLst>
          </a:prstGeom>
          <a:solidFill>
            <a:srgbClr val="FF0000"/>
          </a:solidFill>
          <a:ln w="190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31" name="右カーブ矢印 30"/>
          <p:cNvSpPr/>
          <p:nvPr/>
        </p:nvSpPr>
        <p:spPr>
          <a:xfrm rot="10800000">
            <a:off x="7308304" y="3974123"/>
            <a:ext cx="321717" cy="1216152"/>
          </a:xfrm>
          <a:prstGeom prst="curvedRightArrow">
            <a:avLst>
              <a:gd name="adj1" fmla="val 53642"/>
              <a:gd name="adj2" fmla="val 144711"/>
              <a:gd name="adj3" fmla="val 25000"/>
            </a:avLst>
          </a:prstGeom>
          <a:solidFill>
            <a:srgbClr val="FF0000"/>
          </a:solidFill>
          <a:ln w="190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solidFill>
                <a:schemeClr val="tx1"/>
              </a:solidFill>
            </a:endParaRPr>
          </a:p>
        </p:txBody>
      </p:sp>
      <p:sp>
        <p:nvSpPr>
          <p:cNvPr id="32" name="テキスト ボックス 31"/>
          <p:cNvSpPr txBox="1"/>
          <p:nvPr/>
        </p:nvSpPr>
        <p:spPr>
          <a:xfrm>
            <a:off x="894925" y="4397533"/>
            <a:ext cx="941283" cy="369332"/>
          </a:xfrm>
          <a:prstGeom prst="rect">
            <a:avLst/>
          </a:prstGeom>
          <a:noFill/>
        </p:spPr>
        <p:txBody>
          <a:bodyPr wrap="none" rtlCol="0">
            <a:spAutoFit/>
          </a:bodyPr>
          <a:lstStyle/>
          <a:p>
            <a:r>
              <a:rPr kumimoji="1" lang="ja-JP" altLang="en-US" dirty="0" smtClean="0">
                <a:solidFill>
                  <a:srgbClr val="FF0000"/>
                </a:solidFill>
              </a:rPr>
              <a:t>イベント</a:t>
            </a:r>
            <a:endParaRPr kumimoji="1" lang="ja-JP" altLang="en-US" dirty="0">
              <a:solidFill>
                <a:srgbClr val="FF0000"/>
              </a:solidFill>
            </a:endParaRPr>
          </a:p>
        </p:txBody>
      </p:sp>
      <p:sp>
        <p:nvSpPr>
          <p:cNvPr id="33" name="テキスト ボックス 32"/>
          <p:cNvSpPr txBox="1"/>
          <p:nvPr/>
        </p:nvSpPr>
        <p:spPr>
          <a:xfrm>
            <a:off x="7668336" y="4397533"/>
            <a:ext cx="941283" cy="369332"/>
          </a:xfrm>
          <a:prstGeom prst="rect">
            <a:avLst/>
          </a:prstGeom>
          <a:noFill/>
        </p:spPr>
        <p:txBody>
          <a:bodyPr wrap="none" rtlCol="0">
            <a:spAutoFit/>
          </a:bodyPr>
          <a:lstStyle/>
          <a:p>
            <a:r>
              <a:rPr kumimoji="1" lang="ja-JP" altLang="en-US" dirty="0" smtClean="0">
                <a:solidFill>
                  <a:srgbClr val="FF0000"/>
                </a:solidFill>
              </a:rPr>
              <a:t>イベント</a:t>
            </a:r>
            <a:endParaRPr kumimoji="1" lang="ja-JP" altLang="en-US" dirty="0">
              <a:solidFill>
                <a:srgbClr val="FF0000"/>
              </a:solidFill>
            </a:endParaRPr>
          </a:p>
        </p:txBody>
      </p:sp>
    </p:spTree>
    <p:extLst>
      <p:ext uri="{BB962C8B-B14F-4D97-AF65-F5344CB8AC3E}">
        <p14:creationId xmlns:p14="http://schemas.microsoft.com/office/powerpoint/2010/main" val="651351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システムの動的変更を扱う各種技術</a:t>
            </a:r>
            <a:endParaRPr lang="en-US" altLang="ja-JP" dirty="0" smtClean="0"/>
          </a:p>
          <a:p>
            <a:pPr lvl="1"/>
            <a:r>
              <a:rPr kumimoji="1" lang="en-US" altLang="ja-JP" dirty="0" smtClean="0"/>
              <a:t>Self-*</a:t>
            </a:r>
          </a:p>
          <a:p>
            <a:pPr lvl="1"/>
            <a:r>
              <a:rPr lang="ja-JP" altLang="en-US" dirty="0" smtClean="0"/>
              <a:t>オートノミックコンピューティング</a:t>
            </a:r>
            <a:endParaRPr lang="en-US" altLang="ja-JP" dirty="0" smtClean="0"/>
          </a:p>
          <a:p>
            <a:pPr lvl="1"/>
            <a:r>
              <a:rPr kumimoji="1" lang="en-US" altLang="ja-JP" dirty="0" smtClean="0"/>
              <a:t>Models @ run time</a:t>
            </a:r>
          </a:p>
          <a:p>
            <a:pPr lvl="1"/>
            <a:r>
              <a:rPr lang="en-US" altLang="ja-JP" dirty="0" smtClean="0"/>
              <a:t>Requirements @ run time</a:t>
            </a:r>
          </a:p>
          <a:p>
            <a:r>
              <a:rPr lang="ja-JP" altLang="en-US" dirty="0" smtClean="0"/>
              <a:t>自己適応における動的変更</a:t>
            </a:r>
            <a:endParaRPr lang="en-US" altLang="ja-JP" dirty="0" smtClean="0"/>
          </a:p>
          <a:p>
            <a:pPr lvl="1"/>
            <a:r>
              <a:rPr lang="en-US" altLang="ja-JP" dirty="0" smtClean="0"/>
              <a:t>MAPE-K </a:t>
            </a:r>
            <a:r>
              <a:rPr lang="ja-JP" altLang="en-US" dirty="0" smtClean="0"/>
              <a:t>ループの </a:t>
            </a:r>
            <a:r>
              <a:rPr lang="en-US" altLang="ja-JP" dirty="0" smtClean="0"/>
              <a:t>Execute</a:t>
            </a:r>
            <a:r>
              <a:rPr lang="ja-JP" altLang="en-US" dirty="0" smtClean="0"/>
              <a:t>：適応プランの実行により </a:t>
            </a:r>
            <a:r>
              <a:rPr lang="en-US" altLang="ja-JP" dirty="0" smtClean="0"/>
              <a:t>Managed </a:t>
            </a:r>
            <a:r>
              <a:rPr lang="ja-JP" altLang="en-US" dirty="0" smtClean="0"/>
              <a:t>システムの変更を実施</a:t>
            </a:r>
            <a:endParaRPr lang="en-US" altLang="ja-JP" dirty="0" smtClean="0"/>
          </a:p>
          <a:p>
            <a:pPr lvl="1"/>
            <a:r>
              <a:rPr lang="en-US" altLang="ja-JP" dirty="0" smtClean="0"/>
              <a:t>Monitor, Analyze, Plan </a:t>
            </a:r>
            <a:r>
              <a:rPr lang="ja-JP" altLang="en-US" dirty="0" smtClean="0"/>
              <a:t>は必要に応じて考慮</a:t>
            </a:r>
            <a:endParaRPr lang="en-US" altLang="ja-JP" dirty="0"/>
          </a:p>
        </p:txBody>
      </p:sp>
      <p:sp>
        <p:nvSpPr>
          <p:cNvPr id="3" name="タイトル 2"/>
          <p:cNvSpPr>
            <a:spLocks noGrp="1"/>
          </p:cNvSpPr>
          <p:nvPr>
            <p:ph type="title"/>
          </p:nvPr>
        </p:nvSpPr>
        <p:spPr/>
        <p:txBody>
          <a:bodyPr/>
          <a:lstStyle/>
          <a:p>
            <a:r>
              <a:rPr kumimoji="1" lang="ja-JP" altLang="en-US" dirty="0" smtClean="0"/>
              <a:t>背景 </a:t>
            </a:r>
            <a:r>
              <a:rPr kumimoji="1" lang="en-US" altLang="ja-JP" dirty="0" smtClean="0"/>
              <a:t>– </a:t>
            </a:r>
            <a:r>
              <a:rPr lang="ja-JP" altLang="en-US" dirty="0" smtClean="0"/>
              <a:t>自己</a:t>
            </a:r>
            <a:r>
              <a:rPr lang="ja-JP" altLang="en-US" dirty="0"/>
              <a:t>適応</a:t>
            </a:r>
            <a:r>
              <a:rPr lang="ja-JP" altLang="en-US" dirty="0" smtClean="0"/>
              <a:t>と動的変更</a:t>
            </a:r>
            <a:endParaRPr kumimoji="1" lang="ja-JP" altLang="en-US" dirty="0"/>
          </a:p>
        </p:txBody>
      </p:sp>
      <p:pic>
        <p:nvPicPr>
          <p:cNvPr id="4" name="図 3"/>
          <p:cNvPicPr>
            <a:picLocks noChangeAspect="1"/>
          </p:cNvPicPr>
          <p:nvPr/>
        </p:nvPicPr>
        <p:blipFill>
          <a:blip r:embed="rId2"/>
          <a:stretch>
            <a:fillRect/>
          </a:stretch>
        </p:blipFill>
        <p:spPr>
          <a:xfrm>
            <a:off x="5076056" y="2060848"/>
            <a:ext cx="3639685" cy="1913269"/>
          </a:xfrm>
          <a:prstGeom prst="rect">
            <a:avLst/>
          </a:prstGeom>
        </p:spPr>
      </p:pic>
      <p:sp>
        <p:nvSpPr>
          <p:cNvPr id="5" name="円/楕円 4"/>
          <p:cNvSpPr/>
          <p:nvPr/>
        </p:nvSpPr>
        <p:spPr>
          <a:xfrm>
            <a:off x="7020272" y="2204864"/>
            <a:ext cx="1835696" cy="1769253"/>
          </a:xfrm>
          <a:prstGeom prst="ellipse">
            <a:avLst/>
          </a:prstGeom>
          <a:noFill/>
          <a:ln w="190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4394280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書換え論理に基づいた</a:t>
            </a:r>
            <a:r>
              <a:rPr kumimoji="1" lang="ja-JP" altLang="en-US" dirty="0" smtClean="0">
                <a:solidFill>
                  <a:srgbClr val="FF0000"/>
                </a:solidFill>
              </a:rPr>
              <a:t>仕様記述言語</a:t>
            </a:r>
            <a:r>
              <a:rPr kumimoji="1" lang="ja-JP" altLang="en-US" dirty="0" smtClean="0"/>
              <a:t> </a:t>
            </a:r>
            <a:r>
              <a:rPr lang="en-US" altLang="ja-JP" dirty="0" smtClean="0">
                <a:solidFill>
                  <a:srgbClr val="FF0000"/>
                </a:solidFill>
              </a:rPr>
              <a:t>Maude</a:t>
            </a:r>
            <a:r>
              <a:rPr lang="ja-JP" altLang="en-US" dirty="0">
                <a:solidFill>
                  <a:srgbClr val="FF0000"/>
                </a:solidFill>
              </a:rPr>
              <a:t> </a:t>
            </a:r>
            <a:r>
              <a:rPr lang="ja-JP" altLang="en-US" dirty="0" smtClean="0"/>
              <a:t>のツールのモデル検査機能を利用</a:t>
            </a:r>
            <a:endParaRPr lang="en-US" altLang="ja-JP" dirty="0" smtClean="0"/>
          </a:p>
          <a:p>
            <a:pPr lvl="1"/>
            <a:r>
              <a:rPr kumimoji="1" lang="ja-JP" altLang="en-US" dirty="0"/>
              <a:t>リフレクション</a:t>
            </a:r>
            <a:r>
              <a:rPr kumimoji="1" lang="ja-JP" altLang="en-US" dirty="0" smtClean="0"/>
              <a:t>を用いていても利用可能</a:t>
            </a:r>
            <a:endParaRPr kumimoji="1" lang="en-US" altLang="ja-JP" dirty="0" smtClean="0"/>
          </a:p>
          <a:p>
            <a:r>
              <a:rPr lang="ja-JP" altLang="en-US" dirty="0" smtClean="0"/>
              <a:t>状態</a:t>
            </a:r>
            <a:r>
              <a:rPr lang="ja-JP" altLang="en-US" dirty="0"/>
              <a:t>爆発</a:t>
            </a:r>
            <a:r>
              <a:rPr lang="ja-JP" altLang="en-US" dirty="0" smtClean="0"/>
              <a:t>への対応：抽象化</a:t>
            </a:r>
            <a:endParaRPr lang="en-US" altLang="ja-JP" dirty="0" smtClean="0"/>
          </a:p>
          <a:p>
            <a:pPr lvl="1"/>
            <a:r>
              <a:rPr lang="ja-JP" altLang="en-US" dirty="0" smtClean="0"/>
              <a:t>メタ</a:t>
            </a:r>
            <a:r>
              <a:rPr lang="ja-JP" altLang="en-US" dirty="0"/>
              <a:t>レベル</a:t>
            </a:r>
            <a:r>
              <a:rPr lang="ja-JP" altLang="en-US" dirty="0" smtClean="0"/>
              <a:t>の</a:t>
            </a:r>
            <a:r>
              <a:rPr lang="ja-JP" altLang="en-US" dirty="0"/>
              <a:t>抽象化</a:t>
            </a:r>
            <a:r>
              <a:rPr lang="ja-JP" altLang="en-US" dirty="0" smtClean="0"/>
              <a:t>は困難</a:t>
            </a:r>
            <a:endParaRPr lang="en-US" altLang="ja-JP" dirty="0" smtClean="0"/>
          </a:p>
          <a:p>
            <a:pPr lvl="1"/>
            <a:r>
              <a:rPr lang="ja-JP" altLang="en-US" dirty="0" smtClean="0"/>
              <a:t>オブジェクト</a:t>
            </a:r>
            <a:r>
              <a:rPr lang="ja-JP" altLang="en-US" dirty="0"/>
              <a:t>レベル</a:t>
            </a:r>
            <a:r>
              <a:rPr lang="ja-JP" altLang="en-US" dirty="0" smtClean="0"/>
              <a:t>の抽象化をメタレベルに反映</a:t>
            </a:r>
            <a:endParaRPr lang="en-US" altLang="ja-JP" dirty="0" smtClean="0"/>
          </a:p>
        </p:txBody>
      </p:sp>
      <p:sp>
        <p:nvSpPr>
          <p:cNvPr id="3" name="タイトル 2"/>
          <p:cNvSpPr>
            <a:spLocks noGrp="1"/>
          </p:cNvSpPr>
          <p:nvPr>
            <p:ph type="title"/>
          </p:nvPr>
        </p:nvSpPr>
        <p:spPr/>
        <p:txBody>
          <a:bodyPr/>
          <a:lstStyle/>
          <a:p>
            <a:r>
              <a:rPr kumimoji="1" lang="ja-JP" altLang="en-US" dirty="0" smtClean="0"/>
              <a:t>モデル検査の適用</a:t>
            </a:r>
            <a:endParaRPr kumimoji="1" lang="ja-JP" altLang="en-US" dirty="0"/>
          </a:p>
        </p:txBody>
      </p:sp>
    </p:spTree>
    <p:extLst>
      <p:ext uri="{BB962C8B-B14F-4D97-AF65-F5344CB8AC3E}">
        <p14:creationId xmlns:p14="http://schemas.microsoft.com/office/powerpoint/2010/main" val="38227366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lnSpcReduction="10000"/>
          </a:bodyPr>
          <a:lstStyle/>
          <a:p>
            <a:r>
              <a:rPr kumimoji="1" lang="ja-JP" altLang="en-US" dirty="0" smtClean="0"/>
              <a:t>実験の設定</a:t>
            </a:r>
            <a:endParaRPr kumimoji="1" lang="en-US" altLang="ja-JP" dirty="0" smtClean="0"/>
          </a:p>
          <a:p>
            <a:pPr lvl="1"/>
            <a:r>
              <a:rPr lang="en-US" altLang="ja-JP" dirty="0" smtClean="0"/>
              <a:t>1</a:t>
            </a:r>
            <a:r>
              <a:rPr lang="ja-JP" altLang="en-US" dirty="0"/>
              <a:t>クライアント</a:t>
            </a:r>
            <a:r>
              <a:rPr lang="ja-JP" altLang="en-US" dirty="0" smtClean="0"/>
              <a:t>がキャッシュ使用の可能性</a:t>
            </a:r>
            <a:endParaRPr lang="en-US" altLang="ja-JP" dirty="0" smtClean="0"/>
          </a:p>
          <a:p>
            <a:pPr lvl="1"/>
            <a:r>
              <a:rPr kumimoji="1" lang="ja-JP" altLang="en-US" dirty="0"/>
              <a:t>他</a:t>
            </a:r>
            <a:r>
              <a:rPr kumimoji="1" lang="ja-JP" altLang="en-US" dirty="0" smtClean="0"/>
              <a:t>の</a:t>
            </a:r>
            <a:r>
              <a:rPr kumimoji="1" lang="ja-JP" altLang="en-US" dirty="0"/>
              <a:t>クライアント</a:t>
            </a:r>
            <a:r>
              <a:rPr kumimoji="1" lang="ja-JP" altLang="en-US" dirty="0" smtClean="0"/>
              <a:t>はキャッシュ不使用</a:t>
            </a:r>
            <a:endParaRPr kumimoji="1" lang="en-US" altLang="ja-JP" dirty="0" smtClean="0"/>
          </a:p>
          <a:p>
            <a:pPr lvl="1"/>
            <a:r>
              <a:rPr lang="ja-JP" altLang="en-US" dirty="0" smtClean="0"/>
              <a:t>上記</a:t>
            </a:r>
            <a:r>
              <a:rPr lang="en-US" altLang="ja-JP" dirty="0"/>
              <a:t>2</a:t>
            </a:r>
            <a:r>
              <a:rPr lang="ja-JP" altLang="en-US" dirty="0"/>
              <a:t>種類</a:t>
            </a:r>
            <a:r>
              <a:rPr lang="ja-JP" altLang="en-US" dirty="0" smtClean="0"/>
              <a:t>は別のサーバにアクセス</a:t>
            </a:r>
            <a:endParaRPr lang="en-US" altLang="ja-JP" dirty="0" smtClean="0"/>
          </a:p>
          <a:p>
            <a:endParaRPr kumimoji="1" lang="en-US" altLang="ja-JP" dirty="0"/>
          </a:p>
          <a:p>
            <a:endParaRPr lang="en-US" altLang="ja-JP" dirty="0" smtClean="0"/>
          </a:p>
          <a:p>
            <a:endParaRPr kumimoji="1" lang="en-US" altLang="ja-JP" dirty="0"/>
          </a:p>
          <a:p>
            <a:endParaRPr lang="en-US" altLang="ja-JP" dirty="0" smtClean="0"/>
          </a:p>
          <a:p>
            <a:endParaRPr kumimoji="1" lang="en-US" altLang="ja-JP" dirty="0"/>
          </a:p>
          <a:p>
            <a:r>
              <a:rPr kumimoji="1" lang="ja-JP" altLang="en-US" dirty="0" smtClean="0"/>
              <a:t>「キャッシュ使用クライアントのアクセスにはそのうち返信が送られる」ことを検証</a:t>
            </a:r>
            <a:endParaRPr kumimoji="1" lang="ja-JP" altLang="en-US" dirty="0"/>
          </a:p>
        </p:txBody>
      </p:sp>
      <p:sp>
        <p:nvSpPr>
          <p:cNvPr id="3" name="タイトル 2"/>
          <p:cNvSpPr>
            <a:spLocks noGrp="1"/>
          </p:cNvSpPr>
          <p:nvPr>
            <p:ph type="title"/>
          </p:nvPr>
        </p:nvSpPr>
        <p:spPr/>
        <p:txBody>
          <a:bodyPr/>
          <a:lstStyle/>
          <a:p>
            <a:r>
              <a:rPr kumimoji="1" lang="ja-JP" altLang="en-US" dirty="0" smtClean="0"/>
              <a:t>実験評価</a:t>
            </a:r>
            <a:endParaRPr kumimoji="1" lang="ja-JP" altLang="en-US" dirty="0"/>
          </a:p>
        </p:txBody>
      </p:sp>
      <p:pic>
        <p:nvPicPr>
          <p:cNvPr id="4" name="コンテンツ プレースホルダー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82040" y="3360509"/>
            <a:ext cx="672725" cy="717984"/>
          </a:xfrm>
          <a:prstGeom prst="rect">
            <a:avLst/>
          </a:prstGeom>
        </p:spPr>
      </p:pic>
      <p:sp>
        <p:nvSpPr>
          <p:cNvPr id="5" name="テキスト ボックス 4"/>
          <p:cNvSpPr txBox="1"/>
          <p:nvPr/>
        </p:nvSpPr>
        <p:spPr>
          <a:xfrm>
            <a:off x="783549" y="3022490"/>
            <a:ext cx="1417376" cy="369332"/>
          </a:xfrm>
          <a:prstGeom prst="rect">
            <a:avLst/>
          </a:prstGeom>
          <a:noFill/>
        </p:spPr>
        <p:txBody>
          <a:bodyPr wrap="none" rtlCol="0">
            <a:spAutoFit/>
          </a:bodyPr>
          <a:lstStyle/>
          <a:p>
            <a:r>
              <a:rPr kumimoji="1" lang="en-US" altLang="ja-JP" dirty="0" smtClean="0"/>
              <a:t>1</a:t>
            </a:r>
            <a:r>
              <a:rPr kumimoji="1" lang="ja-JP" altLang="en-US" dirty="0" smtClean="0"/>
              <a:t>クライアント</a:t>
            </a:r>
            <a:endParaRPr kumimoji="1" lang="ja-JP" altLang="en-US" dirty="0"/>
          </a:p>
        </p:txBody>
      </p:sp>
      <p:cxnSp>
        <p:nvCxnSpPr>
          <p:cNvPr id="6" name="直線コネクタ 5"/>
          <p:cNvCxnSpPr>
            <a:stCxn id="4" idx="3"/>
            <a:endCxn id="13" idx="1"/>
          </p:cNvCxnSpPr>
          <p:nvPr/>
        </p:nvCxnSpPr>
        <p:spPr>
          <a:xfrm flipV="1">
            <a:off x="1854765" y="3717032"/>
            <a:ext cx="1558998" cy="2469"/>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pic>
        <p:nvPicPr>
          <p:cNvPr id="7" name="コンテンツ プレースホルダー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3356992"/>
            <a:ext cx="672725" cy="717984"/>
          </a:xfrm>
          <a:prstGeom prst="rect">
            <a:avLst/>
          </a:prstGeom>
        </p:spPr>
      </p:pic>
      <p:cxnSp>
        <p:nvCxnSpPr>
          <p:cNvPr id="8" name="直線コネクタ 7"/>
          <p:cNvCxnSpPr>
            <a:stCxn id="7" idx="3"/>
            <a:endCxn id="16" idx="1"/>
          </p:cNvCxnSpPr>
          <p:nvPr/>
        </p:nvCxnSpPr>
        <p:spPr>
          <a:xfrm>
            <a:off x="6036813" y="3715984"/>
            <a:ext cx="1561907" cy="96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コンテンツ プレースホルダー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98422" y="4285657"/>
            <a:ext cx="672725" cy="717984"/>
          </a:xfrm>
          <a:prstGeom prst="rect">
            <a:avLst/>
          </a:prstGeom>
        </p:spPr>
      </p:pic>
      <p:sp>
        <p:nvSpPr>
          <p:cNvPr id="10" name="フローチャート: 磁気ディスク 9"/>
          <p:cNvSpPr/>
          <p:nvPr/>
        </p:nvSpPr>
        <p:spPr>
          <a:xfrm>
            <a:off x="2275159" y="3978420"/>
            <a:ext cx="216024" cy="272989"/>
          </a:xfrm>
          <a:prstGeom prst="flowChartMagneticDisk">
            <a:avLst/>
          </a:prstGeom>
          <a:no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454315" y="3959557"/>
            <a:ext cx="1156086" cy="369332"/>
          </a:xfrm>
          <a:prstGeom prst="rect">
            <a:avLst/>
          </a:prstGeom>
          <a:noFill/>
        </p:spPr>
        <p:txBody>
          <a:bodyPr wrap="none" rtlCol="0">
            <a:spAutoFit/>
          </a:bodyPr>
          <a:lstStyle/>
          <a:p>
            <a:r>
              <a:rPr kumimoji="1" lang="ja-JP" altLang="en-US" dirty="0" smtClean="0"/>
              <a:t>キャッシュ</a:t>
            </a:r>
            <a:endParaRPr kumimoji="1" lang="ja-JP" altLang="en-US" dirty="0"/>
          </a:p>
        </p:txBody>
      </p:sp>
      <p:cxnSp>
        <p:nvCxnSpPr>
          <p:cNvPr id="12" name="直線矢印コネクタ 11"/>
          <p:cNvCxnSpPr/>
          <p:nvPr/>
        </p:nvCxnSpPr>
        <p:spPr>
          <a:xfrm>
            <a:off x="1843597" y="3862197"/>
            <a:ext cx="392573" cy="267622"/>
          </a:xfrm>
          <a:prstGeom prst="straightConnector1">
            <a:avLst/>
          </a:prstGeom>
          <a:ln w="1905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pic>
        <p:nvPicPr>
          <p:cNvPr id="13" name="コンテンツ プレースホルダー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3763" y="3356992"/>
            <a:ext cx="720080" cy="720080"/>
          </a:xfrm>
          <a:prstGeom prst="rect">
            <a:avLst/>
          </a:prstGeom>
        </p:spPr>
      </p:pic>
      <p:sp>
        <p:nvSpPr>
          <p:cNvPr id="14" name="テキスト ボックス 13"/>
          <p:cNvSpPr txBox="1"/>
          <p:nvPr/>
        </p:nvSpPr>
        <p:spPr>
          <a:xfrm>
            <a:off x="3340030" y="3018680"/>
            <a:ext cx="867545" cy="369332"/>
          </a:xfrm>
          <a:prstGeom prst="rect">
            <a:avLst/>
          </a:prstGeom>
          <a:noFill/>
        </p:spPr>
        <p:txBody>
          <a:bodyPr wrap="none" rtlCol="0">
            <a:spAutoFit/>
          </a:bodyPr>
          <a:lstStyle/>
          <a:p>
            <a:r>
              <a:rPr kumimoji="1" lang="ja-JP" altLang="en-US" dirty="0" smtClean="0"/>
              <a:t>サーバ</a:t>
            </a:r>
            <a:endParaRPr kumimoji="1" lang="ja-JP" altLang="en-US" dirty="0"/>
          </a:p>
        </p:txBody>
      </p:sp>
      <p:cxnSp>
        <p:nvCxnSpPr>
          <p:cNvPr id="15" name="直線コネクタ 14"/>
          <p:cNvCxnSpPr>
            <a:stCxn id="9" idx="3"/>
            <a:endCxn id="16" idx="1"/>
          </p:cNvCxnSpPr>
          <p:nvPr/>
        </p:nvCxnSpPr>
        <p:spPr>
          <a:xfrm flipV="1">
            <a:off x="6471147" y="3716948"/>
            <a:ext cx="1127573" cy="92770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コンテンツ プレースホルダー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98720" y="3356908"/>
            <a:ext cx="720080" cy="720080"/>
          </a:xfrm>
          <a:prstGeom prst="rect">
            <a:avLst/>
          </a:prstGeom>
        </p:spPr>
      </p:pic>
      <p:sp>
        <p:nvSpPr>
          <p:cNvPr id="17" name="テキスト ボックス 16"/>
          <p:cNvSpPr txBox="1"/>
          <p:nvPr/>
        </p:nvSpPr>
        <p:spPr>
          <a:xfrm>
            <a:off x="4770280" y="3022403"/>
            <a:ext cx="1802096" cy="369332"/>
          </a:xfrm>
          <a:prstGeom prst="rect">
            <a:avLst/>
          </a:prstGeom>
          <a:noFill/>
        </p:spPr>
        <p:txBody>
          <a:bodyPr wrap="none" rtlCol="0">
            <a:spAutoFit/>
          </a:bodyPr>
          <a:lstStyle/>
          <a:p>
            <a:r>
              <a:rPr kumimoji="1" lang="ja-JP" altLang="en-US" dirty="0" smtClean="0"/>
              <a:t>他のクライアント</a:t>
            </a:r>
            <a:endParaRPr kumimoji="1" lang="ja-JP" altLang="en-US" dirty="0"/>
          </a:p>
        </p:txBody>
      </p:sp>
      <p:sp>
        <p:nvSpPr>
          <p:cNvPr id="18" name="テキスト ボックス 17"/>
          <p:cNvSpPr txBox="1"/>
          <p:nvPr/>
        </p:nvSpPr>
        <p:spPr>
          <a:xfrm rot="4012041">
            <a:off x="5464743" y="4045828"/>
            <a:ext cx="569387" cy="400110"/>
          </a:xfrm>
          <a:prstGeom prst="rect">
            <a:avLst/>
          </a:prstGeom>
          <a:noFill/>
        </p:spPr>
        <p:txBody>
          <a:bodyPr wrap="none" rtlCol="0">
            <a:spAutoFit/>
          </a:bodyPr>
          <a:lstStyle/>
          <a:p>
            <a:r>
              <a:rPr kumimoji="1" lang="ja-JP" altLang="en-US" sz="2000" dirty="0" smtClean="0"/>
              <a:t>・・・</a:t>
            </a:r>
            <a:endParaRPr kumimoji="1" lang="ja-JP" altLang="en-US" sz="2000" dirty="0"/>
          </a:p>
        </p:txBody>
      </p:sp>
    </p:spTree>
    <p:extLst>
      <p:ext uri="{BB962C8B-B14F-4D97-AF65-F5344CB8AC3E}">
        <p14:creationId xmlns:p14="http://schemas.microsoft.com/office/powerpoint/2010/main" val="42687741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ja-JP" altLang="en-US" dirty="0"/>
              <a:t>抽象化</a:t>
            </a:r>
            <a:r>
              <a:rPr lang="ja-JP" altLang="en-US" dirty="0" smtClean="0"/>
              <a:t>の</a:t>
            </a:r>
            <a:r>
              <a:rPr lang="ja-JP" altLang="en-US" dirty="0"/>
              <a:t>有無</a:t>
            </a:r>
            <a:r>
              <a:rPr lang="ja-JP" altLang="en-US" dirty="0" smtClean="0"/>
              <a:t>で</a:t>
            </a:r>
            <a:r>
              <a:rPr lang="en-US" altLang="ja-JP" dirty="0"/>
              <a:t>2</a:t>
            </a:r>
            <a:r>
              <a:rPr lang="ja-JP" altLang="en-US" dirty="0"/>
              <a:t>種類</a:t>
            </a:r>
            <a:r>
              <a:rPr lang="ja-JP" altLang="en-US" dirty="0" smtClean="0"/>
              <a:t>の</a:t>
            </a:r>
            <a:r>
              <a:rPr lang="ja-JP" altLang="en-US" dirty="0"/>
              <a:t>仕様</a:t>
            </a:r>
            <a:r>
              <a:rPr lang="ja-JP" altLang="en-US" dirty="0" smtClean="0"/>
              <a:t>を用意</a:t>
            </a:r>
            <a:endParaRPr lang="en-US" altLang="ja-JP" dirty="0" smtClean="0"/>
          </a:p>
          <a:p>
            <a:pPr lvl="1"/>
            <a:r>
              <a:rPr lang="ja-JP" altLang="en-US" dirty="0" smtClean="0"/>
              <a:t>キャッシュ不使用クライアントの</a:t>
            </a:r>
            <a:r>
              <a:rPr lang="ja-JP" altLang="en-US" dirty="0"/>
              <a:t>振舞</a:t>
            </a:r>
            <a:r>
              <a:rPr lang="ja-JP" altLang="en-US" dirty="0" smtClean="0"/>
              <a:t>いは、キャッシュ使用クライアントの振舞いに影響しないので、抽象化により削除</a:t>
            </a:r>
            <a:endParaRPr lang="en-US" altLang="ja-JP" dirty="0" smtClean="0"/>
          </a:p>
          <a:p>
            <a:pPr lvl="1"/>
            <a:r>
              <a:rPr lang="ja-JP" altLang="en-US" dirty="0" smtClean="0"/>
              <a:t>仕様 </a:t>
            </a:r>
            <a:r>
              <a:rPr lang="en-US" altLang="ja-JP" dirty="0" smtClean="0"/>
              <a:t>1</a:t>
            </a:r>
            <a:r>
              <a:rPr lang="ja-JP" altLang="en-US" dirty="0" smtClean="0"/>
              <a:t>：抽象化なし、仕様 </a:t>
            </a:r>
            <a:r>
              <a:rPr lang="en-US" altLang="ja-JP" dirty="0" smtClean="0"/>
              <a:t>2</a:t>
            </a:r>
            <a:r>
              <a:rPr lang="ja-JP" altLang="en-US" dirty="0" smtClean="0"/>
              <a:t>：抽象化あり</a:t>
            </a:r>
            <a:endParaRPr lang="en-US" altLang="ja-JP" dirty="0" smtClean="0"/>
          </a:p>
          <a:p>
            <a:r>
              <a:rPr kumimoji="1" lang="ja-JP" altLang="en-US" dirty="0" smtClean="0"/>
              <a:t>アスペクト織込み</a:t>
            </a:r>
            <a:r>
              <a:rPr kumimoji="1" lang="ja-JP" altLang="en-US" dirty="0"/>
              <a:t>タイミング</a:t>
            </a:r>
            <a:r>
              <a:rPr kumimoji="1" lang="ja-JP" altLang="en-US" dirty="0" smtClean="0"/>
              <a:t>でさらに</a:t>
            </a:r>
            <a:r>
              <a:rPr kumimoji="1" lang="en-US" altLang="ja-JP" dirty="0" smtClean="0"/>
              <a:t>2</a:t>
            </a:r>
            <a:r>
              <a:rPr kumimoji="1" lang="ja-JP" altLang="en-US" dirty="0" smtClean="0"/>
              <a:t>種類の仕様を</a:t>
            </a:r>
            <a:endParaRPr kumimoji="1" lang="en-US" altLang="ja-JP" dirty="0" smtClean="0"/>
          </a:p>
          <a:p>
            <a:pPr marL="109728" indent="0">
              <a:buNone/>
            </a:pPr>
            <a:r>
              <a:rPr lang="ja-JP" altLang="en-US" dirty="0"/>
              <a:t>　</a:t>
            </a:r>
            <a:r>
              <a:rPr kumimoji="1" lang="ja-JP" altLang="en-US" dirty="0" smtClean="0"/>
              <a:t>用意</a:t>
            </a:r>
            <a:endParaRPr kumimoji="1" lang="en-US" altLang="ja-JP" dirty="0" smtClean="0"/>
          </a:p>
          <a:p>
            <a:pPr lvl="1"/>
            <a:r>
              <a:rPr kumimoji="1" lang="ja-JP" altLang="en-US" dirty="0" smtClean="0"/>
              <a:t>仕様 </a:t>
            </a:r>
            <a:r>
              <a:rPr kumimoji="1" lang="en-US" altLang="ja-JP" dirty="0" smtClean="0"/>
              <a:t>A</a:t>
            </a:r>
            <a:r>
              <a:rPr kumimoji="1" lang="ja-JP" altLang="en-US" dirty="0" smtClean="0"/>
              <a:t>：始動直後に織り込み</a:t>
            </a:r>
            <a:endParaRPr kumimoji="1" lang="en-US" altLang="ja-JP" dirty="0" smtClean="0"/>
          </a:p>
          <a:p>
            <a:pPr lvl="1"/>
            <a:r>
              <a:rPr kumimoji="1" lang="ja-JP" altLang="en-US" dirty="0" smtClean="0"/>
              <a:t>仕様 </a:t>
            </a:r>
            <a:r>
              <a:rPr kumimoji="1" lang="en-US" altLang="ja-JP" dirty="0" smtClean="0"/>
              <a:t>B</a:t>
            </a:r>
            <a:r>
              <a:rPr kumimoji="1" lang="ja-JP" altLang="en-US" dirty="0" smtClean="0"/>
              <a:t>：他のクライアントが動作中の任意のタイミングで織り込み</a:t>
            </a:r>
            <a:endParaRPr kumimoji="1" lang="en-US" altLang="ja-JP" dirty="0" smtClean="0"/>
          </a:p>
          <a:p>
            <a:pPr lvl="2"/>
            <a:r>
              <a:rPr lang="ja-JP" altLang="en-US" dirty="0" smtClean="0"/>
              <a:t>ただしキャッシュ使用クライアントは始動前</a:t>
            </a:r>
            <a:endParaRPr lang="en-US" altLang="ja-JP" dirty="0" smtClean="0"/>
          </a:p>
          <a:p>
            <a:r>
              <a:rPr kumimoji="1" lang="ja-JP" altLang="en-US" dirty="0" smtClean="0"/>
              <a:t>都合</a:t>
            </a:r>
            <a:r>
              <a:rPr kumimoji="1" lang="en-US" altLang="ja-JP" dirty="0" smtClean="0"/>
              <a:t>2×2</a:t>
            </a:r>
            <a:r>
              <a:rPr kumimoji="1" lang="ja-JP" altLang="en-US" dirty="0" smtClean="0"/>
              <a:t> </a:t>
            </a:r>
            <a:r>
              <a:rPr kumimoji="1" lang="en-US" altLang="ja-JP" dirty="0" smtClean="0"/>
              <a:t>=</a:t>
            </a:r>
            <a:r>
              <a:rPr kumimoji="1" lang="ja-JP" altLang="en-US" dirty="0" smtClean="0"/>
              <a:t> </a:t>
            </a:r>
            <a:r>
              <a:rPr kumimoji="1" lang="en-US" altLang="ja-JP" dirty="0" smtClean="0"/>
              <a:t>4</a:t>
            </a:r>
            <a:r>
              <a:rPr kumimoji="1" lang="ja-JP" altLang="en-US" dirty="0" smtClean="0"/>
              <a:t>種類の仕様を用意</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実験評価</a:t>
            </a:r>
            <a:endParaRPr kumimoji="1" lang="ja-JP" altLang="en-US" dirty="0"/>
          </a:p>
        </p:txBody>
      </p:sp>
    </p:spTree>
    <p:extLst>
      <p:ext uri="{BB962C8B-B14F-4D97-AF65-F5344CB8AC3E}">
        <p14:creationId xmlns:p14="http://schemas.microsoft.com/office/powerpoint/2010/main" val="8287458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ja-JP" altLang="en-US" dirty="0" smtClean="0"/>
              <a:t>仕様ごとにキャッシュ不使用クライアントの台数を変えて検証時間を</a:t>
            </a:r>
            <a:r>
              <a:rPr kumimoji="1" lang="ja-JP" altLang="en-US" dirty="0" smtClean="0"/>
              <a:t>計測</a:t>
            </a:r>
            <a:endParaRPr kumimoji="1" lang="en-US" altLang="ja-JP" dirty="0" smtClean="0"/>
          </a:p>
          <a:p>
            <a:pPr lvl="1"/>
            <a:r>
              <a:rPr lang="ja-JP" altLang="en-US" smtClean="0"/>
              <a:t>すべての場合で検証は成功</a:t>
            </a:r>
            <a:endParaRPr kumimoji="1" lang="en-US" altLang="ja-JP" dirty="0" smtClean="0"/>
          </a:p>
          <a:p>
            <a:r>
              <a:rPr lang="ja-JP" altLang="en-US" dirty="0" smtClean="0"/>
              <a:t>実験環境</a:t>
            </a:r>
            <a:endParaRPr lang="en-US" altLang="ja-JP" dirty="0" smtClean="0"/>
          </a:p>
          <a:p>
            <a:pPr lvl="1"/>
            <a:r>
              <a:rPr lang="ja-JP" altLang="en-US" dirty="0" smtClean="0"/>
              <a:t>インテル </a:t>
            </a:r>
            <a:r>
              <a:rPr lang="en-US" altLang="ja-JP" dirty="0" smtClean="0"/>
              <a:t>Xeon </a:t>
            </a:r>
            <a:r>
              <a:rPr lang="en-US" altLang="ja-JP" dirty="0"/>
              <a:t>CPU E5640 @ </a:t>
            </a:r>
            <a:r>
              <a:rPr lang="en-US" altLang="ja-JP" dirty="0" smtClean="0"/>
              <a:t>2.67GHz× 4</a:t>
            </a:r>
          </a:p>
          <a:p>
            <a:pPr lvl="1"/>
            <a:r>
              <a:rPr lang="ja-JP" altLang="en-US" dirty="0" smtClean="0"/>
              <a:t>メモリ </a:t>
            </a:r>
            <a:r>
              <a:rPr lang="en-US" altLang="ja-JP" dirty="0" smtClean="0"/>
              <a:t>11.7 GB</a:t>
            </a:r>
            <a:endParaRPr lang="en-US" altLang="ja-JP" dirty="0"/>
          </a:p>
          <a:p>
            <a:pPr lvl="1"/>
            <a:r>
              <a:rPr lang="en-US" altLang="ja-JP" dirty="0" smtClean="0"/>
              <a:t>Ubuntu </a:t>
            </a:r>
            <a:r>
              <a:rPr lang="en-US" altLang="ja-JP" dirty="0"/>
              <a:t>14.04 LTS OS.</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実験評価</a:t>
            </a:r>
            <a:endParaRPr kumimoji="1" lang="ja-JP" altLang="en-US" dirty="0"/>
          </a:p>
        </p:txBody>
      </p:sp>
    </p:spTree>
    <p:extLst>
      <p:ext uri="{BB962C8B-B14F-4D97-AF65-F5344CB8AC3E}">
        <p14:creationId xmlns:p14="http://schemas.microsoft.com/office/powerpoint/2010/main" val="8871661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endParaRPr kumimoji="1" lang="ja-JP" altLang="en-US"/>
          </a:p>
        </p:txBody>
      </p:sp>
      <p:sp>
        <p:nvSpPr>
          <p:cNvPr id="3" name="タイトル 2"/>
          <p:cNvSpPr>
            <a:spLocks noGrp="1"/>
          </p:cNvSpPr>
          <p:nvPr>
            <p:ph type="title"/>
          </p:nvPr>
        </p:nvSpPr>
        <p:spPr/>
        <p:txBody>
          <a:bodyPr/>
          <a:lstStyle/>
          <a:p>
            <a:r>
              <a:rPr kumimoji="1" lang="ja-JP" altLang="en-US" dirty="0" smtClean="0"/>
              <a:t>実験結果</a:t>
            </a:r>
            <a:endParaRPr kumimoji="1" lang="ja-JP" altLang="en-US" dirty="0"/>
          </a:p>
        </p:txBody>
      </p:sp>
      <p:pic>
        <p:nvPicPr>
          <p:cNvPr id="5" name="図 4"/>
          <p:cNvPicPr>
            <a:picLocks noChangeAspect="1"/>
          </p:cNvPicPr>
          <p:nvPr/>
        </p:nvPicPr>
        <p:blipFill>
          <a:blip r:embed="rId2"/>
          <a:stretch>
            <a:fillRect/>
          </a:stretch>
        </p:blipFill>
        <p:spPr>
          <a:xfrm>
            <a:off x="457200" y="1481329"/>
            <a:ext cx="8218990" cy="4525963"/>
          </a:xfrm>
          <a:prstGeom prst="rect">
            <a:avLst/>
          </a:prstGeom>
        </p:spPr>
      </p:pic>
    </p:spTree>
    <p:extLst>
      <p:ext uri="{BB962C8B-B14F-4D97-AF65-F5344CB8AC3E}">
        <p14:creationId xmlns:p14="http://schemas.microsoft.com/office/powerpoint/2010/main" val="25003214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抽象化なし→検証時間は台数に関し指数的に増加</a:t>
            </a:r>
            <a:endParaRPr kumimoji="1" lang="en-US" altLang="ja-JP" dirty="0" smtClean="0"/>
          </a:p>
          <a:p>
            <a:r>
              <a:rPr kumimoji="1" lang="ja-JP" altLang="en-US" dirty="0" smtClean="0"/>
              <a:t>抽象化の結果はすべて同一の仕様のため、検証時間も同じ</a:t>
            </a:r>
            <a:endParaRPr kumimoji="1" lang="en-US" altLang="ja-JP" dirty="0" smtClean="0"/>
          </a:p>
          <a:p>
            <a:r>
              <a:rPr lang="ja-JP" altLang="en-US" dirty="0" smtClean="0"/>
              <a:t>織込み</a:t>
            </a:r>
            <a:r>
              <a:rPr lang="ja-JP" altLang="en-US" dirty="0"/>
              <a:t>タイミング</a:t>
            </a:r>
            <a:r>
              <a:rPr lang="ja-JP" altLang="en-US" dirty="0" smtClean="0"/>
              <a:t>の違いの影響は定数倍（</a:t>
            </a:r>
            <a:r>
              <a:rPr lang="en-US" altLang="ja-JP" dirty="0" smtClean="0"/>
              <a:t>1.5</a:t>
            </a:r>
            <a:r>
              <a:rPr lang="ja-JP" altLang="en-US" dirty="0" smtClean="0"/>
              <a:t>～</a:t>
            </a:r>
            <a:r>
              <a:rPr lang="en-US" altLang="ja-JP" dirty="0" smtClean="0"/>
              <a:t>2</a:t>
            </a:r>
            <a:r>
              <a:rPr lang="ja-JP" altLang="en-US" dirty="0" smtClean="0"/>
              <a:t>倍）</a:t>
            </a:r>
            <a:endParaRPr kumimoji="1" lang="ja-JP" altLang="en-US" dirty="0"/>
          </a:p>
        </p:txBody>
      </p:sp>
      <p:sp>
        <p:nvSpPr>
          <p:cNvPr id="3" name="タイトル 2"/>
          <p:cNvSpPr>
            <a:spLocks noGrp="1"/>
          </p:cNvSpPr>
          <p:nvPr>
            <p:ph type="title"/>
          </p:nvPr>
        </p:nvSpPr>
        <p:spPr/>
        <p:txBody>
          <a:bodyPr/>
          <a:lstStyle/>
          <a:p>
            <a:r>
              <a:rPr kumimoji="1" lang="ja-JP" altLang="en-US" dirty="0" smtClean="0"/>
              <a:t>実験結果</a:t>
            </a:r>
            <a:endParaRPr kumimoji="1" lang="ja-JP" altLang="en-US" dirty="0"/>
          </a:p>
        </p:txBody>
      </p:sp>
      <p:pic>
        <p:nvPicPr>
          <p:cNvPr id="6" name="図 5"/>
          <p:cNvPicPr>
            <a:picLocks noChangeAspect="1"/>
          </p:cNvPicPr>
          <p:nvPr/>
        </p:nvPicPr>
        <p:blipFill>
          <a:blip r:embed="rId2"/>
          <a:stretch>
            <a:fillRect/>
          </a:stretch>
        </p:blipFill>
        <p:spPr>
          <a:xfrm>
            <a:off x="1403648" y="3356992"/>
            <a:ext cx="6015144" cy="3312368"/>
          </a:xfrm>
          <a:prstGeom prst="rect">
            <a:avLst/>
          </a:prstGeom>
        </p:spPr>
      </p:pic>
    </p:spTree>
    <p:extLst>
      <p:ext uri="{BB962C8B-B14F-4D97-AF65-F5344CB8AC3E}">
        <p14:creationId xmlns:p14="http://schemas.microsoft.com/office/powerpoint/2010/main" val="18001608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イベントベースアスペクト指向プログラミング（</a:t>
            </a:r>
            <a:r>
              <a:rPr kumimoji="1" lang="en-US" altLang="ja-JP" dirty="0" smtClean="0"/>
              <a:t>EAOP</a:t>
            </a:r>
            <a:r>
              <a:rPr kumimoji="1" lang="ja-JP" altLang="en-US" dirty="0" smtClean="0"/>
              <a:t>）により、動的に変更されるシステムのモデル検査手法の提案</a:t>
            </a:r>
            <a:endParaRPr kumimoji="1" lang="en-US" altLang="ja-JP" dirty="0" smtClean="0"/>
          </a:p>
          <a:p>
            <a:r>
              <a:rPr lang="ja-JP" altLang="en-US" dirty="0" smtClean="0"/>
              <a:t>書換え</a:t>
            </a:r>
            <a:r>
              <a:rPr lang="ja-JP" altLang="en-US" dirty="0"/>
              <a:t>論理</a:t>
            </a:r>
            <a:r>
              <a:rPr lang="ja-JP" altLang="en-US" dirty="0" smtClean="0"/>
              <a:t>の活用</a:t>
            </a:r>
            <a:endParaRPr lang="en-US" altLang="ja-JP" dirty="0" smtClean="0"/>
          </a:p>
          <a:p>
            <a:pPr lvl="1"/>
            <a:r>
              <a:rPr kumimoji="1" lang="en-US" altLang="ja-JP" dirty="0" smtClean="0"/>
              <a:t>EAOP </a:t>
            </a:r>
            <a:r>
              <a:rPr kumimoji="1" lang="ja-JP" altLang="en-US" dirty="0" smtClean="0"/>
              <a:t>をリフレクションによりモデル化</a:t>
            </a:r>
            <a:endParaRPr kumimoji="1" lang="en-US" altLang="ja-JP" dirty="0" smtClean="0"/>
          </a:p>
          <a:p>
            <a:pPr lvl="1"/>
            <a:r>
              <a:rPr lang="en-US" altLang="ja-JP" dirty="0" smtClean="0"/>
              <a:t>Maude </a:t>
            </a:r>
            <a:r>
              <a:rPr lang="ja-JP" altLang="en-US" dirty="0" smtClean="0"/>
              <a:t>ツールのモデル検査</a:t>
            </a:r>
            <a:r>
              <a:rPr lang="ja-JP" altLang="en-US" dirty="0"/>
              <a:t>機能</a:t>
            </a:r>
            <a:r>
              <a:rPr lang="ja-JP" altLang="en-US" dirty="0" smtClean="0"/>
              <a:t>を利用</a:t>
            </a:r>
            <a:endParaRPr lang="en-US" altLang="ja-JP" dirty="0" smtClean="0"/>
          </a:p>
          <a:p>
            <a:r>
              <a:rPr kumimoji="1" lang="ja-JP" altLang="en-US" dirty="0"/>
              <a:t>抽象化</a:t>
            </a:r>
            <a:r>
              <a:rPr kumimoji="1" lang="ja-JP" altLang="en-US" dirty="0" smtClean="0"/>
              <a:t>による状態爆発</a:t>
            </a:r>
            <a:r>
              <a:rPr kumimoji="1" lang="ja-JP" altLang="en-US" dirty="0"/>
              <a:t>問題</a:t>
            </a:r>
            <a:r>
              <a:rPr kumimoji="1" lang="ja-JP" altLang="en-US" dirty="0" smtClean="0"/>
              <a:t>への</a:t>
            </a:r>
            <a:r>
              <a:rPr kumimoji="1" lang="ja-JP" altLang="en-US" dirty="0" smtClean="0"/>
              <a:t>対処</a:t>
            </a:r>
            <a:endParaRPr kumimoji="1" lang="en-US" altLang="ja-JP" dirty="0" smtClean="0"/>
          </a:p>
          <a:p>
            <a:r>
              <a:rPr kumimoji="1" lang="ja-JP" altLang="en-US" dirty="0" smtClean="0"/>
              <a:t>本成果は</a:t>
            </a:r>
            <a:r>
              <a:rPr kumimoji="1" lang="en-US" altLang="ja-JP" dirty="0" smtClean="0"/>
              <a:t> FSE 2015 </a:t>
            </a:r>
            <a:r>
              <a:rPr kumimoji="1" lang="ja-JP" altLang="en-US" dirty="0" smtClean="0"/>
              <a:t>投稿中</a:t>
            </a:r>
            <a:endParaRPr kumimoji="1" lang="ja-JP" altLang="en-US" dirty="0"/>
          </a:p>
        </p:txBody>
      </p:sp>
      <p:sp>
        <p:nvSpPr>
          <p:cNvPr id="3" name="タイトル 2"/>
          <p:cNvSpPr>
            <a:spLocks noGrp="1"/>
          </p:cNvSpPr>
          <p:nvPr>
            <p:ph type="title"/>
          </p:nvPr>
        </p:nvSpPr>
        <p:spPr/>
        <p:txBody>
          <a:bodyPr/>
          <a:lstStyle/>
          <a:p>
            <a:r>
              <a:rPr kumimoji="1" lang="ja-JP" altLang="en-US" dirty="0" smtClean="0"/>
              <a:t>まとめ</a:t>
            </a:r>
            <a:endParaRPr kumimoji="1" lang="ja-JP" altLang="en-US" dirty="0"/>
          </a:p>
        </p:txBody>
      </p:sp>
    </p:spTree>
    <p:extLst>
      <p:ext uri="{BB962C8B-B14F-4D97-AF65-F5344CB8AC3E}">
        <p14:creationId xmlns:p14="http://schemas.microsoft.com/office/powerpoint/2010/main" val="34770554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fontScale="92500" lnSpcReduction="10000"/>
          </a:bodyPr>
          <a:lstStyle/>
          <a:p>
            <a:r>
              <a:rPr kumimoji="1" lang="en-US" altLang="ja-JP" dirty="0" smtClean="0"/>
              <a:t>AOP </a:t>
            </a:r>
            <a:r>
              <a:rPr kumimoji="1" lang="ja-JP" altLang="en-US" dirty="0" smtClean="0"/>
              <a:t>の自己適応システムへの適用は実はあまり多くない</a:t>
            </a:r>
            <a:r>
              <a:rPr lang="ja-JP" altLang="en-US" dirty="0"/>
              <a:t>（</a:t>
            </a:r>
            <a:r>
              <a:rPr lang="ja-JP" altLang="en-US" dirty="0" smtClean="0"/>
              <a:t>特に最近）</a:t>
            </a:r>
            <a:endParaRPr lang="en-US" altLang="ja-JP" dirty="0" smtClean="0"/>
          </a:p>
          <a:p>
            <a:pPr marL="109728" indent="0">
              <a:buNone/>
            </a:pPr>
            <a:r>
              <a:rPr kumimoji="1" lang="ja-JP" altLang="en-US" dirty="0" smtClean="0"/>
              <a:t>→他</a:t>
            </a:r>
            <a:r>
              <a:rPr kumimoji="1" lang="ja-JP" altLang="en-US" dirty="0" smtClean="0"/>
              <a:t>の</a:t>
            </a:r>
            <a:r>
              <a:rPr kumimoji="1" lang="ja-JP" altLang="en-US" dirty="0" smtClean="0"/>
              <a:t>動的変更</a:t>
            </a:r>
            <a:r>
              <a:rPr kumimoji="1" lang="ja-JP" altLang="en-US" dirty="0" smtClean="0"/>
              <a:t>技術</a:t>
            </a:r>
            <a:r>
              <a:rPr kumimoji="1" lang="ja-JP" altLang="en-US" dirty="0" smtClean="0"/>
              <a:t>へ</a:t>
            </a:r>
            <a:r>
              <a:rPr kumimoji="1" lang="ja-JP" altLang="en-US" dirty="0" smtClean="0"/>
              <a:t>の</a:t>
            </a:r>
            <a:r>
              <a:rPr kumimoji="1" lang="ja-JP" altLang="en-US" dirty="0" smtClean="0"/>
              <a:t>適用を</a:t>
            </a:r>
            <a:r>
              <a:rPr kumimoji="1" lang="ja-JP" altLang="en-US" dirty="0" smtClean="0"/>
              <a:t>検討</a:t>
            </a:r>
            <a:endParaRPr kumimoji="1" lang="en-US" altLang="ja-JP" dirty="0" smtClean="0"/>
          </a:p>
          <a:p>
            <a:pPr lvl="1"/>
            <a:r>
              <a:rPr kumimoji="1" lang="en-US" altLang="ja-JP" dirty="0" err="1" smtClean="0"/>
              <a:t>RE@runtime</a:t>
            </a:r>
            <a:r>
              <a:rPr kumimoji="1" lang="en-US" altLang="ja-JP" dirty="0" smtClean="0"/>
              <a:t> </a:t>
            </a:r>
            <a:r>
              <a:rPr kumimoji="1" lang="ja-JP" altLang="en-US" dirty="0" smtClean="0"/>
              <a:t>への適用は検討済み（</a:t>
            </a:r>
            <a:r>
              <a:rPr kumimoji="1" lang="en-US" altLang="ja-JP" dirty="0" smtClean="0"/>
              <a:t>RE 2015 </a:t>
            </a:r>
            <a:r>
              <a:rPr kumimoji="1" lang="ja-JP" altLang="en-US" dirty="0" smtClean="0"/>
              <a:t>投稿中）</a:t>
            </a:r>
            <a:endParaRPr kumimoji="1" lang="en-US" altLang="ja-JP" dirty="0" smtClean="0"/>
          </a:p>
          <a:p>
            <a:r>
              <a:rPr lang="ja-JP" altLang="en-US" dirty="0"/>
              <a:t>他</a:t>
            </a:r>
            <a:r>
              <a:rPr lang="ja-JP" altLang="en-US" dirty="0" smtClean="0"/>
              <a:t>の状態爆発問題解決手段の適用</a:t>
            </a:r>
            <a:endParaRPr lang="en-US" altLang="ja-JP" dirty="0" smtClean="0"/>
          </a:p>
          <a:p>
            <a:pPr lvl="1"/>
            <a:r>
              <a:rPr kumimoji="1" lang="ja-JP" altLang="en-US" dirty="0"/>
              <a:t>他</a:t>
            </a:r>
            <a:r>
              <a:rPr kumimoji="1" lang="ja-JP" altLang="en-US" dirty="0" smtClean="0"/>
              <a:t>の抽象化</a:t>
            </a:r>
            <a:endParaRPr kumimoji="1" lang="en-US" altLang="ja-JP" dirty="0" smtClean="0"/>
          </a:p>
          <a:p>
            <a:pPr lvl="1"/>
            <a:r>
              <a:rPr kumimoji="1" lang="ja-JP" altLang="en-US" dirty="0" smtClean="0"/>
              <a:t>モジュラー検証</a:t>
            </a:r>
            <a:endParaRPr kumimoji="1" lang="en-US" altLang="ja-JP" dirty="0" smtClean="0"/>
          </a:p>
          <a:p>
            <a:pPr lvl="1"/>
            <a:r>
              <a:rPr lang="en-US" altLang="ja-JP" dirty="0" smtClean="0"/>
              <a:t>SAT, SMT</a:t>
            </a:r>
            <a:r>
              <a:rPr lang="ja-JP" altLang="en-US" dirty="0" smtClean="0"/>
              <a:t> ソルバ</a:t>
            </a:r>
            <a:endParaRPr lang="en-US" altLang="ja-JP" dirty="0" smtClean="0"/>
          </a:p>
          <a:p>
            <a:r>
              <a:rPr kumimoji="1" lang="ja-JP" altLang="en-US" dirty="0" smtClean="0"/>
              <a:t>検証</a:t>
            </a:r>
            <a:r>
              <a:rPr lang="ja-JP" altLang="en-US" dirty="0" smtClean="0"/>
              <a:t>支援</a:t>
            </a:r>
            <a:r>
              <a:rPr lang="ja-JP" altLang="en-US" dirty="0"/>
              <a:t>ツール</a:t>
            </a:r>
            <a:r>
              <a:rPr kumimoji="1" lang="ja-JP" altLang="en-US" dirty="0" smtClean="0"/>
              <a:t>の開発</a:t>
            </a:r>
            <a:endParaRPr kumimoji="1" lang="en-US" altLang="ja-JP" dirty="0" smtClean="0"/>
          </a:p>
          <a:p>
            <a:pPr lvl="1"/>
            <a:r>
              <a:rPr lang="ja-JP" altLang="en-US" dirty="0" smtClean="0"/>
              <a:t>書換え</a:t>
            </a:r>
            <a:r>
              <a:rPr lang="ja-JP" altLang="en-US" dirty="0"/>
              <a:t>論理</a:t>
            </a:r>
            <a:r>
              <a:rPr lang="ja-JP" altLang="en-US" dirty="0" smtClean="0"/>
              <a:t>や </a:t>
            </a:r>
            <a:r>
              <a:rPr lang="en-US" altLang="ja-JP" dirty="0" smtClean="0"/>
              <a:t>Maude </a:t>
            </a:r>
            <a:r>
              <a:rPr lang="ja-JP" altLang="en-US" dirty="0" smtClean="0"/>
              <a:t>よりも開発者が取組み容易とすることを目指す</a:t>
            </a:r>
            <a:endParaRPr lang="en-US" altLang="ja-JP" dirty="0" smtClean="0"/>
          </a:p>
          <a:p>
            <a:r>
              <a:rPr kumimoji="1" lang="ja-JP" altLang="en-US" dirty="0"/>
              <a:t>大規模</a:t>
            </a:r>
            <a:r>
              <a:rPr kumimoji="1" lang="ja-JP" altLang="en-US" dirty="0" smtClean="0"/>
              <a:t>・</a:t>
            </a:r>
            <a:r>
              <a:rPr kumimoji="1" lang="ja-JP" altLang="en-US" dirty="0"/>
              <a:t>複雑</a:t>
            </a:r>
            <a:r>
              <a:rPr kumimoji="1" lang="ja-JP" altLang="en-US" dirty="0" smtClean="0"/>
              <a:t>な例題</a:t>
            </a:r>
            <a:endParaRPr kumimoji="1" lang="ja-JP" altLang="en-US" dirty="0"/>
          </a:p>
        </p:txBody>
      </p:sp>
      <p:sp>
        <p:nvSpPr>
          <p:cNvPr id="3" name="タイトル 2"/>
          <p:cNvSpPr>
            <a:spLocks noGrp="1"/>
          </p:cNvSpPr>
          <p:nvPr>
            <p:ph type="title"/>
          </p:nvPr>
        </p:nvSpPr>
        <p:spPr/>
        <p:txBody>
          <a:bodyPr/>
          <a:lstStyle/>
          <a:p>
            <a:r>
              <a:rPr kumimoji="1" lang="ja-JP" altLang="en-US" dirty="0" smtClean="0"/>
              <a:t>今後の課題</a:t>
            </a:r>
            <a:endParaRPr kumimoji="1" lang="ja-JP" altLang="en-US" dirty="0"/>
          </a:p>
        </p:txBody>
      </p:sp>
    </p:spTree>
    <p:extLst>
      <p:ext uri="{BB962C8B-B14F-4D97-AF65-F5344CB8AC3E}">
        <p14:creationId xmlns:p14="http://schemas.microsoft.com/office/powerpoint/2010/main" val="3144904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変更の種類：</a:t>
            </a:r>
            <a:r>
              <a:rPr lang="en-US" altLang="ja-JP" dirty="0"/>
              <a:t>cf. </a:t>
            </a:r>
            <a:r>
              <a:rPr lang="en-US" altLang="ja-JP" dirty="0" err="1"/>
              <a:t>Salehie</a:t>
            </a:r>
            <a:r>
              <a:rPr lang="en-US" altLang="ja-JP" dirty="0"/>
              <a:t> </a:t>
            </a:r>
            <a:r>
              <a:rPr lang="ja-JP" altLang="en-US" dirty="0" smtClean="0"/>
              <a:t>と </a:t>
            </a:r>
            <a:r>
              <a:rPr lang="en-US" altLang="ja-JP" dirty="0" err="1" smtClean="0"/>
              <a:t>Tahvildari</a:t>
            </a:r>
            <a:r>
              <a:rPr lang="ja-JP" altLang="en-US" dirty="0" smtClean="0"/>
              <a:t> のサーベイ論文</a:t>
            </a:r>
            <a:endParaRPr lang="en-US" altLang="ja-JP" dirty="0" smtClean="0"/>
          </a:p>
          <a:p>
            <a:pPr lvl="1"/>
            <a:r>
              <a:rPr kumimoji="1" lang="ja-JP" altLang="en-US" dirty="0"/>
              <a:t>データ</a:t>
            </a:r>
            <a:r>
              <a:rPr kumimoji="1" lang="ja-JP" altLang="en-US" dirty="0" smtClean="0"/>
              <a:t>、パラメータ、ソースコードの</a:t>
            </a:r>
            <a:r>
              <a:rPr lang="ja-JP" altLang="en-US" dirty="0"/>
              <a:t>一部</a:t>
            </a:r>
            <a:r>
              <a:rPr kumimoji="1" lang="ja-JP" altLang="en-US" dirty="0" smtClean="0"/>
              <a:t>（アスペクト、アルゴリズム、メソッド）、構成要素（コンポーネントなど）、アーキテクチャ、物理的資源、再起動・再配置</a:t>
            </a:r>
            <a:endParaRPr kumimoji="1" lang="en-US" altLang="ja-JP" dirty="0" smtClean="0"/>
          </a:p>
          <a:p>
            <a:r>
              <a:rPr lang="ja-JP" altLang="en-US" dirty="0" smtClean="0"/>
              <a:t>データやパラメータの変更：テストデータのバリエーションで対応可能</a:t>
            </a:r>
            <a:endParaRPr lang="en-US" altLang="ja-JP" dirty="0" smtClean="0"/>
          </a:p>
          <a:p>
            <a:r>
              <a:rPr kumimoji="1" lang="ja-JP" altLang="en-US" dirty="0" smtClean="0"/>
              <a:t>それ</a:t>
            </a:r>
            <a:r>
              <a:rPr kumimoji="1" lang="ja-JP" altLang="en-US" dirty="0"/>
              <a:t>以外</a:t>
            </a:r>
            <a:r>
              <a:rPr kumimoji="1" lang="ja-JP" altLang="en-US" dirty="0" smtClean="0"/>
              <a:t>の</a:t>
            </a:r>
            <a:r>
              <a:rPr kumimoji="1" lang="ja-JP" altLang="en-US" dirty="0"/>
              <a:t>変更</a:t>
            </a:r>
            <a:r>
              <a:rPr kumimoji="1" lang="ja-JP" altLang="en-US" dirty="0" smtClean="0"/>
              <a:t>：バリエーションと変更のタイミングの</a:t>
            </a:r>
            <a:r>
              <a:rPr kumimoji="1" lang="ja-JP" altLang="en-US" dirty="0" smtClean="0">
                <a:solidFill>
                  <a:srgbClr val="FF0000"/>
                </a:solidFill>
              </a:rPr>
              <a:t>組合せが膨大</a:t>
            </a:r>
            <a:r>
              <a:rPr kumimoji="1" lang="ja-JP" altLang="en-US" dirty="0" smtClean="0"/>
              <a:t>になり、テスト・デバッグは困難</a:t>
            </a:r>
            <a:endParaRPr kumimoji="1" lang="en-US" altLang="ja-JP" dirty="0" smtClean="0"/>
          </a:p>
        </p:txBody>
      </p:sp>
      <p:sp>
        <p:nvSpPr>
          <p:cNvPr id="3" name="タイトル 2"/>
          <p:cNvSpPr>
            <a:spLocks noGrp="1"/>
          </p:cNvSpPr>
          <p:nvPr>
            <p:ph type="title"/>
          </p:nvPr>
        </p:nvSpPr>
        <p:spPr/>
        <p:txBody>
          <a:bodyPr>
            <a:normAutofit fontScale="90000"/>
          </a:bodyPr>
          <a:lstStyle/>
          <a:p>
            <a:r>
              <a:rPr lang="ja-JP" altLang="en-US" dirty="0" smtClean="0"/>
              <a:t>背景 </a:t>
            </a:r>
            <a:r>
              <a:rPr lang="en-US" altLang="ja-JP" dirty="0" smtClean="0"/>
              <a:t>– </a:t>
            </a:r>
            <a:r>
              <a:rPr lang="ja-JP" altLang="en-US" dirty="0" smtClean="0"/>
              <a:t>動的変更におけるテスト・</a:t>
            </a:r>
            <a:r>
              <a:rPr lang="en-US" altLang="ja-JP" dirty="0" smtClean="0"/>
              <a:t/>
            </a:r>
            <a:br>
              <a:rPr lang="en-US" altLang="ja-JP" dirty="0" smtClean="0"/>
            </a:br>
            <a:r>
              <a:rPr lang="ja-JP" altLang="en-US" dirty="0" smtClean="0"/>
              <a:t>デバッグの困難さ</a:t>
            </a:r>
            <a:endParaRPr kumimoji="1" lang="ja-JP" altLang="en-US" dirty="0"/>
          </a:p>
        </p:txBody>
      </p:sp>
    </p:spTree>
    <p:extLst>
      <p:ext uri="{BB962C8B-B14F-4D97-AF65-F5344CB8AC3E}">
        <p14:creationId xmlns:p14="http://schemas.microsoft.com/office/powerpoint/2010/main" val="2106595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ja-JP" altLang="en-US" dirty="0" smtClean="0"/>
              <a:t>システムの振舞いの正しさを数学的に厳密に検証</a:t>
            </a:r>
            <a:endParaRPr kumimoji="1" lang="en-US" altLang="ja-JP" dirty="0" smtClean="0"/>
          </a:p>
          <a:p>
            <a:r>
              <a:rPr lang="en-US" altLang="ja-JP" dirty="0"/>
              <a:t>2</a:t>
            </a:r>
            <a:r>
              <a:rPr lang="ja-JP" altLang="en-US" dirty="0" err="1" smtClean="0"/>
              <a:t>つの</a:t>
            </a:r>
            <a:r>
              <a:rPr lang="ja-JP" altLang="en-US" dirty="0"/>
              <a:t>アプローチ</a:t>
            </a:r>
            <a:r>
              <a:rPr lang="ja-JP" altLang="en-US" dirty="0" smtClean="0"/>
              <a:t>：定理証明とモデル検査</a:t>
            </a:r>
            <a:endParaRPr lang="en-US" altLang="ja-JP" dirty="0" smtClean="0"/>
          </a:p>
          <a:p>
            <a:pPr lvl="1"/>
            <a:r>
              <a:rPr lang="ja-JP" altLang="en-US" dirty="0"/>
              <a:t>現在</a:t>
            </a:r>
            <a:r>
              <a:rPr lang="ja-JP" altLang="en-US" dirty="0" smtClean="0"/>
              <a:t>は</a:t>
            </a:r>
            <a:r>
              <a:rPr lang="ja-JP" altLang="en-US" dirty="0" smtClean="0">
                <a:solidFill>
                  <a:srgbClr val="FF0000"/>
                </a:solidFill>
              </a:rPr>
              <a:t>モデル</a:t>
            </a:r>
            <a:r>
              <a:rPr lang="ja-JP" altLang="en-US" dirty="0">
                <a:solidFill>
                  <a:srgbClr val="FF0000"/>
                </a:solidFill>
              </a:rPr>
              <a:t>検査</a:t>
            </a:r>
            <a:r>
              <a:rPr lang="ja-JP" altLang="en-US" dirty="0" smtClean="0"/>
              <a:t>に注力</a:t>
            </a:r>
            <a:endParaRPr lang="en-US" altLang="ja-JP" dirty="0" smtClean="0"/>
          </a:p>
          <a:p>
            <a:pPr lvl="1"/>
            <a:r>
              <a:rPr lang="ja-JP" altLang="en-US" dirty="0"/>
              <a:t>将来的</a:t>
            </a:r>
            <a:r>
              <a:rPr lang="ja-JP" altLang="en-US" dirty="0" smtClean="0"/>
              <a:t>には定理</a:t>
            </a:r>
            <a:r>
              <a:rPr lang="ja-JP" altLang="en-US" dirty="0"/>
              <a:t>証明</a:t>
            </a:r>
            <a:r>
              <a:rPr lang="ja-JP" altLang="en-US" dirty="0" smtClean="0"/>
              <a:t>も</a:t>
            </a:r>
            <a:endParaRPr lang="en-US" altLang="ja-JP" dirty="0" smtClean="0"/>
          </a:p>
          <a:p>
            <a:r>
              <a:rPr lang="ja-JP" altLang="en-US" dirty="0" smtClean="0"/>
              <a:t>モデル検査</a:t>
            </a:r>
            <a:r>
              <a:rPr lang="ja-JP" altLang="en-US" dirty="0"/>
              <a:t>適用</a:t>
            </a:r>
            <a:r>
              <a:rPr lang="ja-JP" altLang="en-US" dirty="0" smtClean="0"/>
              <a:t>の</a:t>
            </a:r>
            <a:r>
              <a:rPr lang="ja-JP" altLang="en-US" dirty="0"/>
              <a:t>際</a:t>
            </a:r>
            <a:r>
              <a:rPr lang="ja-JP" altLang="en-US" dirty="0" smtClean="0"/>
              <a:t>の課題</a:t>
            </a:r>
            <a:endParaRPr lang="en-US" altLang="ja-JP" dirty="0" smtClean="0"/>
          </a:p>
          <a:p>
            <a:pPr lvl="1"/>
            <a:r>
              <a:rPr lang="ja-JP" altLang="en-US" dirty="0" smtClean="0"/>
              <a:t>モデル化の方法</a:t>
            </a:r>
            <a:endParaRPr lang="en-US" altLang="ja-JP" dirty="0" smtClean="0"/>
          </a:p>
          <a:p>
            <a:pPr lvl="2"/>
            <a:r>
              <a:rPr lang="ja-JP" altLang="en-US" dirty="0" smtClean="0">
                <a:solidFill>
                  <a:srgbClr val="FF0000"/>
                </a:solidFill>
              </a:rPr>
              <a:t>状態遷移モデル</a:t>
            </a:r>
            <a:r>
              <a:rPr lang="ja-JP" altLang="en-US" dirty="0" smtClean="0"/>
              <a:t>が必要</a:t>
            </a:r>
            <a:endParaRPr lang="en-US" altLang="ja-JP" dirty="0" smtClean="0"/>
          </a:p>
          <a:p>
            <a:pPr lvl="2"/>
            <a:r>
              <a:rPr lang="ja-JP" altLang="en-US" dirty="0" smtClean="0"/>
              <a:t>特に動的</a:t>
            </a:r>
            <a:r>
              <a:rPr lang="ja-JP" altLang="en-US" dirty="0"/>
              <a:t>変更</a:t>
            </a:r>
            <a:r>
              <a:rPr lang="ja-JP" altLang="en-US" dirty="0" smtClean="0"/>
              <a:t>をどうモデル化するか？</a:t>
            </a:r>
            <a:endParaRPr lang="en-US" altLang="ja-JP" dirty="0" smtClean="0"/>
          </a:p>
          <a:p>
            <a:pPr lvl="1"/>
            <a:r>
              <a:rPr lang="ja-JP" altLang="en-US" dirty="0" smtClean="0">
                <a:solidFill>
                  <a:srgbClr val="FF0000"/>
                </a:solidFill>
              </a:rPr>
              <a:t>状態爆発</a:t>
            </a:r>
            <a:endParaRPr lang="en-US" altLang="ja-JP" dirty="0" smtClean="0">
              <a:solidFill>
                <a:srgbClr val="FF0000"/>
              </a:solidFill>
            </a:endParaRPr>
          </a:p>
          <a:p>
            <a:pPr lvl="2"/>
            <a:r>
              <a:rPr lang="ja-JP" altLang="en-US" dirty="0" smtClean="0"/>
              <a:t>モデル検査は、取りうる状態を網羅的に探索</a:t>
            </a:r>
            <a:endParaRPr lang="en-US" altLang="ja-JP" dirty="0" smtClean="0"/>
          </a:p>
          <a:p>
            <a:pPr lvl="2"/>
            <a:r>
              <a:rPr lang="ja-JP" altLang="en-US" dirty="0" smtClean="0"/>
              <a:t>動的</a:t>
            </a:r>
            <a:r>
              <a:rPr lang="ja-JP" altLang="en-US" dirty="0"/>
              <a:t>変更</a:t>
            </a:r>
            <a:r>
              <a:rPr lang="ja-JP" altLang="en-US" dirty="0" smtClean="0"/>
              <a:t>の種類とタイミングは多様→状態数の組合せ的爆発</a:t>
            </a:r>
            <a:endParaRPr lang="en-US" altLang="ja-JP" dirty="0" smtClean="0"/>
          </a:p>
        </p:txBody>
      </p:sp>
      <p:sp>
        <p:nvSpPr>
          <p:cNvPr id="3" name="タイトル 2"/>
          <p:cNvSpPr>
            <a:spLocks noGrp="1"/>
          </p:cNvSpPr>
          <p:nvPr>
            <p:ph type="title"/>
          </p:nvPr>
        </p:nvSpPr>
        <p:spPr/>
        <p:txBody>
          <a:bodyPr>
            <a:normAutofit fontScale="90000"/>
          </a:bodyPr>
          <a:lstStyle/>
          <a:p>
            <a:r>
              <a:rPr kumimoji="1" lang="ja-JP" altLang="en-US" dirty="0" smtClean="0"/>
              <a:t>研究目的 </a:t>
            </a:r>
            <a:r>
              <a:rPr kumimoji="1" lang="en-US" altLang="ja-JP" dirty="0" smtClean="0"/>
              <a:t>- </a:t>
            </a:r>
            <a:r>
              <a:rPr kumimoji="1" lang="ja-JP" altLang="en-US" dirty="0" smtClean="0"/>
              <a:t>動的に変更される</a:t>
            </a:r>
            <a:r>
              <a:rPr kumimoji="1" lang="en-US" altLang="ja-JP" dirty="0" smtClean="0"/>
              <a:t/>
            </a:r>
            <a:br>
              <a:rPr kumimoji="1" lang="en-US" altLang="ja-JP" dirty="0" smtClean="0"/>
            </a:br>
            <a:r>
              <a:rPr kumimoji="1" lang="ja-JP" altLang="en-US" dirty="0" smtClean="0"/>
              <a:t>システムの形式検証</a:t>
            </a:r>
            <a:endParaRPr kumimoji="1" lang="ja-JP" altLang="en-US" dirty="0"/>
          </a:p>
        </p:txBody>
      </p:sp>
    </p:spTree>
    <p:extLst>
      <p:ext uri="{BB962C8B-B14F-4D97-AF65-F5344CB8AC3E}">
        <p14:creationId xmlns:p14="http://schemas.microsoft.com/office/powerpoint/2010/main" val="429227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smtClean="0"/>
              <a:t>Self-* </a:t>
            </a:r>
            <a:r>
              <a:rPr kumimoji="1" lang="ja-JP" altLang="en-US" dirty="0" smtClean="0"/>
              <a:t>コミュニティで多数の研究</a:t>
            </a:r>
            <a:endParaRPr kumimoji="1" lang="en-US" altLang="ja-JP" dirty="0" smtClean="0"/>
          </a:p>
          <a:p>
            <a:r>
              <a:rPr lang="en-US" altLang="ja-JP" dirty="0"/>
              <a:t>[Zhang et al</a:t>
            </a:r>
            <a:r>
              <a:rPr lang="en-US" altLang="ja-JP" dirty="0" smtClean="0"/>
              <a:t>. 2009]</a:t>
            </a:r>
            <a:endParaRPr lang="en-US" altLang="ja-JP" dirty="0"/>
          </a:p>
          <a:p>
            <a:pPr lvl="1"/>
            <a:r>
              <a:rPr kumimoji="1" lang="ja-JP" altLang="en-US" dirty="0" smtClean="0"/>
              <a:t>変更中、および変更後の各振舞いを、それぞれ状態機械でモデル化</a:t>
            </a:r>
            <a:endParaRPr kumimoji="1" lang="en-US" altLang="ja-JP" dirty="0" smtClean="0"/>
          </a:p>
          <a:p>
            <a:pPr lvl="1"/>
            <a:r>
              <a:rPr lang="ja-JP" altLang="en-US" dirty="0" smtClean="0"/>
              <a:t>各変更ごとに、変更前後の状態を変更時のモデルに接続</a:t>
            </a:r>
            <a:endParaRPr lang="en-US" altLang="ja-JP" dirty="0" smtClean="0"/>
          </a:p>
          <a:p>
            <a:pPr lvl="1"/>
            <a:r>
              <a:rPr kumimoji="1" lang="ja-JP" altLang="en-US" dirty="0">
                <a:solidFill>
                  <a:srgbClr val="FF0000"/>
                </a:solidFill>
              </a:rPr>
              <a:t>各部分</a:t>
            </a:r>
            <a:r>
              <a:rPr kumimoji="1" lang="ja-JP" altLang="en-US" dirty="0" smtClean="0">
                <a:solidFill>
                  <a:srgbClr val="FF0000"/>
                </a:solidFill>
              </a:rPr>
              <a:t>ごとにモデル検査</a:t>
            </a:r>
            <a:r>
              <a:rPr kumimoji="1" lang="ja-JP" altLang="en-US" dirty="0" smtClean="0"/>
              <a:t>することにより、状態爆発問題に</a:t>
            </a:r>
            <a:endParaRPr kumimoji="1" lang="en-US" altLang="ja-JP" dirty="0" smtClean="0"/>
          </a:p>
          <a:p>
            <a:pPr marL="393192" lvl="1" indent="0">
              <a:buNone/>
            </a:pPr>
            <a:r>
              <a:rPr lang="ja-JP" altLang="en-US" dirty="0" smtClean="0"/>
              <a:t>　 </a:t>
            </a:r>
            <a:r>
              <a:rPr kumimoji="1" lang="ja-JP" altLang="en-US" dirty="0" smtClean="0"/>
              <a:t>対処</a:t>
            </a:r>
            <a:endParaRPr kumimoji="1" lang="ja-JP" altLang="en-US" dirty="0"/>
          </a:p>
        </p:txBody>
      </p:sp>
      <p:sp>
        <p:nvSpPr>
          <p:cNvPr id="3" name="タイトル 2"/>
          <p:cNvSpPr>
            <a:spLocks noGrp="1"/>
          </p:cNvSpPr>
          <p:nvPr>
            <p:ph type="title"/>
          </p:nvPr>
        </p:nvSpPr>
        <p:spPr/>
        <p:txBody>
          <a:bodyPr>
            <a:normAutofit fontScale="90000"/>
          </a:bodyPr>
          <a:lstStyle/>
          <a:p>
            <a:r>
              <a:rPr kumimoji="1" lang="ja-JP" altLang="en-US" dirty="0" smtClean="0"/>
              <a:t>関連研究 </a:t>
            </a:r>
            <a:r>
              <a:rPr kumimoji="1" lang="en-US" altLang="ja-JP" dirty="0" smtClean="0"/>
              <a:t>– </a:t>
            </a:r>
            <a:r>
              <a:rPr kumimoji="1" lang="ja-JP" altLang="en-US" dirty="0" smtClean="0"/>
              <a:t>モデル検査の動的変更への適用</a:t>
            </a:r>
            <a:endParaRPr kumimoji="1" lang="ja-JP" altLang="en-US" dirty="0"/>
          </a:p>
        </p:txBody>
      </p:sp>
      <p:pic>
        <p:nvPicPr>
          <p:cNvPr id="4" name="図 3"/>
          <p:cNvPicPr>
            <a:picLocks noChangeAspect="1"/>
          </p:cNvPicPr>
          <p:nvPr/>
        </p:nvPicPr>
        <p:blipFill>
          <a:blip r:embed="rId2"/>
          <a:stretch>
            <a:fillRect/>
          </a:stretch>
        </p:blipFill>
        <p:spPr>
          <a:xfrm>
            <a:off x="5508104" y="4077072"/>
            <a:ext cx="3453784" cy="2239738"/>
          </a:xfrm>
          <a:prstGeom prst="rect">
            <a:avLst/>
          </a:prstGeom>
        </p:spPr>
      </p:pic>
    </p:spTree>
    <p:extLst>
      <p:ext uri="{BB962C8B-B14F-4D97-AF65-F5344CB8AC3E}">
        <p14:creationId xmlns:p14="http://schemas.microsoft.com/office/powerpoint/2010/main" val="1364853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a:t>[</a:t>
            </a:r>
            <a:r>
              <a:rPr lang="en-US" altLang="ja-JP" dirty="0" err="1"/>
              <a:t>Ghezzi</a:t>
            </a:r>
            <a:r>
              <a:rPr lang="en-US" altLang="ja-JP" dirty="0"/>
              <a:t> and </a:t>
            </a:r>
            <a:r>
              <a:rPr lang="en-US" altLang="ja-JP" dirty="0" err="1" smtClean="0"/>
              <a:t>Sharifloo</a:t>
            </a:r>
            <a:r>
              <a:rPr lang="en-US" altLang="ja-JP" dirty="0" smtClean="0"/>
              <a:t> 2013]</a:t>
            </a:r>
          </a:p>
          <a:p>
            <a:pPr lvl="1"/>
            <a:r>
              <a:rPr lang="ja-JP" altLang="en-US" dirty="0"/>
              <a:t>可変性の表記を追加したシーケンス図で振舞いをモデル化→マルコフモデルに変換</a:t>
            </a:r>
          </a:p>
          <a:p>
            <a:pPr lvl="1"/>
            <a:r>
              <a:rPr lang="ja-JP" altLang="en-US" dirty="0"/>
              <a:t>設計時に、</a:t>
            </a:r>
            <a:r>
              <a:rPr lang="ja-JP" altLang="en-US" dirty="0">
                <a:solidFill>
                  <a:srgbClr val="FF0000"/>
                </a:solidFill>
              </a:rPr>
              <a:t>パラメトリックモデル検査</a:t>
            </a:r>
            <a:r>
              <a:rPr lang="ja-JP" altLang="en-US" dirty="0"/>
              <a:t>により</a:t>
            </a:r>
            <a:r>
              <a:rPr lang="ja-JP" altLang="en-US" dirty="0" smtClean="0"/>
              <a:t>、バリアントごとに実行</a:t>
            </a:r>
            <a:r>
              <a:rPr lang="ja-JP" altLang="en-US" dirty="0"/>
              <a:t>時に検証すべき条件を導出</a:t>
            </a:r>
          </a:p>
          <a:p>
            <a:pPr lvl="2"/>
            <a:r>
              <a:rPr lang="ja-JP" altLang="en-US" dirty="0"/>
              <a:t>パラメトリックモデル検査：パラメータを含んだモデルから、性質が成り立つ条件として、パラメータを含んだものを導出</a:t>
            </a:r>
          </a:p>
          <a:p>
            <a:pPr lvl="1"/>
            <a:r>
              <a:rPr lang="ja-JP" altLang="en-US" dirty="0"/>
              <a:t>適応機構は </a:t>
            </a:r>
            <a:r>
              <a:rPr lang="en-US" altLang="ja-JP" dirty="0"/>
              <a:t>MAPE-K </a:t>
            </a:r>
            <a:r>
              <a:rPr lang="ja-JP" altLang="en-US" dirty="0"/>
              <a:t>ループ</a:t>
            </a:r>
          </a:p>
          <a:p>
            <a:pPr lvl="2"/>
            <a:r>
              <a:rPr lang="ja-JP" altLang="en-US" dirty="0"/>
              <a:t>上記で得られた条件は、実行時に </a:t>
            </a:r>
            <a:r>
              <a:rPr lang="en-US" altLang="ja-JP" dirty="0" smtClean="0"/>
              <a:t>Analyze </a:t>
            </a:r>
            <a:r>
              <a:rPr lang="ja-JP" altLang="en-US" dirty="0"/>
              <a:t>モジュールが</a:t>
            </a:r>
            <a:r>
              <a:rPr lang="ja-JP" altLang="en-US" dirty="0" smtClean="0"/>
              <a:t>検証</a:t>
            </a:r>
            <a:endParaRPr lang="en-US" altLang="ja-JP" dirty="0" smtClean="0"/>
          </a:p>
          <a:p>
            <a:pPr lvl="2"/>
            <a:r>
              <a:rPr lang="ja-JP" altLang="en-US" dirty="0"/>
              <a:t>成り立</a:t>
            </a:r>
            <a:r>
              <a:rPr lang="ja-JP" altLang="en-US" dirty="0" smtClean="0"/>
              <a:t>たなくなれば、成り立つようなバリアントに変更</a:t>
            </a:r>
            <a:endParaRPr lang="ja-JP" altLang="en-US" dirty="0"/>
          </a:p>
        </p:txBody>
      </p:sp>
      <p:sp>
        <p:nvSpPr>
          <p:cNvPr id="3" name="タイトル 2"/>
          <p:cNvSpPr>
            <a:spLocks noGrp="1"/>
          </p:cNvSpPr>
          <p:nvPr>
            <p:ph type="title"/>
          </p:nvPr>
        </p:nvSpPr>
        <p:spPr/>
        <p:txBody>
          <a:bodyPr>
            <a:normAutofit fontScale="90000"/>
          </a:bodyPr>
          <a:lstStyle/>
          <a:p>
            <a:r>
              <a:rPr kumimoji="1" lang="ja-JP" altLang="en-US" dirty="0" smtClean="0"/>
              <a:t>関連研究 </a:t>
            </a:r>
            <a:r>
              <a:rPr kumimoji="1" lang="en-US" altLang="ja-JP" dirty="0" smtClean="0"/>
              <a:t>– </a:t>
            </a:r>
            <a:r>
              <a:rPr kumimoji="1" lang="ja-JP" altLang="en-US" dirty="0" smtClean="0"/>
              <a:t>モデル検査の動的変更への適用</a:t>
            </a:r>
            <a:endParaRPr kumimoji="1" lang="ja-JP" altLang="en-US" dirty="0"/>
          </a:p>
        </p:txBody>
      </p:sp>
    </p:spTree>
    <p:extLst>
      <p:ext uri="{BB962C8B-B14F-4D97-AF65-F5344CB8AC3E}">
        <p14:creationId xmlns:p14="http://schemas.microsoft.com/office/powerpoint/2010/main" val="1656685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a:t>[</a:t>
            </a:r>
            <a:r>
              <a:rPr lang="en-US" altLang="ja-JP" dirty="0" err="1"/>
              <a:t>Ghezzi</a:t>
            </a:r>
            <a:r>
              <a:rPr lang="en-US" altLang="ja-JP" dirty="0"/>
              <a:t> and </a:t>
            </a:r>
            <a:r>
              <a:rPr lang="en-US" altLang="ja-JP" dirty="0" err="1" smtClean="0"/>
              <a:t>Sharifloo</a:t>
            </a:r>
            <a:r>
              <a:rPr lang="en-US" altLang="ja-JP" dirty="0" smtClean="0"/>
              <a:t> </a:t>
            </a:r>
            <a:r>
              <a:rPr lang="en-US" altLang="ja-JP" dirty="0"/>
              <a:t>2013</a:t>
            </a:r>
            <a:r>
              <a:rPr lang="en-US" altLang="ja-JP" dirty="0" smtClean="0"/>
              <a:t>]</a:t>
            </a:r>
            <a:endParaRPr lang="en-US" altLang="ja-JP" dirty="0"/>
          </a:p>
        </p:txBody>
      </p:sp>
      <p:sp>
        <p:nvSpPr>
          <p:cNvPr id="3" name="タイトル 2"/>
          <p:cNvSpPr>
            <a:spLocks noGrp="1"/>
          </p:cNvSpPr>
          <p:nvPr>
            <p:ph type="title"/>
          </p:nvPr>
        </p:nvSpPr>
        <p:spPr/>
        <p:txBody>
          <a:bodyPr>
            <a:normAutofit fontScale="90000"/>
          </a:bodyPr>
          <a:lstStyle/>
          <a:p>
            <a:r>
              <a:rPr kumimoji="1" lang="ja-JP" altLang="en-US" dirty="0" smtClean="0"/>
              <a:t>関連研究 </a:t>
            </a:r>
            <a:r>
              <a:rPr kumimoji="1" lang="en-US" altLang="ja-JP" dirty="0" smtClean="0"/>
              <a:t>– </a:t>
            </a:r>
            <a:r>
              <a:rPr kumimoji="1" lang="ja-JP" altLang="en-US" dirty="0" smtClean="0"/>
              <a:t>モデル検査の動的変更への適用</a:t>
            </a:r>
            <a:endParaRPr kumimoji="1" lang="ja-JP" altLang="en-US" dirty="0"/>
          </a:p>
        </p:txBody>
      </p:sp>
      <p:pic>
        <p:nvPicPr>
          <p:cNvPr id="5" name="図 4"/>
          <p:cNvPicPr>
            <a:picLocks noChangeAspect="1"/>
          </p:cNvPicPr>
          <p:nvPr/>
        </p:nvPicPr>
        <p:blipFill>
          <a:blip r:embed="rId2"/>
          <a:stretch>
            <a:fillRect/>
          </a:stretch>
        </p:blipFill>
        <p:spPr>
          <a:xfrm>
            <a:off x="565195" y="2060848"/>
            <a:ext cx="8327285" cy="4473655"/>
          </a:xfrm>
          <a:prstGeom prst="rect">
            <a:avLst/>
          </a:prstGeom>
        </p:spPr>
      </p:pic>
    </p:spTree>
    <p:extLst>
      <p:ext uri="{BB962C8B-B14F-4D97-AF65-F5344CB8AC3E}">
        <p14:creationId xmlns:p14="http://schemas.microsoft.com/office/powerpoint/2010/main" val="458482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en-US" altLang="ja-JP" dirty="0" smtClean="0"/>
              <a:t>[</a:t>
            </a:r>
            <a:r>
              <a:rPr lang="en-US" altLang="ja-JP" dirty="0" err="1"/>
              <a:t>Iftikhar</a:t>
            </a:r>
            <a:r>
              <a:rPr lang="en-US" altLang="ja-JP" dirty="0"/>
              <a:t> and </a:t>
            </a:r>
            <a:r>
              <a:rPr lang="en-US" altLang="ja-JP" dirty="0" err="1" smtClean="0"/>
              <a:t>Weyns</a:t>
            </a:r>
            <a:r>
              <a:rPr lang="en-US" altLang="ja-JP" dirty="0" smtClean="0"/>
              <a:t> 2014]</a:t>
            </a:r>
          </a:p>
          <a:p>
            <a:pPr lvl="1"/>
            <a:r>
              <a:rPr lang="en-US" altLang="ja-JP" dirty="0" err="1" smtClean="0">
                <a:solidFill>
                  <a:srgbClr val="FF0000"/>
                </a:solidFill>
              </a:rPr>
              <a:t>ActivFORMS</a:t>
            </a:r>
            <a:r>
              <a:rPr lang="ja-JP" altLang="en-US" dirty="0" smtClean="0">
                <a:solidFill>
                  <a:srgbClr val="FF0000"/>
                </a:solidFill>
              </a:rPr>
              <a:t> </a:t>
            </a:r>
            <a:r>
              <a:rPr lang="ja-JP" altLang="en-US" dirty="0" smtClean="0"/>
              <a:t>システム</a:t>
            </a:r>
            <a:endParaRPr lang="en-US" altLang="ja-JP" dirty="0" smtClean="0"/>
          </a:p>
          <a:p>
            <a:pPr lvl="1"/>
            <a:r>
              <a:rPr lang="en-US" altLang="ja-JP" dirty="0"/>
              <a:t>3</a:t>
            </a:r>
            <a:r>
              <a:rPr lang="ja-JP" altLang="en-US" dirty="0"/>
              <a:t>層アーキテクチャ</a:t>
            </a:r>
            <a:endParaRPr lang="en-US" altLang="ja-JP" dirty="0"/>
          </a:p>
          <a:p>
            <a:pPr lvl="2"/>
            <a:r>
              <a:rPr lang="ja-JP" altLang="en-US" dirty="0"/>
              <a:t>第</a:t>
            </a:r>
            <a:r>
              <a:rPr lang="en-US" altLang="ja-JP" dirty="0"/>
              <a:t>3</a:t>
            </a:r>
            <a:r>
              <a:rPr lang="ja-JP" altLang="en-US" dirty="0"/>
              <a:t>層ではゴールモデルを管理</a:t>
            </a:r>
            <a:endParaRPr lang="en-US" altLang="ja-JP" dirty="0"/>
          </a:p>
          <a:p>
            <a:pPr lvl="2"/>
            <a:r>
              <a:rPr lang="ja-JP" altLang="en-US" dirty="0"/>
              <a:t>第</a:t>
            </a:r>
            <a:r>
              <a:rPr lang="en-US" altLang="ja-JP" dirty="0"/>
              <a:t>2</a:t>
            </a:r>
            <a:r>
              <a:rPr lang="ja-JP" altLang="en-US" dirty="0"/>
              <a:t>層が </a:t>
            </a:r>
            <a:r>
              <a:rPr lang="en-US" altLang="ja-JP" dirty="0"/>
              <a:t>MAPE-K </a:t>
            </a:r>
            <a:r>
              <a:rPr lang="ja-JP" altLang="en-US" dirty="0"/>
              <a:t>ループ</a:t>
            </a:r>
            <a:endParaRPr lang="en-US" altLang="ja-JP" dirty="0"/>
          </a:p>
          <a:p>
            <a:pPr lvl="1"/>
            <a:r>
              <a:rPr lang="en-US" altLang="ja-JP" dirty="0"/>
              <a:t>MAPE </a:t>
            </a:r>
            <a:r>
              <a:rPr lang="ja-JP" altLang="en-US" dirty="0"/>
              <a:t>の各モジュールの振舞いを</a:t>
            </a:r>
            <a:r>
              <a:rPr lang="ja-JP" altLang="en-US" dirty="0">
                <a:solidFill>
                  <a:srgbClr val="FF0000"/>
                </a:solidFill>
              </a:rPr>
              <a:t>時間オートマトン</a:t>
            </a:r>
            <a:r>
              <a:rPr lang="ja-JP" altLang="en-US" dirty="0"/>
              <a:t>でモデル化</a:t>
            </a:r>
            <a:endParaRPr lang="en-US" altLang="ja-JP" dirty="0"/>
          </a:p>
          <a:p>
            <a:pPr lvl="2"/>
            <a:r>
              <a:rPr lang="ja-JP" altLang="en-US" dirty="0"/>
              <a:t>第</a:t>
            </a:r>
            <a:r>
              <a:rPr lang="en-US" altLang="ja-JP" dirty="0"/>
              <a:t>2</a:t>
            </a:r>
            <a:r>
              <a:rPr lang="ja-JP" altLang="en-US" dirty="0"/>
              <a:t>層は時間オートマトンを仮想機械が直接</a:t>
            </a:r>
            <a:r>
              <a:rPr lang="ja-JP" altLang="en-US" dirty="0" smtClean="0"/>
              <a:t>実行</a:t>
            </a:r>
            <a:endParaRPr lang="en-US" altLang="ja-JP" dirty="0"/>
          </a:p>
        </p:txBody>
      </p:sp>
      <p:sp>
        <p:nvSpPr>
          <p:cNvPr id="3" name="タイトル 2"/>
          <p:cNvSpPr>
            <a:spLocks noGrp="1"/>
          </p:cNvSpPr>
          <p:nvPr>
            <p:ph type="title"/>
          </p:nvPr>
        </p:nvSpPr>
        <p:spPr/>
        <p:txBody>
          <a:bodyPr>
            <a:normAutofit fontScale="90000"/>
          </a:bodyPr>
          <a:lstStyle/>
          <a:p>
            <a:r>
              <a:rPr kumimoji="1" lang="ja-JP" altLang="en-US" dirty="0" smtClean="0"/>
              <a:t>関連研究 </a:t>
            </a:r>
            <a:r>
              <a:rPr kumimoji="1" lang="en-US" altLang="ja-JP" dirty="0" smtClean="0"/>
              <a:t>– </a:t>
            </a:r>
            <a:r>
              <a:rPr kumimoji="1" lang="ja-JP" altLang="en-US" dirty="0" smtClean="0"/>
              <a:t>モデル検査の動的変更への適用</a:t>
            </a:r>
            <a:endParaRPr kumimoji="1" lang="ja-JP" altLang="en-US" dirty="0"/>
          </a:p>
        </p:txBody>
      </p:sp>
    </p:spTree>
    <p:extLst>
      <p:ext uri="{BB962C8B-B14F-4D97-AF65-F5344CB8AC3E}">
        <p14:creationId xmlns:p14="http://schemas.microsoft.com/office/powerpoint/2010/main" val="7419194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130000" t="-95000" r="40000" b="21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noFill/>
        <a:ln w="19050" cmpd="sng">
          <a:solidFill>
            <a:schemeClr val="tx1"/>
          </a:solidFill>
        </a:ln>
      </a:spPr>
      <a:bodyPr rtlCol="0" anchor="ctr"/>
      <a:lstStyle>
        <a:defPPr algn="ctr">
          <a:defRPr kumimoji="1" sz="28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74775A4-D71E-40D2-B07D-B4F5E3D3A6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プレゼンテーション資料 (ブレインストーミング)</Template>
  <TotalTime>0</TotalTime>
  <Words>2197</Words>
  <Application>Microsoft Macintosh PowerPoint</Application>
  <PresentationFormat>画面に合わせる (4:3)</PresentationFormat>
  <Paragraphs>348</Paragraphs>
  <Slides>37</Slides>
  <Notes>2</Notes>
  <HiddenSlides>0</HiddenSlides>
  <MMClips>0</MMClips>
  <ScaleCrop>false</ScaleCrop>
  <HeadingPairs>
    <vt:vector size="4" baseType="variant">
      <vt:variant>
        <vt:lpstr>テーマ</vt:lpstr>
      </vt:variant>
      <vt:variant>
        <vt:i4>1</vt:i4>
      </vt:variant>
      <vt:variant>
        <vt:lpstr>スライド タイトル</vt:lpstr>
      </vt:variant>
      <vt:variant>
        <vt:i4>37</vt:i4>
      </vt:variant>
    </vt:vector>
  </HeadingPairs>
  <TitlesOfParts>
    <vt:vector size="38" baseType="lpstr">
      <vt:lpstr>ビジネス</vt:lpstr>
      <vt:lpstr>動的に変更されるシステムの 形式検証に向けて </vt:lpstr>
      <vt:lpstr>内容</vt:lpstr>
      <vt:lpstr>背景 – 自己適応と動的変更</vt:lpstr>
      <vt:lpstr>背景 – 動的変更におけるテスト・ デバッグの困難さ</vt:lpstr>
      <vt:lpstr>研究目的 - 動的に変更される システムの形式検証</vt:lpstr>
      <vt:lpstr>関連研究 – モデル検査の動的変更への適用</vt:lpstr>
      <vt:lpstr>関連研究 – モデル検査の動的変更への適用</vt:lpstr>
      <vt:lpstr>関連研究 – モデル検査の動的変更への適用</vt:lpstr>
      <vt:lpstr>関連研究 – モデル検査の動的変更への適用</vt:lpstr>
      <vt:lpstr>関連研究 – モデル検査の動的変更への適用</vt:lpstr>
      <vt:lpstr>関連研究 – モデル検査の動的変更への適用</vt:lpstr>
      <vt:lpstr>関連研究 – モデル検査の動的変更への適用</vt:lpstr>
      <vt:lpstr>研究方針</vt:lpstr>
      <vt:lpstr>書換え論理とは？</vt:lpstr>
      <vt:lpstr>書換え論理とは？</vt:lpstr>
      <vt:lpstr>書換え論理とは？</vt:lpstr>
      <vt:lpstr>書換え論理によるシステムの振舞いのモデル化</vt:lpstr>
      <vt:lpstr>リフレクションとは？</vt:lpstr>
      <vt:lpstr>書換え論理によるリフレクションの モデル化</vt:lpstr>
      <vt:lpstr>書換え論理によるリフレクションの モデル化</vt:lpstr>
      <vt:lpstr>アスペクト指向プログラミングとは？</vt:lpstr>
      <vt:lpstr>アスペクト指向プログラミングとは？</vt:lpstr>
      <vt:lpstr>AOP 利用自己適応システムの例</vt:lpstr>
      <vt:lpstr>EAOP の適用</vt:lpstr>
      <vt:lpstr>EAOP の適用例</vt:lpstr>
      <vt:lpstr>EAOP の適用例</vt:lpstr>
      <vt:lpstr>EAOP の適用例</vt:lpstr>
      <vt:lpstr>書換え論理による EAOP のモデル化</vt:lpstr>
      <vt:lpstr>書換え論理による EAOP のモデル化</vt:lpstr>
      <vt:lpstr>モデル検査の適用</vt:lpstr>
      <vt:lpstr>実験評価</vt:lpstr>
      <vt:lpstr>実験評価</vt:lpstr>
      <vt:lpstr>実験評価</vt:lpstr>
      <vt:lpstr>実験結果</vt:lpstr>
      <vt:lpstr>実験結果</vt:lpstr>
      <vt:lpstr>まとめ</vt:lpstr>
      <vt:lpstr>今後の課題</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2014-11-24T08:03:12Z</dcterms:created>
  <dcterms:modified xsi:type="dcterms:W3CDTF">2015-03-22T13:12:43Z</dcterms:modified>
  <cp:category/>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TC101671239990</vt:lpwstr>
  </property>
</Properties>
</file>