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tmp" ContentType="image/p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70" r:id="rId3"/>
    <p:sldId id="260" r:id="rId4"/>
    <p:sldId id="262" r:id="rId5"/>
    <p:sldId id="264" r:id="rId6"/>
    <p:sldId id="271"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315" r:id="rId50"/>
    <p:sldId id="316" r:id="rId51"/>
    <p:sldId id="317" r:id="rId52"/>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7" d="100"/>
          <a:sy n="87" d="100"/>
        </p:scale>
        <p:origin x="-182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7D9521-A1B8-6D40-9075-20989A0D3DD3}" type="datetimeFigureOut">
              <a:rPr kumimoji="1" lang="ja-JP" altLang="en-US" smtClean="0"/>
              <a:t>15/03/29</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E9831D-9981-2D41-8FB0-A7514A6C5AE2}" type="slidenum">
              <a:rPr kumimoji="1" lang="ja-JP" altLang="en-US" smtClean="0"/>
              <a:t>‹#›</a:t>
            </a:fld>
            <a:endParaRPr kumimoji="1" lang="ja-JP" altLang="en-US"/>
          </a:p>
        </p:txBody>
      </p:sp>
    </p:spTree>
    <p:extLst>
      <p:ext uri="{BB962C8B-B14F-4D97-AF65-F5344CB8AC3E}">
        <p14:creationId xmlns:p14="http://schemas.microsoft.com/office/powerpoint/2010/main" val="311225211"/>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Dimmer : </a:t>
            </a:r>
          </a:p>
          <a:p>
            <a:r>
              <a:rPr kumimoji="1" lang="en-US" altLang="ja-JP" dirty="0" smtClean="0"/>
              <a:t>E-</a:t>
            </a:r>
            <a:r>
              <a:rPr kumimoji="1" lang="ja-JP" altLang="en-US" dirty="0" smtClean="0"/>
              <a:t>コマースの例：推薦商品の表示数</a:t>
            </a:r>
            <a:endParaRPr kumimoji="1" lang="en-US" altLang="ja-JP" dirty="0" smtClean="0"/>
          </a:p>
          <a:p>
            <a:r>
              <a:rPr kumimoji="1" lang="ja-JP" altLang="en-US" dirty="0" smtClean="0"/>
              <a:t>音楽ストリーミングの例：広告の配信数</a:t>
            </a:r>
            <a:endParaRPr kumimoji="1" lang="ja-JP" altLang="en-US" dirty="0"/>
          </a:p>
        </p:txBody>
      </p:sp>
      <p:sp>
        <p:nvSpPr>
          <p:cNvPr id="4" name="スライド番号プレースホルダー 3"/>
          <p:cNvSpPr>
            <a:spLocks noGrp="1"/>
          </p:cNvSpPr>
          <p:nvPr>
            <p:ph type="sldNum" sz="quarter" idx="10"/>
          </p:nvPr>
        </p:nvSpPr>
        <p:spPr/>
        <p:txBody>
          <a:bodyPr/>
          <a:lstStyle/>
          <a:p>
            <a:fld id="{ACE9831D-9981-2D41-8FB0-A7514A6C5AE2}" type="slidenum">
              <a:rPr kumimoji="1" lang="ja-JP" altLang="en-US" smtClean="0"/>
              <a:t>3</a:t>
            </a:fld>
            <a:endParaRPr kumimoji="1" lang="ja-JP" altLang="en-US"/>
          </a:p>
        </p:txBody>
      </p:sp>
    </p:spTree>
    <p:extLst>
      <p:ext uri="{BB962C8B-B14F-4D97-AF65-F5344CB8AC3E}">
        <p14:creationId xmlns:p14="http://schemas.microsoft.com/office/powerpoint/2010/main" val="316473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E04295-4D10-C54E-AA3A-4F88DA8DF86F}" type="slidenum">
              <a:rPr kumimoji="1" lang="ja-JP" altLang="en-US" smtClean="0"/>
              <a:t>42</a:t>
            </a:fld>
            <a:endParaRPr kumimoji="1" lang="ja-JP" altLang="en-US"/>
          </a:p>
        </p:txBody>
      </p:sp>
    </p:spTree>
    <p:extLst>
      <p:ext uri="{BB962C8B-B14F-4D97-AF65-F5344CB8AC3E}">
        <p14:creationId xmlns:p14="http://schemas.microsoft.com/office/powerpoint/2010/main" val="1229842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DE04295-4D10-C54E-AA3A-4F88DA8DF86F}" type="slidenum">
              <a:rPr kumimoji="1" lang="ja-JP" altLang="en-US" smtClean="0"/>
              <a:t>43</a:t>
            </a:fld>
            <a:endParaRPr kumimoji="1" lang="ja-JP" altLang="en-US"/>
          </a:p>
        </p:txBody>
      </p:sp>
    </p:spTree>
    <p:extLst>
      <p:ext uri="{BB962C8B-B14F-4D97-AF65-F5344CB8AC3E}">
        <p14:creationId xmlns:p14="http://schemas.microsoft.com/office/powerpoint/2010/main" val="2668019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528E15F-2C7B-4C29-9817-14DCCFA1D688}" type="slidenum">
              <a:rPr kumimoji="1" lang="ja-JP" altLang="en-US" smtClean="0"/>
              <a:t>14</a:t>
            </a:fld>
            <a:endParaRPr kumimoji="1" lang="ja-JP" altLang="en-US"/>
          </a:p>
        </p:txBody>
      </p:sp>
    </p:spTree>
    <p:extLst>
      <p:ext uri="{BB962C8B-B14F-4D97-AF65-F5344CB8AC3E}">
        <p14:creationId xmlns:p14="http://schemas.microsoft.com/office/powerpoint/2010/main" val="3030305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00160CB-FF95-4FC5-A250-7524CBE372D3}" type="slidenum">
              <a:rPr kumimoji="1" lang="ja-JP" altLang="en-US" smtClean="0"/>
              <a:t>20</a:t>
            </a:fld>
            <a:endParaRPr kumimoji="1" lang="ja-JP" altLang="en-US" dirty="0"/>
          </a:p>
        </p:txBody>
      </p:sp>
    </p:spTree>
    <p:extLst>
      <p:ext uri="{BB962C8B-B14F-4D97-AF65-F5344CB8AC3E}">
        <p14:creationId xmlns:p14="http://schemas.microsoft.com/office/powerpoint/2010/main" val="3037619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E9BC4E5-2BC1-4F43-85DD-A1B8F74CB7EB}" type="slidenum">
              <a:rPr lang="en-US" smtClean="0"/>
              <a:pPr/>
              <a:t>31</a:t>
            </a:fld>
            <a:endParaRPr lang="en-US"/>
          </a:p>
        </p:txBody>
      </p:sp>
    </p:spTree>
    <p:extLst>
      <p:ext uri="{BB962C8B-B14F-4D97-AF65-F5344CB8AC3E}">
        <p14:creationId xmlns:p14="http://schemas.microsoft.com/office/powerpoint/2010/main" val="362591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E9BC4E5-2BC1-4F43-85DD-A1B8F74CB7EB}" type="slidenum">
              <a:rPr lang="en-US" smtClean="0"/>
              <a:pPr/>
              <a:t>32</a:t>
            </a:fld>
            <a:endParaRPr lang="en-US"/>
          </a:p>
        </p:txBody>
      </p:sp>
    </p:spTree>
    <p:extLst>
      <p:ext uri="{BB962C8B-B14F-4D97-AF65-F5344CB8AC3E}">
        <p14:creationId xmlns:p14="http://schemas.microsoft.com/office/powerpoint/2010/main" val="36259158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E9BC4E5-2BC1-4F43-85DD-A1B8F74CB7EB}" type="slidenum">
              <a:rPr lang="en-US" smtClean="0"/>
              <a:pPr/>
              <a:t>33</a:t>
            </a:fld>
            <a:endParaRPr lang="en-US"/>
          </a:p>
        </p:txBody>
      </p:sp>
    </p:spTree>
    <p:extLst>
      <p:ext uri="{BB962C8B-B14F-4D97-AF65-F5344CB8AC3E}">
        <p14:creationId xmlns:p14="http://schemas.microsoft.com/office/powerpoint/2010/main" val="362591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E9BC4E5-2BC1-4F43-85DD-A1B8F74CB7EB}" type="slidenum">
              <a:rPr lang="en-US" smtClean="0"/>
              <a:pPr/>
              <a:t>34</a:t>
            </a:fld>
            <a:endParaRPr lang="en-US"/>
          </a:p>
        </p:txBody>
      </p:sp>
    </p:spTree>
    <p:extLst>
      <p:ext uri="{BB962C8B-B14F-4D97-AF65-F5344CB8AC3E}">
        <p14:creationId xmlns:p14="http://schemas.microsoft.com/office/powerpoint/2010/main" val="362591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DE04295-4D10-C54E-AA3A-4F88DA8DF86F}" type="slidenum">
              <a:rPr kumimoji="1" lang="ja-JP" altLang="en-US" smtClean="0"/>
              <a:t>38</a:t>
            </a:fld>
            <a:endParaRPr kumimoji="1" lang="ja-JP" altLang="en-US"/>
          </a:p>
        </p:txBody>
      </p:sp>
    </p:spTree>
    <p:extLst>
      <p:ext uri="{BB962C8B-B14F-4D97-AF65-F5344CB8AC3E}">
        <p14:creationId xmlns:p14="http://schemas.microsoft.com/office/powerpoint/2010/main" val="2861658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baseline="0" dirty="0" smtClean="0"/>
          </a:p>
        </p:txBody>
      </p:sp>
      <p:sp>
        <p:nvSpPr>
          <p:cNvPr id="4" name="スライド番号プレースホルダー 3"/>
          <p:cNvSpPr>
            <a:spLocks noGrp="1"/>
          </p:cNvSpPr>
          <p:nvPr>
            <p:ph type="sldNum" sz="quarter" idx="10"/>
          </p:nvPr>
        </p:nvSpPr>
        <p:spPr/>
        <p:txBody>
          <a:bodyPr/>
          <a:lstStyle/>
          <a:p>
            <a:fld id="{ADE04295-4D10-C54E-AA3A-4F88DA8DF86F}" type="slidenum">
              <a:rPr kumimoji="1" lang="ja-JP" altLang="en-US" smtClean="0"/>
              <a:t>41</a:t>
            </a:fld>
            <a:endParaRPr kumimoji="1" lang="ja-JP" altLang="en-US"/>
          </a:p>
        </p:txBody>
      </p:sp>
    </p:spTree>
    <p:extLst>
      <p:ext uri="{BB962C8B-B14F-4D97-AF65-F5344CB8AC3E}">
        <p14:creationId xmlns:p14="http://schemas.microsoft.com/office/powerpoint/2010/main" val="2772925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152076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1423112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3958886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Black Signature">
    <p:bg>
      <p:bgPr>
        <a:solidFill>
          <a:schemeClr val="bg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458788" y="4659314"/>
            <a:ext cx="8280000" cy="1758950"/>
          </a:xfrm>
        </p:spPr>
        <p:txBody>
          <a:bodyPr>
            <a:noAutofit/>
          </a:bodyPr>
          <a:lstStyle>
            <a:lvl1pPr marL="0" indent="0">
              <a:lnSpc>
                <a:spcPts val="3900"/>
              </a:lnSpc>
              <a:spcBef>
                <a:spcPts val="0"/>
              </a:spcBef>
              <a:spcAft>
                <a:spcPts val="0"/>
              </a:spcAft>
              <a:buNone/>
              <a:defRPr sz="2000" baseline="0">
                <a:solidFill>
                  <a:schemeClr val="tx1"/>
                </a:solidFill>
                <a:latin typeface="HGPｺﾞｼｯｸM" pitchFamily="50" charset="-128"/>
                <a:ea typeface="HGPｺﾞｼｯｸM" pitchFamily="50" charset="-128"/>
              </a:defRPr>
            </a:lvl1pPr>
            <a:lvl2pPr marL="0" indent="0">
              <a:lnSpc>
                <a:spcPct val="100000"/>
              </a:lnSpc>
              <a:spcAft>
                <a:spcPts val="0"/>
              </a:spcAft>
              <a:buNone/>
              <a:defRPr sz="1900">
                <a:solidFill>
                  <a:schemeClr val="bg1"/>
                </a:solidFill>
              </a:defRPr>
            </a:lvl2pPr>
            <a:lvl3pPr marL="468000" indent="0">
              <a:buNone/>
              <a:defRPr/>
            </a:lvl3pPr>
          </a:lstStyle>
          <a:p>
            <a:pPr lvl="0"/>
            <a:r>
              <a:rPr lang="en-US" dirty="0" smtClean="0"/>
              <a:t>Master Title Slide Headline</a:t>
            </a:r>
          </a:p>
        </p:txBody>
      </p:sp>
      <p:cxnSp>
        <p:nvCxnSpPr>
          <p:cNvPr id="12" name="Straight Connector 11"/>
          <p:cNvCxnSpPr/>
          <p:nvPr userDrawn="1"/>
        </p:nvCxnSpPr>
        <p:spPr>
          <a:xfrm>
            <a:off x="457200" y="1159234"/>
            <a:ext cx="8686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75731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2859430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998860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20082981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1647346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4013956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138666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2851785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57796AA-0BBD-804E-BC6A-AF0619AFBDAE}" type="datetimeFigureOut">
              <a:rPr kumimoji="1" lang="ja-JP" altLang="en-US" smtClean="0"/>
              <a:t>15/03/29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867813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796AA-0BBD-804E-BC6A-AF0619AFBDAE}" type="datetimeFigureOut">
              <a:rPr kumimoji="1" lang="ja-JP" altLang="en-US" smtClean="0"/>
              <a:t>15/03/29</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4151A6-60E7-A64A-A85B-479CCA802375}" type="slidenum">
              <a:rPr kumimoji="1" lang="ja-JP" altLang="en-US" smtClean="0"/>
              <a:t>‹#›</a:t>
            </a:fld>
            <a:endParaRPr kumimoji="1" lang="ja-JP" altLang="en-US"/>
          </a:p>
        </p:txBody>
      </p:sp>
    </p:spTree>
    <p:extLst>
      <p:ext uri="{BB962C8B-B14F-4D97-AF65-F5344CB8AC3E}">
        <p14:creationId xmlns:p14="http://schemas.microsoft.com/office/powerpoint/2010/main" val="1915700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tm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tmp"/></Relationships>
</file>

<file path=ppt/slides/_rels/slide14.xml.rels><?xml version="1.0" encoding="UTF-8" standalone="yes"?>
<Relationships xmlns="http://schemas.openxmlformats.org/package/2006/relationships"><Relationship Id="rId3" Type="http://schemas.openxmlformats.org/officeDocument/2006/relationships/image" Target="../media/image16.tmp"/><Relationship Id="rId4" Type="http://schemas.openxmlformats.org/officeDocument/2006/relationships/image" Target="../media/image17.tmp"/><Relationship Id="rId5" Type="http://schemas.openxmlformats.org/officeDocument/2006/relationships/image" Target="../media/image18.tmp"/><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3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tiff"/><Relationship Id="rId4" Type="http://schemas.openxmlformats.org/officeDocument/2006/relationships/image" Target="../media/image10.tiff"/><Relationship Id="rId5" Type="http://schemas.openxmlformats.org/officeDocument/2006/relationships/image" Target="../media/image11.tiff"/><Relationship Id="rId6" Type="http://schemas.openxmlformats.org/officeDocument/2006/relationships/image" Target="../media/image12.tiff"/><Relationship Id="rId7" Type="http://schemas.openxmlformats.org/officeDocument/2006/relationships/image" Target="../media/image4.tiff"/><Relationship Id="rId8"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822200"/>
            <a:ext cx="7772400" cy="1470025"/>
          </a:xfrm>
        </p:spPr>
        <p:txBody>
          <a:bodyPr>
            <a:normAutofit/>
          </a:bodyPr>
          <a:lstStyle/>
          <a:p>
            <a:r>
              <a:rPr lang="en-US" altLang="ja-JP" b="1" dirty="0"/>
              <a:t>Brownout: Building More Robust Cloud Applications </a:t>
            </a:r>
            <a:endParaRPr kumimoji="1" lang="ja-JP" altLang="en-US" dirty="0"/>
          </a:p>
        </p:txBody>
      </p:sp>
      <p:sp>
        <p:nvSpPr>
          <p:cNvPr id="3" name="サブタイトル 2"/>
          <p:cNvSpPr>
            <a:spLocks noGrp="1"/>
          </p:cNvSpPr>
          <p:nvPr>
            <p:ph type="subTitle" idx="1"/>
          </p:nvPr>
        </p:nvSpPr>
        <p:spPr>
          <a:xfrm>
            <a:off x="863079" y="3886200"/>
            <a:ext cx="7706050" cy="1752600"/>
          </a:xfrm>
        </p:spPr>
        <p:txBody>
          <a:bodyPr>
            <a:normAutofit fontScale="92500" lnSpcReduction="10000"/>
          </a:bodyPr>
          <a:lstStyle/>
          <a:p>
            <a:r>
              <a:rPr kumimoji="1" lang="en-US" altLang="ja-JP" sz="2800" dirty="0" smtClean="0"/>
              <a:t>Christian Klein</a:t>
            </a:r>
            <a:r>
              <a:rPr kumimoji="1" lang="en-US" altLang="ja-JP" sz="2800" baseline="30000" dirty="0" smtClean="0"/>
              <a:t>1</a:t>
            </a:r>
            <a:r>
              <a:rPr kumimoji="1" lang="en-US" altLang="ja-JP" sz="2800" dirty="0" smtClean="0"/>
              <a:t>, Martina Maggio</a:t>
            </a:r>
            <a:r>
              <a:rPr kumimoji="1" lang="en-US" altLang="ja-JP" sz="2800" baseline="30000" dirty="0" smtClean="0"/>
              <a:t>2</a:t>
            </a:r>
            <a:r>
              <a:rPr kumimoji="1" lang="en-US" altLang="ja-JP" sz="2800" dirty="0" smtClean="0"/>
              <a:t>,</a:t>
            </a:r>
            <a:br>
              <a:rPr kumimoji="1" lang="en-US" altLang="ja-JP" sz="2800" dirty="0" smtClean="0"/>
            </a:br>
            <a:r>
              <a:rPr kumimoji="1" lang="en-US" altLang="ja-JP" sz="2800" dirty="0" smtClean="0"/>
              <a:t>Karl-Erik Arzen</a:t>
            </a:r>
            <a:r>
              <a:rPr kumimoji="1" lang="en-US" altLang="ja-JP" sz="2800" baseline="30000" dirty="0" smtClean="0"/>
              <a:t>2</a:t>
            </a:r>
            <a:r>
              <a:rPr kumimoji="1" lang="en-US" altLang="ja-JP" sz="2800" dirty="0" smtClean="0"/>
              <a:t>, Francisco Hernandez-Rodriguez</a:t>
            </a:r>
            <a:r>
              <a:rPr kumimoji="1" lang="en-US" altLang="ja-JP" sz="2800" baseline="30000" dirty="0" smtClean="0"/>
              <a:t>1</a:t>
            </a:r>
          </a:p>
          <a:p>
            <a:r>
              <a:rPr lang="en-US" altLang="ja-JP" sz="2800" dirty="0" smtClean="0"/>
              <a:t>1:Umea University, Sweden</a:t>
            </a:r>
          </a:p>
          <a:p>
            <a:r>
              <a:rPr lang="en-US" altLang="ja-JP" sz="2800" dirty="0" smtClean="0"/>
              <a:t>2:Lund University, Sweden</a:t>
            </a:r>
            <a:endParaRPr kumimoji="1" lang="ja-JP" altLang="en-US" sz="2800" dirty="0"/>
          </a:p>
        </p:txBody>
      </p:sp>
      <p:sp>
        <p:nvSpPr>
          <p:cNvPr id="4" name="テキスト ボックス 3"/>
          <p:cNvSpPr txBox="1"/>
          <p:nvPr/>
        </p:nvSpPr>
        <p:spPr>
          <a:xfrm>
            <a:off x="3859190" y="1222035"/>
            <a:ext cx="1106793" cy="461665"/>
          </a:xfrm>
          <a:prstGeom prst="rect">
            <a:avLst/>
          </a:prstGeom>
          <a:noFill/>
        </p:spPr>
        <p:txBody>
          <a:bodyPr wrap="none" rtlCol="0">
            <a:spAutoFit/>
          </a:bodyPr>
          <a:lstStyle/>
          <a:p>
            <a:r>
              <a:rPr kumimoji="1" lang="en-US" altLang="ja-JP" sz="2400" dirty="0" smtClean="0"/>
              <a:t>ICSE14’</a:t>
            </a:r>
            <a:endParaRPr kumimoji="1" lang="ja-JP" altLang="en-US" sz="2400" dirty="0"/>
          </a:p>
        </p:txBody>
      </p:sp>
      <p:sp>
        <p:nvSpPr>
          <p:cNvPr id="5" name="テキスト ボックス 4"/>
          <p:cNvSpPr txBox="1"/>
          <p:nvPr/>
        </p:nvSpPr>
        <p:spPr>
          <a:xfrm>
            <a:off x="6238819" y="6127507"/>
            <a:ext cx="877163" cy="369332"/>
          </a:xfrm>
          <a:prstGeom prst="rect">
            <a:avLst/>
          </a:prstGeom>
          <a:noFill/>
        </p:spPr>
        <p:txBody>
          <a:bodyPr wrap="none" rtlCol="0">
            <a:spAutoFit/>
          </a:bodyPr>
          <a:lstStyle/>
          <a:p>
            <a:r>
              <a:rPr kumimoji="1" lang="ja-JP" altLang="en-US" dirty="0" smtClean="0"/>
              <a:t>鄭顕志</a:t>
            </a:r>
            <a:endParaRPr kumimoji="1" lang="ja-JP" altLang="en-US" dirty="0"/>
          </a:p>
        </p:txBody>
      </p:sp>
    </p:spTree>
    <p:extLst>
      <p:ext uri="{BB962C8B-B14F-4D97-AF65-F5344CB8AC3E}">
        <p14:creationId xmlns:p14="http://schemas.microsoft.com/office/powerpoint/2010/main" val="2879146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a:t>
            </a:r>
            <a:endParaRPr kumimoji="1" lang="ja-JP" altLang="en-US" dirty="0"/>
          </a:p>
        </p:txBody>
      </p:sp>
      <p:sp>
        <p:nvSpPr>
          <p:cNvPr id="3" name="コンテンツ プレースホルダー 2"/>
          <p:cNvSpPr>
            <a:spLocks noGrp="1"/>
          </p:cNvSpPr>
          <p:nvPr>
            <p:ph idx="1"/>
          </p:nvPr>
        </p:nvSpPr>
        <p:spPr>
          <a:xfrm>
            <a:off x="457200" y="1752600"/>
            <a:ext cx="8363272" cy="4806205"/>
          </a:xfrm>
        </p:spPr>
        <p:txBody>
          <a:bodyPr>
            <a:normAutofit fontScale="85000" lnSpcReduction="10000"/>
          </a:bodyPr>
          <a:lstStyle/>
          <a:p>
            <a:pPr marL="342900" indent="-342900">
              <a:buFont typeface="Arial" panose="020B0604020202020204" pitchFamily="34" charset="0"/>
              <a:buChar char="•"/>
            </a:pPr>
            <a:r>
              <a:rPr kumimoji="1" lang="ja-JP" altLang="en-US" sz="2400" b="0" dirty="0" smtClean="0"/>
              <a:t>適応型システム設計のためのフレームワーク：</a:t>
            </a:r>
            <a:r>
              <a:rPr kumimoji="1" lang="en-US" altLang="ja-JP" sz="2400" b="0" dirty="0" err="1" smtClean="0"/>
              <a:t>Zanshin</a:t>
            </a:r>
            <a:endParaRPr kumimoji="1" lang="en-US" altLang="ja-JP" sz="2400" b="0" dirty="0" smtClean="0"/>
          </a:p>
          <a:p>
            <a:pPr marL="571500" lvl="1" indent="-342900"/>
            <a:r>
              <a:rPr lang="ja-JP" altLang="en-US" dirty="0"/>
              <a:t>ゴールモデルをベースにしている</a:t>
            </a:r>
          </a:p>
          <a:p>
            <a:pPr marL="571500" lvl="1" indent="-342900"/>
            <a:r>
              <a:rPr lang="ja-JP" altLang="en-US" dirty="0"/>
              <a:t>フィードバックコントローラとして機能する</a:t>
            </a:r>
          </a:p>
          <a:p>
            <a:pPr marL="228600" lvl="1" indent="0">
              <a:buNone/>
            </a:pPr>
            <a:r>
              <a:rPr lang="ja-JP" altLang="en-US" dirty="0" smtClean="0"/>
              <a:t>　</a:t>
            </a:r>
            <a:r>
              <a:rPr lang="ja-JP" altLang="en-US" dirty="0"/>
              <a:t>　</a:t>
            </a:r>
            <a:r>
              <a:rPr lang="ja-JP" altLang="en-US" dirty="0" smtClean="0"/>
              <a:t>（→要求</a:t>
            </a:r>
            <a:r>
              <a:rPr lang="ja-JP" altLang="en-US" dirty="0"/>
              <a:t>を監視し、失敗を検知したら適応する）</a:t>
            </a:r>
          </a:p>
          <a:p>
            <a:pPr marL="571500" lvl="1" indent="-342900"/>
            <a:endParaRPr lang="en-US" altLang="ja-JP" sz="1400" b="0" dirty="0"/>
          </a:p>
          <a:p>
            <a:pPr marL="114300" indent="-342900">
              <a:buFont typeface="Arial" panose="020B0604020202020204" pitchFamily="34" charset="0"/>
              <a:buChar char="•"/>
            </a:pPr>
            <a:r>
              <a:rPr kumimoji="1" lang="en-US" altLang="ja-JP" sz="2400" b="0" dirty="0" err="1" smtClean="0"/>
              <a:t>Zanshin</a:t>
            </a:r>
            <a:r>
              <a:rPr kumimoji="1" lang="ja-JP" altLang="en-US" sz="2400" b="0" dirty="0" smtClean="0"/>
              <a:t>の問題</a:t>
            </a:r>
            <a:endParaRPr kumimoji="1" lang="en-US" altLang="ja-JP" sz="2400" b="0" dirty="0" smtClean="0"/>
          </a:p>
          <a:p>
            <a:pPr marL="571500" lvl="1" indent="-342900" algn="just"/>
            <a:r>
              <a:rPr lang="ja-JP" altLang="en-US" b="0" dirty="0" smtClean="0"/>
              <a:t>複数の要求を同時に扱うことができない</a:t>
            </a:r>
            <a:endParaRPr lang="en-US" altLang="ja-JP" b="0" dirty="0" smtClean="0"/>
          </a:p>
          <a:p>
            <a:pPr marL="571500" lvl="1" indent="-342900" algn="just"/>
            <a:r>
              <a:rPr kumimoji="1" lang="ja-JP" altLang="en-US" b="0" dirty="0" smtClean="0"/>
              <a:t>ある要求を修復すると、他の要求が満たされなくなる場合が</a:t>
            </a:r>
            <a:r>
              <a:rPr lang="ja-JP" altLang="en-US" b="0" dirty="0" smtClean="0"/>
              <a:t>ある</a:t>
            </a:r>
            <a:endParaRPr lang="en-US" altLang="ja-JP" b="0" dirty="0" smtClean="0"/>
          </a:p>
          <a:p>
            <a:pPr marL="228600" lvl="1" indent="0" algn="just">
              <a:buNone/>
            </a:pPr>
            <a:r>
              <a:rPr lang="ja-JP" altLang="en-US" b="0" dirty="0"/>
              <a:t>　</a:t>
            </a:r>
            <a:r>
              <a:rPr lang="ja-JP" altLang="en-US" b="0" dirty="0" smtClean="0"/>
              <a:t>　</a:t>
            </a:r>
            <a:r>
              <a:rPr lang="ja-JP" altLang="en-US" dirty="0" smtClean="0"/>
              <a:t>（→要求の衝突）</a:t>
            </a:r>
            <a:endParaRPr lang="en-US" altLang="ja-JP" dirty="0" smtClean="0"/>
          </a:p>
          <a:p>
            <a:pPr marL="228600" lvl="1" indent="0" algn="just">
              <a:buNone/>
            </a:pPr>
            <a:endParaRPr lang="en-US" altLang="ja-JP" sz="1400" b="0" dirty="0" smtClean="0"/>
          </a:p>
          <a:p>
            <a:pPr marL="114300" indent="-342900" algn="just">
              <a:buFont typeface="Arial" panose="020B0604020202020204" pitchFamily="34" charset="0"/>
              <a:buChar char="•"/>
            </a:pPr>
            <a:r>
              <a:rPr kumimoji="1" lang="ja-JP" altLang="en-US" sz="2400" b="0" dirty="0" smtClean="0"/>
              <a:t>目的</a:t>
            </a:r>
            <a:endParaRPr kumimoji="1" lang="en-US" altLang="ja-JP" sz="2400" b="0" dirty="0" smtClean="0"/>
          </a:p>
          <a:p>
            <a:pPr marL="571500" lvl="1" indent="-342900" algn="just"/>
            <a:r>
              <a:rPr lang="ja-JP" altLang="en-US" dirty="0" smtClean="0"/>
              <a:t>複数の要求を同時に扱えるようにし、要求の衝突を防ぐ</a:t>
            </a:r>
            <a:endParaRPr kumimoji="1" lang="en-US" altLang="ja-JP" b="0" dirty="0" smtClean="0"/>
          </a:p>
        </p:txBody>
      </p:sp>
      <p:sp>
        <p:nvSpPr>
          <p:cNvPr id="5" name="スライド番号プレースホルダー 3"/>
          <p:cNvSpPr txBox="1">
            <a:spLocks/>
          </p:cNvSpPr>
          <p:nvPr/>
        </p:nvSpPr>
        <p:spPr>
          <a:xfrm>
            <a:off x="8443401" y="6376243"/>
            <a:ext cx="521087"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2400" b="1"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B4B89E6-0955-4F40-981E-EF2DCE047B50}" type="slidenum">
              <a:rPr lang="ja-JP" altLang="en-US" smtClean="0"/>
              <a:pPr/>
              <a:t>10</a:t>
            </a:fld>
            <a:endParaRPr lang="ja-JP" altLang="en-US" dirty="0"/>
          </a:p>
        </p:txBody>
      </p:sp>
    </p:spTree>
    <p:extLst>
      <p:ext uri="{BB962C8B-B14F-4D97-AF65-F5344CB8AC3E}">
        <p14:creationId xmlns:p14="http://schemas.microsoft.com/office/powerpoint/2010/main" val="415869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既存手法</a:t>
            </a:r>
            <a:r>
              <a:rPr lang="ja-JP" altLang="en-US" dirty="0" smtClean="0"/>
              <a:t>（</a:t>
            </a:r>
            <a:r>
              <a:rPr lang="en-US" altLang="ja-JP" dirty="0" err="1" smtClean="0"/>
              <a:t>Z</a:t>
            </a:r>
            <a:r>
              <a:rPr lang="en-US" altLang="ja-JP" cap="none" dirty="0" err="1" smtClean="0"/>
              <a:t>anshin</a:t>
            </a:r>
            <a:r>
              <a:rPr lang="ja-JP" altLang="en-US" dirty="0" smtClean="0"/>
              <a:t>）</a:t>
            </a:r>
            <a:endParaRPr kumimoji="1" lang="ja-JP" altLang="en-US" dirty="0"/>
          </a:p>
        </p:txBody>
      </p:sp>
      <p:sp>
        <p:nvSpPr>
          <p:cNvPr id="3" name="コンテンツ プレースホルダー 2"/>
          <p:cNvSpPr>
            <a:spLocks noGrp="1"/>
          </p:cNvSpPr>
          <p:nvPr>
            <p:ph idx="1"/>
          </p:nvPr>
        </p:nvSpPr>
        <p:spPr>
          <a:xfrm>
            <a:off x="457200" y="1752600"/>
            <a:ext cx="7620000" cy="4988768"/>
          </a:xfrm>
        </p:spPr>
        <p:txBody>
          <a:bodyPr>
            <a:noAutofit/>
          </a:bodyPr>
          <a:lstStyle/>
          <a:p>
            <a:pPr marL="342900" indent="-342900">
              <a:buFont typeface="Arial" panose="020B0604020202020204" pitchFamily="34" charset="0"/>
              <a:buChar char="•"/>
            </a:pPr>
            <a:r>
              <a:rPr lang="ja-JP" altLang="en-US" b="0" dirty="0" smtClean="0"/>
              <a:t>事前準備</a:t>
            </a:r>
            <a:endParaRPr lang="en-US" altLang="ja-JP" b="0" dirty="0" smtClean="0"/>
          </a:p>
          <a:p>
            <a:pPr marL="457200" indent="-457200">
              <a:buClr>
                <a:schemeClr val="tx1"/>
              </a:buClr>
              <a:buFont typeface="+mj-lt"/>
              <a:buAutoNum type="arabicPeriod"/>
            </a:pPr>
            <a:r>
              <a:rPr lang="en-US" altLang="ja-JP" b="0" dirty="0" smtClean="0"/>
              <a:t>Awareness Requirements(</a:t>
            </a:r>
            <a:r>
              <a:rPr lang="en-US" altLang="ja-JP" b="0" dirty="0" err="1" smtClean="0"/>
              <a:t>AwReqs</a:t>
            </a:r>
            <a:r>
              <a:rPr lang="en-US" altLang="ja-JP" b="0" dirty="0" smtClean="0"/>
              <a:t>)</a:t>
            </a:r>
            <a:r>
              <a:rPr lang="ja-JP" altLang="en-US" b="0" dirty="0" smtClean="0"/>
              <a:t>の設定</a:t>
            </a:r>
            <a:endParaRPr lang="en-US" altLang="ja-JP" b="0" dirty="0" smtClean="0"/>
          </a:p>
          <a:p>
            <a:pPr marL="274320" lvl="1" indent="0">
              <a:buClr>
                <a:schemeClr val="tx1"/>
              </a:buClr>
              <a:buNone/>
            </a:pPr>
            <a:r>
              <a:rPr lang="ja-JP" altLang="en-US" sz="1800" b="0" dirty="0" smtClean="0"/>
              <a:t>　もとの要求の上に更なる要求を課す</a:t>
            </a:r>
            <a:endParaRPr lang="en-US" altLang="ja-JP" sz="1800" b="0" dirty="0" smtClean="0"/>
          </a:p>
          <a:p>
            <a:pPr marL="457200" indent="-457200">
              <a:buFont typeface="+mj-lt"/>
              <a:buAutoNum type="arabicPeriod"/>
            </a:pPr>
            <a:r>
              <a:rPr lang="ja-JP" altLang="en-US" b="0" dirty="0" smtClean="0"/>
              <a:t>パラメータの特定</a:t>
            </a:r>
            <a:endParaRPr lang="en-US" altLang="ja-JP" b="0" dirty="0" smtClean="0"/>
          </a:p>
          <a:p>
            <a:pPr lvl="1"/>
            <a:r>
              <a:rPr lang="en-US" altLang="ja-JP" sz="1800" dirty="0" err="1" smtClean="0"/>
              <a:t>AwReqs</a:t>
            </a:r>
            <a:r>
              <a:rPr lang="ja-JP" altLang="en-US" sz="1800" dirty="0" err="1" smtClean="0"/>
              <a:t>を評</a:t>
            </a:r>
            <a:r>
              <a:rPr lang="ja-JP" altLang="en-US" sz="1800" dirty="0" smtClean="0"/>
              <a:t>価するための指標を抽出する</a:t>
            </a:r>
            <a:endParaRPr lang="en-US" altLang="ja-JP" sz="1800" dirty="0" smtClean="0"/>
          </a:p>
          <a:p>
            <a:pPr lvl="1"/>
            <a:r>
              <a:rPr lang="ja-JP" altLang="en-US" sz="1800" b="0" dirty="0" smtClean="0"/>
              <a:t>指標に影響を与えるパラメータを抽出する</a:t>
            </a:r>
            <a:endParaRPr lang="en-US" altLang="ja-JP" sz="1800" b="0" dirty="0" smtClean="0"/>
          </a:p>
          <a:p>
            <a:pPr lvl="1"/>
            <a:r>
              <a:rPr lang="ja-JP" altLang="en-US" sz="1800" dirty="0" smtClean="0"/>
              <a:t>指標とパラメータの関係</a:t>
            </a:r>
            <a:r>
              <a:rPr lang="ja-JP" altLang="en-US" dirty="0" smtClean="0"/>
              <a:t>を特定する</a:t>
            </a:r>
            <a:endParaRPr lang="en-US" altLang="ja-JP" b="0" dirty="0" smtClean="0"/>
          </a:p>
          <a:p>
            <a:pPr marL="457200" indent="-457200">
              <a:buClr>
                <a:schemeClr val="tx1"/>
              </a:buClr>
              <a:buFont typeface="+mj-lt"/>
              <a:buAutoNum type="arabicPeriod"/>
            </a:pPr>
            <a:r>
              <a:rPr lang="en-US" altLang="ja-JP" b="0" dirty="0" smtClean="0"/>
              <a:t>Evolution Requirements(</a:t>
            </a:r>
            <a:r>
              <a:rPr lang="en-US" altLang="ja-JP" b="0" dirty="0" err="1" smtClean="0"/>
              <a:t>EvoReqs</a:t>
            </a:r>
            <a:r>
              <a:rPr lang="en-US" altLang="ja-JP" b="0" dirty="0" smtClean="0"/>
              <a:t>)</a:t>
            </a:r>
            <a:r>
              <a:rPr lang="ja-JP" altLang="en-US" b="0" dirty="0" smtClean="0"/>
              <a:t>の設定</a:t>
            </a:r>
            <a:endParaRPr lang="en-US" altLang="ja-JP" b="0" dirty="0" smtClean="0"/>
          </a:p>
          <a:p>
            <a:pPr lvl="1" indent="0">
              <a:buClr>
                <a:schemeClr val="tx1"/>
              </a:buClr>
              <a:buNone/>
            </a:pPr>
            <a:r>
              <a:rPr lang="en-US" altLang="ja-JP" sz="1800" dirty="0" err="1" smtClean="0"/>
              <a:t>AwReqs</a:t>
            </a:r>
            <a:r>
              <a:rPr lang="ja-JP" altLang="en-US" sz="1800" dirty="0" smtClean="0"/>
              <a:t>が失敗した時の適応動作を設定する</a:t>
            </a:r>
            <a:endParaRPr lang="en-US" altLang="ja-JP" sz="1800" dirty="0" smtClean="0"/>
          </a:p>
          <a:p>
            <a:pPr lvl="1" indent="0">
              <a:buClr>
                <a:schemeClr val="tx1"/>
              </a:buClr>
              <a:buNone/>
            </a:pPr>
            <a:endParaRPr lang="en-US" altLang="ja-JP" sz="1800" dirty="0" smtClean="0"/>
          </a:p>
          <a:p>
            <a:pPr lvl="1" indent="0">
              <a:buClr>
                <a:schemeClr val="tx1"/>
              </a:buClr>
              <a:buNone/>
            </a:pPr>
            <a:endParaRPr lang="en-US" altLang="ja-JP" sz="1800" dirty="0"/>
          </a:p>
          <a:p>
            <a:pPr marL="342900" indent="-342900">
              <a:buClr>
                <a:schemeClr val="tx1"/>
              </a:buClr>
              <a:buFont typeface="Arial" panose="020B0604020202020204" pitchFamily="34" charset="0"/>
              <a:buChar char="•"/>
            </a:pPr>
            <a:r>
              <a:rPr lang="ja-JP" altLang="en-US" b="0" dirty="0" smtClean="0"/>
              <a:t>上記の要素を用いて適応手段を決定しているもの</a:t>
            </a:r>
            <a:r>
              <a:rPr lang="ja-JP" altLang="en-US" b="0" dirty="0"/>
              <a:t>・・・</a:t>
            </a:r>
            <a:r>
              <a:rPr lang="en-US" altLang="ja-JP" b="0" dirty="0" smtClean="0"/>
              <a:t>Qualia</a:t>
            </a:r>
            <a:endParaRPr lang="en-US" altLang="ja-JP" sz="1800" b="0" dirty="0" smtClean="0"/>
          </a:p>
          <a:p>
            <a:pPr marL="342900" indent="-342900">
              <a:buClr>
                <a:schemeClr val="tx1"/>
              </a:buClr>
              <a:buFont typeface="Arial" panose="020B0604020202020204" pitchFamily="34" charset="0"/>
              <a:buChar char="•"/>
            </a:pPr>
            <a:endParaRPr lang="en-US" altLang="ja-JP" b="0" dirty="0"/>
          </a:p>
        </p:txBody>
      </p:sp>
      <p:sp>
        <p:nvSpPr>
          <p:cNvPr id="5" name="スライド番号プレースホルダー 3"/>
          <p:cNvSpPr txBox="1">
            <a:spLocks/>
          </p:cNvSpPr>
          <p:nvPr/>
        </p:nvSpPr>
        <p:spPr>
          <a:xfrm>
            <a:off x="8443401" y="6376243"/>
            <a:ext cx="521087"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2400" b="1"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B4B89E6-0955-4F40-981E-EF2DCE047B50}" type="slidenum">
              <a:rPr lang="ja-JP" altLang="en-US" smtClean="0"/>
              <a:pPr/>
              <a:t>11</a:t>
            </a:fld>
            <a:endParaRPr lang="ja-JP" altLang="en-US" dirty="0"/>
          </a:p>
        </p:txBody>
      </p:sp>
      <p:pic>
        <p:nvPicPr>
          <p:cNvPr id="8" name="図 7" descr="画面の領域"/>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3714" y="2004471"/>
            <a:ext cx="2591162" cy="2772162"/>
          </a:xfrm>
          <a:prstGeom prst="rect">
            <a:avLst/>
          </a:prstGeom>
        </p:spPr>
      </p:pic>
      <p:sp>
        <p:nvSpPr>
          <p:cNvPr id="9" name="円/楕円 8"/>
          <p:cNvSpPr/>
          <p:nvPr/>
        </p:nvSpPr>
        <p:spPr>
          <a:xfrm>
            <a:off x="6228184" y="2004471"/>
            <a:ext cx="864096" cy="36004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6013714" y="4025583"/>
            <a:ext cx="646518" cy="77156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8057426" y="2184491"/>
            <a:ext cx="547450" cy="449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876256" y="2184491"/>
            <a:ext cx="504056" cy="449112"/>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7452320" y="2708920"/>
            <a:ext cx="504056" cy="22455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円/楕円 13"/>
          <p:cNvSpPr/>
          <p:nvPr/>
        </p:nvSpPr>
        <p:spPr>
          <a:xfrm>
            <a:off x="7956376" y="2646080"/>
            <a:ext cx="648500" cy="28739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6479784" y="4221088"/>
            <a:ext cx="648500" cy="287396"/>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7092280" y="4875195"/>
            <a:ext cx="1614000" cy="646331"/>
          </a:xfrm>
          <a:prstGeom prst="rect">
            <a:avLst/>
          </a:prstGeom>
          <a:noFill/>
        </p:spPr>
        <p:txBody>
          <a:bodyPr wrap="square" rtlCol="0">
            <a:spAutoFit/>
          </a:bodyPr>
          <a:lstStyle/>
          <a:p>
            <a:pPr marL="285750" indent="-285750" algn="just">
              <a:buFont typeface="Wingdings" panose="05000000000000000000" pitchFamily="2" charset="2"/>
              <a:buChar char="p"/>
            </a:pPr>
            <a:r>
              <a:rPr kumimoji="1" lang="en-US" altLang="ja-JP" dirty="0" err="1" smtClean="0">
                <a:solidFill>
                  <a:srgbClr val="FF0000"/>
                </a:solidFill>
              </a:rPr>
              <a:t>AwReqs</a:t>
            </a:r>
          </a:p>
          <a:p>
            <a:pPr marL="285750" indent="-285750" algn="just">
              <a:buFont typeface="Wingdings" panose="05000000000000000000" pitchFamily="2" charset="2"/>
              <a:buChar char="p"/>
            </a:pPr>
            <a:r>
              <a:rPr lang="ja-JP" altLang="en-US" dirty="0" smtClean="0">
                <a:solidFill>
                  <a:srgbClr val="00B050"/>
                </a:solidFill>
              </a:rPr>
              <a:t>パラメータ</a:t>
            </a:r>
            <a:endParaRPr kumimoji="1" lang="ja-JP" altLang="en-US" dirty="0">
              <a:solidFill>
                <a:srgbClr val="00B050"/>
              </a:solidFill>
            </a:endParaRPr>
          </a:p>
        </p:txBody>
      </p:sp>
    </p:spTree>
    <p:extLst>
      <p:ext uri="{BB962C8B-B14F-4D97-AF65-F5344CB8AC3E}">
        <p14:creationId xmlns:p14="http://schemas.microsoft.com/office/powerpoint/2010/main" val="203119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endParaRPr kumimoji="1" lang="ja-JP" altLang="en-US" dirty="0"/>
          </a:p>
        </p:txBody>
      </p:sp>
      <p:sp>
        <p:nvSpPr>
          <p:cNvPr id="3" name="コンテンツ プレースホルダー 2"/>
          <p:cNvSpPr>
            <a:spLocks noGrp="1"/>
          </p:cNvSpPr>
          <p:nvPr>
            <p:ph idx="1"/>
          </p:nvPr>
        </p:nvSpPr>
        <p:spPr>
          <a:xfrm>
            <a:off x="457200" y="1752600"/>
            <a:ext cx="7620000" cy="4806205"/>
          </a:xfrm>
        </p:spPr>
        <p:txBody>
          <a:bodyPr>
            <a:noAutofit/>
          </a:bodyPr>
          <a:lstStyle/>
          <a:p>
            <a:r>
              <a:rPr kumimoji="1" lang="en-US" altLang="ja-JP" sz="2400" b="0" dirty="0" err="1" smtClean="0"/>
              <a:t>Zanshin</a:t>
            </a:r>
            <a:r>
              <a:rPr lang="ja-JP" altLang="en-US" sz="2400" b="0" dirty="0"/>
              <a:t>の</a:t>
            </a:r>
            <a:r>
              <a:rPr kumimoji="1" lang="ja-JP" altLang="en-US" sz="2400" b="0" dirty="0" smtClean="0"/>
              <a:t>拡張（</a:t>
            </a:r>
            <a:r>
              <a:rPr kumimoji="1" lang="en-US" altLang="ja-JP" sz="2400" b="0" dirty="0" smtClean="0"/>
              <a:t>Qualia</a:t>
            </a:r>
            <a:r>
              <a:rPr kumimoji="1" lang="ja-JP" altLang="en-US" sz="2400" b="0" dirty="0" smtClean="0"/>
              <a:t>→</a:t>
            </a:r>
            <a:r>
              <a:rPr kumimoji="1" lang="en-US" altLang="ja-JP" sz="2400" b="0" dirty="0" smtClean="0"/>
              <a:t>Qualia+</a:t>
            </a:r>
            <a:r>
              <a:rPr kumimoji="1" lang="ja-JP" altLang="en-US" sz="2400" b="0" dirty="0" smtClean="0"/>
              <a:t>へ）</a:t>
            </a:r>
            <a:endParaRPr kumimoji="1" lang="en-US" altLang="ja-JP" sz="2400" b="0" dirty="0" smtClean="0"/>
          </a:p>
          <a:p>
            <a:pPr marL="160020" indent="-342900">
              <a:buFont typeface="Arial" panose="020B0604020202020204" pitchFamily="34" charset="0"/>
              <a:buChar char="•"/>
            </a:pPr>
            <a:r>
              <a:rPr kumimoji="1" lang="en-US" altLang="ja-JP" sz="2400" b="0" dirty="0" smtClean="0"/>
              <a:t>2</a:t>
            </a:r>
            <a:r>
              <a:rPr kumimoji="1" lang="ja-JP" altLang="en-US" sz="2400" b="0" dirty="0" err="1" smtClean="0"/>
              <a:t>つの</a:t>
            </a:r>
            <a:r>
              <a:rPr kumimoji="1" lang="ja-JP" altLang="en-US" sz="2400" b="0" dirty="0" smtClean="0"/>
              <a:t>適応</a:t>
            </a:r>
            <a:r>
              <a:rPr lang="ja-JP" altLang="en-US" sz="2400" b="0" dirty="0" smtClean="0"/>
              <a:t>手段を組み合わせて要求の衝突を防ぐ</a:t>
            </a:r>
            <a:endParaRPr kumimoji="1" lang="en-US" altLang="ja-JP" sz="2400" b="0" dirty="0" smtClean="0"/>
          </a:p>
          <a:p>
            <a:pPr lvl="1"/>
            <a:r>
              <a:rPr lang="ja-JP" altLang="en-US" b="0" dirty="0"/>
              <a:t>再構</a:t>
            </a:r>
            <a:r>
              <a:rPr lang="ja-JP" altLang="en-US" b="0" dirty="0" smtClean="0"/>
              <a:t>成： パラメータを調整して適応する</a:t>
            </a:r>
            <a:endParaRPr lang="en-US" altLang="ja-JP" b="0" dirty="0" smtClean="0"/>
          </a:p>
          <a:p>
            <a:pPr lvl="1"/>
            <a:r>
              <a:rPr kumimoji="1" lang="ja-JP" altLang="en-US" b="0" dirty="0" smtClean="0"/>
              <a:t>進化： </a:t>
            </a:r>
            <a:r>
              <a:rPr kumimoji="1" lang="en-US" altLang="ja-JP" b="0" dirty="0" err="1" smtClean="0"/>
              <a:t>EvoReqs</a:t>
            </a:r>
            <a:r>
              <a:rPr kumimoji="1" lang="ja-JP" altLang="en-US" b="0" dirty="0" smtClean="0"/>
              <a:t>の操作を行って適応する</a:t>
            </a:r>
            <a:endParaRPr kumimoji="1" lang="en-US" altLang="ja-JP" b="0" dirty="0" smtClean="0"/>
          </a:p>
          <a:p>
            <a:pPr marL="274320" lvl="1" indent="0">
              <a:buNone/>
            </a:pPr>
            <a:endParaRPr kumimoji="1" lang="en-US" altLang="ja-JP" sz="3200" b="0" dirty="0" smtClean="0"/>
          </a:p>
          <a:p>
            <a:r>
              <a:rPr lang="ja-JP" altLang="en-US" sz="2400" b="0" dirty="0" smtClean="0"/>
              <a:t>組み合わせる方法</a:t>
            </a:r>
            <a:endParaRPr kumimoji="1" lang="en-US" altLang="ja-JP" sz="2400" b="0" dirty="0" smtClean="0"/>
          </a:p>
          <a:p>
            <a:pPr marL="342900" indent="-342900">
              <a:buFont typeface="Arial" panose="020B0604020202020204" pitchFamily="34" charset="0"/>
              <a:buChar char="•"/>
            </a:pPr>
            <a:r>
              <a:rPr lang="en-US" altLang="ja-JP" sz="2400" b="0" dirty="0" err="1" smtClean="0"/>
              <a:t>AwReqs</a:t>
            </a:r>
            <a:r>
              <a:rPr lang="ja-JP" altLang="en-US" sz="2400" b="0" dirty="0" err="1" smtClean="0"/>
              <a:t>の優</a:t>
            </a:r>
            <a:r>
              <a:rPr lang="ja-JP" altLang="en-US" sz="2400" b="0" dirty="0" smtClean="0"/>
              <a:t>先順位付けを行う</a:t>
            </a:r>
            <a:r>
              <a:rPr lang="en-US" altLang="ja-JP" sz="2400" b="0" dirty="0" smtClean="0"/>
              <a:t>(Prioritization)</a:t>
            </a:r>
          </a:p>
          <a:p>
            <a:pPr lvl="1" indent="0">
              <a:buNone/>
            </a:pPr>
            <a:r>
              <a:rPr kumimoji="1" lang="ja-JP" altLang="en-US" b="0" dirty="0" smtClean="0"/>
              <a:t>階層分析法（</a:t>
            </a:r>
            <a:r>
              <a:rPr kumimoji="1" lang="en-US" altLang="ja-JP" b="0" dirty="0" smtClean="0"/>
              <a:t>AHP</a:t>
            </a:r>
            <a:r>
              <a:rPr kumimoji="1" lang="ja-JP" altLang="en-US" b="0" dirty="0" smtClean="0"/>
              <a:t>）を用いて修復の優先順位を決める</a:t>
            </a:r>
            <a:endParaRPr kumimoji="1" lang="en-US" altLang="ja-JP" b="0" dirty="0" smtClean="0"/>
          </a:p>
          <a:p>
            <a:pPr marL="342900" indent="-342900">
              <a:buFont typeface="Arial" panose="020B0604020202020204" pitchFamily="34" charset="0"/>
              <a:buChar char="•"/>
            </a:pPr>
            <a:r>
              <a:rPr lang="ja-JP" altLang="en-US" sz="2400" b="0" dirty="0" smtClean="0"/>
              <a:t>適応プロセスをゴールモデルで定義</a:t>
            </a:r>
            <a:r>
              <a:rPr lang="en-US" altLang="ja-JP" sz="2400" b="0" dirty="0" smtClean="0"/>
              <a:t>(Compensation)</a:t>
            </a:r>
          </a:p>
          <a:p>
            <a:pPr lvl="1" indent="0">
              <a:buNone/>
            </a:pPr>
            <a:r>
              <a:rPr lang="en-US" altLang="ja-JP" dirty="0" smtClean="0"/>
              <a:t>Adapt Requirements</a:t>
            </a:r>
            <a:r>
              <a:rPr lang="ja-JP" altLang="en-US" dirty="0" smtClean="0"/>
              <a:t>を定義</a:t>
            </a:r>
            <a:endParaRPr lang="en-US" altLang="ja-JP" b="0" dirty="0" smtClean="0"/>
          </a:p>
          <a:p>
            <a:pPr marL="342900" indent="-342900">
              <a:buFont typeface="Arial" panose="020B0604020202020204" pitchFamily="34" charset="0"/>
              <a:buChar char="•"/>
            </a:pPr>
            <a:endParaRPr kumimoji="1" lang="ja-JP" altLang="en-US" sz="2400" b="0" dirty="0"/>
          </a:p>
        </p:txBody>
      </p:sp>
      <p:sp>
        <p:nvSpPr>
          <p:cNvPr id="5" name="スライド番号プレースホルダー 3"/>
          <p:cNvSpPr txBox="1">
            <a:spLocks/>
          </p:cNvSpPr>
          <p:nvPr/>
        </p:nvSpPr>
        <p:spPr>
          <a:xfrm>
            <a:off x="8443401" y="6376243"/>
            <a:ext cx="521087"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2400" b="1"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B4B89E6-0955-4F40-981E-EF2DCE047B50}" type="slidenum">
              <a:rPr lang="ja-JP" altLang="en-US" smtClean="0"/>
              <a:pPr/>
              <a:t>12</a:t>
            </a:fld>
            <a:endParaRPr lang="ja-JP" altLang="en-US" dirty="0"/>
          </a:p>
        </p:txBody>
      </p:sp>
      <p:sp>
        <p:nvSpPr>
          <p:cNvPr id="7" name="下矢印 6"/>
          <p:cNvSpPr/>
          <p:nvPr/>
        </p:nvSpPr>
        <p:spPr>
          <a:xfrm>
            <a:off x="2184304" y="3717032"/>
            <a:ext cx="659504" cy="36004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427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52718"/>
            <a:ext cx="8291264" cy="1371600"/>
          </a:xfrm>
        </p:spPr>
        <p:txBody>
          <a:bodyPr/>
          <a:lstStyle/>
          <a:p>
            <a:r>
              <a:rPr kumimoji="1" lang="ja-JP" altLang="en-US" dirty="0" smtClean="0"/>
              <a:t>提案手法</a:t>
            </a:r>
            <a:r>
              <a:rPr kumimoji="1" lang="ja-JP" altLang="en-US" sz="2800" dirty="0" smtClean="0"/>
              <a:t>（適応プロセスのゴールモデル）</a:t>
            </a:r>
            <a:endParaRPr kumimoji="1" lang="ja-JP" altLang="en-US" sz="2800" dirty="0"/>
          </a:p>
        </p:txBody>
      </p:sp>
      <p:pic>
        <p:nvPicPr>
          <p:cNvPr id="5" name="コンテンツ プレースホルダー 4" descr="画面の領域"/>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536" y="1844824"/>
            <a:ext cx="6358968" cy="2880320"/>
          </a:xfrm>
        </p:spPr>
      </p:pic>
      <p:sp>
        <p:nvSpPr>
          <p:cNvPr id="10" name="角丸四角形 9"/>
          <p:cNvSpPr/>
          <p:nvPr/>
        </p:nvSpPr>
        <p:spPr>
          <a:xfrm>
            <a:off x="1043608" y="3861048"/>
            <a:ext cx="4752528" cy="845725"/>
          </a:xfrm>
          <a:prstGeom prst="roundRect">
            <a:avLst/>
          </a:prstGeom>
          <a:noFill/>
          <a:ln w="571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吹き出し 6"/>
          <p:cNvSpPr/>
          <p:nvPr/>
        </p:nvSpPr>
        <p:spPr>
          <a:xfrm>
            <a:off x="467544" y="4922797"/>
            <a:ext cx="1152128" cy="648072"/>
          </a:xfrm>
          <a:prstGeom prst="wedgeRoundRectCallout">
            <a:avLst>
              <a:gd name="adj1" fmla="val 40765"/>
              <a:gd name="adj2" fmla="val -112289"/>
              <a:gd name="adj3" fmla="val 16667"/>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再構成</a:t>
            </a:r>
            <a:endParaRPr kumimoji="1" lang="en-US" altLang="ja-JP" dirty="0" smtClean="0">
              <a:solidFill>
                <a:schemeClr val="tx1"/>
              </a:solidFill>
            </a:endParaRPr>
          </a:p>
          <a:p>
            <a:pPr algn="ctr"/>
            <a:r>
              <a:rPr lang="ja-JP" altLang="en-US" dirty="0" smtClean="0">
                <a:solidFill>
                  <a:schemeClr val="tx1"/>
                </a:solidFill>
              </a:rPr>
              <a:t>で適応</a:t>
            </a:r>
            <a:endParaRPr kumimoji="1" lang="ja-JP" altLang="en-US" dirty="0">
              <a:solidFill>
                <a:schemeClr val="tx1"/>
              </a:solidFill>
            </a:endParaRPr>
          </a:p>
        </p:txBody>
      </p:sp>
      <p:sp>
        <p:nvSpPr>
          <p:cNvPr id="8" name="角丸四角形吹き出し 7"/>
          <p:cNvSpPr/>
          <p:nvPr/>
        </p:nvSpPr>
        <p:spPr>
          <a:xfrm>
            <a:off x="2476623" y="5138821"/>
            <a:ext cx="1656184" cy="620098"/>
          </a:xfrm>
          <a:prstGeom prst="wedgeRoundRectCallout">
            <a:avLst>
              <a:gd name="adj1" fmla="val 18052"/>
              <a:gd name="adj2" fmla="val -104919"/>
              <a:gd name="adj3" fmla="val 16667"/>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再構成＋進化</a:t>
            </a:r>
            <a:endParaRPr kumimoji="1" lang="en-US" altLang="ja-JP" dirty="0" smtClean="0">
              <a:solidFill>
                <a:schemeClr val="tx1"/>
              </a:solidFill>
            </a:endParaRPr>
          </a:p>
          <a:p>
            <a:pPr algn="ctr"/>
            <a:r>
              <a:rPr lang="ja-JP" altLang="en-US" dirty="0" smtClean="0">
                <a:solidFill>
                  <a:schemeClr val="tx1"/>
                </a:solidFill>
              </a:rPr>
              <a:t>で適応</a:t>
            </a:r>
            <a:endParaRPr kumimoji="1" lang="ja-JP" altLang="en-US" dirty="0">
              <a:solidFill>
                <a:schemeClr val="tx1"/>
              </a:solidFill>
            </a:endParaRPr>
          </a:p>
        </p:txBody>
      </p:sp>
      <p:sp>
        <p:nvSpPr>
          <p:cNvPr id="9" name="角丸四角形吹き出し 8"/>
          <p:cNvSpPr/>
          <p:nvPr/>
        </p:nvSpPr>
        <p:spPr>
          <a:xfrm>
            <a:off x="4680012" y="4922797"/>
            <a:ext cx="2232248" cy="432048"/>
          </a:xfrm>
          <a:prstGeom prst="wedgeRoundRectCallout">
            <a:avLst>
              <a:gd name="adj1" fmla="val -28334"/>
              <a:gd name="adj2" fmla="val -149143"/>
              <a:gd name="adj3" fmla="val 16667"/>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要求の失敗がない</a:t>
            </a:r>
            <a:endParaRPr kumimoji="1" lang="ja-JP" altLang="en-US" dirty="0">
              <a:solidFill>
                <a:schemeClr val="tx1"/>
              </a:solidFill>
            </a:endParaRPr>
          </a:p>
        </p:txBody>
      </p:sp>
      <p:sp>
        <p:nvSpPr>
          <p:cNvPr id="11" name="テキスト ボックス 10"/>
          <p:cNvSpPr txBox="1"/>
          <p:nvPr/>
        </p:nvSpPr>
        <p:spPr>
          <a:xfrm>
            <a:off x="5905049" y="4149080"/>
            <a:ext cx="2592288" cy="646331"/>
          </a:xfrm>
          <a:prstGeom prst="rect">
            <a:avLst/>
          </a:prstGeom>
          <a:noFill/>
        </p:spPr>
        <p:txBody>
          <a:bodyPr wrap="square" rtlCol="0">
            <a:spAutoFit/>
          </a:bodyPr>
          <a:lstStyle/>
          <a:p>
            <a:r>
              <a:rPr kumimoji="1" lang="en-US" altLang="ja-JP" b="1" dirty="0" smtClean="0">
                <a:solidFill>
                  <a:schemeClr val="accent2"/>
                </a:solidFill>
              </a:rPr>
              <a:t>Adapt Requirements</a:t>
            </a:r>
          </a:p>
          <a:p>
            <a:r>
              <a:rPr lang="en-US" altLang="ja-JP" b="1" dirty="0" smtClean="0">
                <a:solidFill>
                  <a:schemeClr val="accent2"/>
                </a:solidFill>
              </a:rPr>
              <a:t>(</a:t>
            </a:r>
            <a:r>
              <a:rPr lang="en-US" altLang="ja-JP" b="1" dirty="0" err="1" smtClean="0">
                <a:solidFill>
                  <a:schemeClr val="accent2"/>
                </a:solidFill>
              </a:rPr>
              <a:t>AdReqs</a:t>
            </a:r>
            <a:r>
              <a:rPr lang="en-US" altLang="ja-JP" b="1" dirty="0" smtClean="0">
                <a:solidFill>
                  <a:schemeClr val="accent2"/>
                </a:solidFill>
              </a:rPr>
              <a:t>)</a:t>
            </a:r>
            <a:endParaRPr kumimoji="1" lang="ja-JP" altLang="en-US" b="1" dirty="0">
              <a:solidFill>
                <a:schemeClr val="accent2"/>
              </a:solidFill>
            </a:endParaRPr>
          </a:p>
        </p:txBody>
      </p:sp>
      <p:cxnSp>
        <p:nvCxnSpPr>
          <p:cNvPr id="15" name="直線矢印コネクタ 14"/>
          <p:cNvCxnSpPr/>
          <p:nvPr/>
        </p:nvCxnSpPr>
        <p:spPr>
          <a:xfrm>
            <a:off x="1835696" y="3717032"/>
            <a:ext cx="3456384"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7" name="スライド番号プレースホルダー 3"/>
          <p:cNvSpPr txBox="1">
            <a:spLocks/>
          </p:cNvSpPr>
          <p:nvPr/>
        </p:nvSpPr>
        <p:spPr>
          <a:xfrm>
            <a:off x="8443401" y="6376243"/>
            <a:ext cx="521087"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2400" b="1"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B4B89E6-0955-4F40-981E-EF2DCE047B50}" type="slidenum">
              <a:rPr lang="ja-JP" altLang="en-US" smtClean="0"/>
              <a:pPr/>
              <a:t>13</a:t>
            </a:fld>
            <a:endParaRPr lang="ja-JP" altLang="en-US" dirty="0"/>
          </a:p>
        </p:txBody>
      </p:sp>
      <p:sp>
        <p:nvSpPr>
          <p:cNvPr id="18" name="上カーブ矢印 17"/>
          <p:cNvSpPr/>
          <p:nvPr/>
        </p:nvSpPr>
        <p:spPr>
          <a:xfrm rot="436483">
            <a:off x="1402213" y="5759283"/>
            <a:ext cx="1080120" cy="408776"/>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テキスト ボックス 18"/>
          <p:cNvSpPr txBox="1"/>
          <p:nvPr/>
        </p:nvSpPr>
        <p:spPr>
          <a:xfrm>
            <a:off x="539552" y="6237312"/>
            <a:ext cx="2736304" cy="369332"/>
          </a:xfrm>
          <a:prstGeom prst="rect">
            <a:avLst/>
          </a:prstGeom>
          <a:noFill/>
        </p:spPr>
        <p:txBody>
          <a:bodyPr wrap="square" rtlCol="0">
            <a:spAutoFit/>
          </a:bodyPr>
          <a:lstStyle/>
          <a:p>
            <a:r>
              <a:rPr kumimoji="1" lang="ja-JP" altLang="en-US" dirty="0" smtClean="0"/>
              <a:t>修復しきれなかった場合</a:t>
            </a:r>
            <a:endParaRPr kumimoji="1" lang="ja-JP" altLang="en-US" dirty="0"/>
          </a:p>
        </p:txBody>
      </p:sp>
      <p:sp>
        <p:nvSpPr>
          <p:cNvPr id="20" name="テキスト ボックス 19"/>
          <p:cNvSpPr txBox="1"/>
          <p:nvPr/>
        </p:nvSpPr>
        <p:spPr>
          <a:xfrm>
            <a:off x="1043608" y="3491716"/>
            <a:ext cx="936104" cy="369332"/>
          </a:xfrm>
          <a:prstGeom prst="rect">
            <a:avLst/>
          </a:prstGeom>
          <a:noFill/>
        </p:spPr>
        <p:txBody>
          <a:bodyPr wrap="square" rtlCol="0">
            <a:spAutoFit/>
          </a:bodyPr>
          <a:lstStyle/>
          <a:p>
            <a:pPr algn="ctr"/>
            <a:r>
              <a:rPr kumimoji="1" lang="ja-JP" altLang="en-US" dirty="0" smtClean="0"/>
              <a:t>順序</a:t>
            </a:r>
            <a:endParaRPr kumimoji="1" lang="ja-JP" altLang="en-US" dirty="0"/>
          </a:p>
        </p:txBody>
      </p:sp>
    </p:spTree>
    <p:extLst>
      <p:ext uri="{BB962C8B-B14F-4D97-AF65-F5344CB8AC3E}">
        <p14:creationId xmlns:p14="http://schemas.microsoft.com/office/powerpoint/2010/main" val="409094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評価</a:t>
            </a:r>
            <a:endParaRPr kumimoji="1" lang="ja-JP" altLang="en-US" dirty="0"/>
          </a:p>
        </p:txBody>
      </p:sp>
      <p:sp>
        <p:nvSpPr>
          <p:cNvPr id="4" name="コンテンツ プレースホルダー 3"/>
          <p:cNvSpPr>
            <a:spLocks noGrp="1"/>
          </p:cNvSpPr>
          <p:nvPr>
            <p:ph sz="quarter" idx="1"/>
          </p:nvPr>
        </p:nvSpPr>
        <p:spPr>
          <a:xfrm>
            <a:off x="467544" y="2636912"/>
            <a:ext cx="5400600" cy="4071933"/>
          </a:xfrm>
        </p:spPr>
        <p:txBody>
          <a:bodyPr/>
          <a:lstStyle/>
          <a:p>
            <a:r>
              <a:rPr lang="en-US" altLang="ja-JP" b="0" dirty="0" smtClean="0"/>
              <a:t>Qualia</a:t>
            </a:r>
          </a:p>
          <a:p>
            <a:pPr lvl="1">
              <a:buFont typeface="Arial" panose="020B0604020202020204" pitchFamily="34" charset="0"/>
              <a:buChar char="•"/>
            </a:pPr>
            <a:r>
              <a:rPr lang="en-US" altLang="ja-JP" sz="2000" dirty="0" smtClean="0"/>
              <a:t>MCA</a:t>
            </a:r>
            <a:r>
              <a:rPr lang="ja-JP" altLang="en-US" sz="2000" dirty="0" smtClean="0"/>
              <a:t>を大きく</a:t>
            </a:r>
            <a:endParaRPr lang="en-US" altLang="ja-JP" sz="2000" dirty="0" smtClean="0"/>
          </a:p>
          <a:p>
            <a:pPr lvl="1">
              <a:buFont typeface="Arial" panose="020B0604020202020204" pitchFamily="34" charset="0"/>
              <a:buChar char="•"/>
            </a:pPr>
            <a:r>
              <a:rPr lang="en-US" altLang="ja-JP" sz="2000" dirty="0" smtClean="0"/>
              <a:t>I</a:t>
            </a:r>
            <a:r>
              <a:rPr lang="en-US" altLang="ja-JP" sz="1600" dirty="0" smtClean="0"/>
              <a:t>6</a:t>
            </a:r>
            <a:r>
              <a:rPr lang="ja-JP" altLang="en-US" sz="2000" dirty="0" smtClean="0"/>
              <a:t>が悪くなる</a:t>
            </a:r>
            <a:endParaRPr lang="en-US" altLang="ja-JP" sz="2000" dirty="0" smtClean="0"/>
          </a:p>
          <a:p>
            <a:pPr lvl="1">
              <a:buFont typeface="Arial" panose="020B0604020202020204" pitchFamily="34" charset="0"/>
              <a:buChar char="•"/>
            </a:pPr>
            <a:r>
              <a:rPr lang="en-US" altLang="ja-JP" sz="2000" dirty="0" smtClean="0"/>
              <a:t>MCA</a:t>
            </a:r>
            <a:r>
              <a:rPr lang="ja-JP" altLang="en-US" sz="2000" dirty="0" smtClean="0"/>
              <a:t>を小さく</a:t>
            </a:r>
            <a:endParaRPr lang="en-US" altLang="ja-JP" sz="2000" dirty="0" smtClean="0"/>
          </a:p>
          <a:p>
            <a:pPr lvl="1">
              <a:buFont typeface="Arial" panose="020B0604020202020204" pitchFamily="34" charset="0"/>
              <a:buChar char="•"/>
            </a:pPr>
            <a:r>
              <a:rPr lang="en-US" altLang="ja-JP" sz="2000" dirty="0" smtClean="0"/>
              <a:t>I</a:t>
            </a:r>
            <a:r>
              <a:rPr lang="en-US" altLang="ja-JP" sz="1600" dirty="0" smtClean="0"/>
              <a:t>5</a:t>
            </a:r>
            <a:r>
              <a:rPr lang="en-US" altLang="ja-JP" sz="2000" dirty="0" smtClean="0"/>
              <a:t>, I</a:t>
            </a:r>
            <a:r>
              <a:rPr lang="en-US" altLang="ja-JP" sz="1600" dirty="0" smtClean="0"/>
              <a:t>9</a:t>
            </a:r>
            <a:r>
              <a:rPr lang="ja-JP" altLang="en-US" sz="2000" dirty="0" smtClean="0"/>
              <a:t>が悪くなる</a:t>
            </a:r>
            <a:r>
              <a:rPr lang="en-US" altLang="ja-JP" sz="2000" dirty="0" smtClean="0"/>
              <a:t>…</a:t>
            </a:r>
          </a:p>
          <a:p>
            <a:pPr lvl="1">
              <a:buFont typeface="Arial" panose="020B0604020202020204" pitchFamily="34" charset="0"/>
              <a:buChar char="•"/>
            </a:pPr>
            <a:endParaRPr lang="en-US" altLang="ja-JP" sz="1200" dirty="0" smtClean="0"/>
          </a:p>
          <a:p>
            <a:pPr lvl="1">
              <a:buFont typeface="Arial" panose="020B0604020202020204" pitchFamily="34" charset="0"/>
              <a:buChar char="•"/>
            </a:pPr>
            <a:endParaRPr lang="en-US" altLang="ja-JP" sz="1200" dirty="0" smtClean="0"/>
          </a:p>
          <a:p>
            <a:r>
              <a:rPr lang="en-US" altLang="ja-JP" b="0" dirty="0" smtClean="0"/>
              <a:t>Qualia+</a:t>
            </a:r>
          </a:p>
          <a:p>
            <a:pPr lvl="1">
              <a:buFont typeface="Arial" panose="020B0604020202020204" pitchFamily="34" charset="0"/>
              <a:buChar char="•"/>
            </a:pPr>
            <a:r>
              <a:rPr lang="en-US" altLang="ja-JP" sz="2000" dirty="0" smtClean="0"/>
              <a:t>I</a:t>
            </a:r>
            <a:r>
              <a:rPr lang="en-US" altLang="ja-JP" sz="1600" dirty="0" smtClean="0"/>
              <a:t>5</a:t>
            </a:r>
            <a:r>
              <a:rPr lang="en-US" altLang="ja-JP" sz="2000" dirty="0" smtClean="0"/>
              <a:t>, I</a:t>
            </a:r>
            <a:r>
              <a:rPr lang="en-US" altLang="ja-JP" sz="1600" dirty="0" smtClean="0"/>
              <a:t>9</a:t>
            </a:r>
            <a:r>
              <a:rPr lang="en-US" altLang="ja-JP" sz="2000" dirty="0" smtClean="0"/>
              <a:t> (1.58+0.64)</a:t>
            </a:r>
            <a:r>
              <a:rPr lang="ja-JP" altLang="en-US" sz="2000" dirty="0" smtClean="0"/>
              <a:t> か </a:t>
            </a:r>
            <a:r>
              <a:rPr lang="en-US" altLang="ja-JP" sz="2000" dirty="0" smtClean="0"/>
              <a:t>I</a:t>
            </a:r>
            <a:r>
              <a:rPr lang="en-US" altLang="ja-JP" sz="1600" dirty="0" smtClean="0"/>
              <a:t>6</a:t>
            </a:r>
            <a:r>
              <a:rPr lang="en-US" altLang="ja-JP" sz="2000" dirty="0" smtClean="0"/>
              <a:t> (1.63) </a:t>
            </a:r>
            <a:r>
              <a:rPr lang="ja-JP" altLang="en-US" sz="2000" dirty="0" smtClean="0"/>
              <a:t>選択</a:t>
            </a:r>
            <a:endParaRPr lang="en-US" altLang="ja-JP" sz="2000" dirty="0" smtClean="0"/>
          </a:p>
          <a:p>
            <a:pPr lvl="1">
              <a:buFont typeface="Arial" panose="020B0604020202020204" pitchFamily="34" charset="0"/>
              <a:buChar char="•"/>
            </a:pPr>
            <a:r>
              <a:rPr lang="en-US" altLang="ja-JP" sz="2000" dirty="0" smtClean="0"/>
              <a:t>I</a:t>
            </a:r>
            <a:r>
              <a:rPr lang="en-US" altLang="ja-JP" sz="1600" dirty="0" smtClean="0"/>
              <a:t>6</a:t>
            </a:r>
            <a:r>
              <a:rPr lang="ja-JP" altLang="en-US" sz="2000" dirty="0" smtClean="0"/>
              <a:t>の</a:t>
            </a:r>
            <a:r>
              <a:rPr lang="en-US" altLang="ja-JP" sz="2000" dirty="0" err="1" smtClean="0"/>
              <a:t>EvoReq</a:t>
            </a:r>
            <a:r>
              <a:rPr lang="ja-JP" altLang="en-US" sz="2000" dirty="0" smtClean="0"/>
              <a:t>実行</a:t>
            </a:r>
            <a:endParaRPr lang="en-US" altLang="ja-JP" sz="2000" dirty="0" smtClean="0"/>
          </a:p>
          <a:p>
            <a:pPr marL="274320" lvl="1" indent="0">
              <a:buNone/>
            </a:pPr>
            <a:endParaRPr lang="en-US" altLang="ja-JP" sz="2000" dirty="0" smtClean="0"/>
          </a:p>
          <a:p>
            <a:pPr lvl="1">
              <a:buFont typeface="Arial" panose="020B0604020202020204" pitchFamily="34" charset="0"/>
              <a:buChar char="•"/>
            </a:pPr>
            <a:endParaRPr lang="en-US" altLang="ja-JP" sz="2000" dirty="0" smtClean="0"/>
          </a:p>
          <a:p>
            <a:pPr lvl="1">
              <a:buFont typeface="Arial" panose="020B0604020202020204" pitchFamily="34" charset="0"/>
              <a:buChar char="•"/>
            </a:pPr>
            <a:endParaRPr kumimoji="1" lang="ja-JP" altLang="en-US" dirty="0"/>
          </a:p>
        </p:txBody>
      </p:sp>
      <p:pic>
        <p:nvPicPr>
          <p:cNvPr id="6" name="図 5"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4241169"/>
            <a:ext cx="3111359" cy="2500199"/>
          </a:xfrm>
          <a:prstGeom prst="rect">
            <a:avLst/>
          </a:prstGeom>
        </p:spPr>
      </p:pic>
      <p:pic>
        <p:nvPicPr>
          <p:cNvPr id="7" name="図 6" descr="画面の領域"/>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51605" y="1261798"/>
            <a:ext cx="4040875" cy="2239210"/>
          </a:xfrm>
          <a:prstGeom prst="rect">
            <a:avLst/>
          </a:prstGeom>
        </p:spPr>
      </p:pic>
      <p:pic>
        <p:nvPicPr>
          <p:cNvPr id="8" name="図 7" descr="画面の領域"/>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184" y="3533866"/>
            <a:ext cx="2664296" cy="543206"/>
          </a:xfrm>
          <a:prstGeom prst="rect">
            <a:avLst/>
          </a:prstGeom>
        </p:spPr>
      </p:pic>
      <p:sp>
        <p:nvSpPr>
          <p:cNvPr id="9" name="角丸四角形 8"/>
          <p:cNvSpPr/>
          <p:nvPr/>
        </p:nvSpPr>
        <p:spPr>
          <a:xfrm>
            <a:off x="6732240" y="1261798"/>
            <a:ext cx="688290" cy="29499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6737798" y="2636912"/>
            <a:ext cx="688290" cy="29499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732240" y="3510475"/>
            <a:ext cx="688290" cy="29499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923613" y="1189790"/>
            <a:ext cx="4040875" cy="29592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爆発 1 13"/>
          <p:cNvSpPr/>
          <p:nvPr/>
        </p:nvSpPr>
        <p:spPr>
          <a:xfrm>
            <a:off x="2576462" y="2754751"/>
            <a:ext cx="1863780" cy="1165564"/>
          </a:xfrm>
          <a:prstGeom prst="irregularSeal1">
            <a:avLst/>
          </a:prstGeom>
          <a:solidFill>
            <a:srgbClr val="FEE78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tx1"/>
                </a:solidFill>
              </a:rPr>
              <a:t>無限ループ</a:t>
            </a:r>
            <a:endParaRPr kumimoji="1" lang="ja-JP" altLang="en-US" sz="2000" dirty="0">
              <a:solidFill>
                <a:schemeClr val="tx1"/>
              </a:solidFill>
            </a:endParaRPr>
          </a:p>
        </p:txBody>
      </p:sp>
      <p:sp>
        <p:nvSpPr>
          <p:cNvPr id="16" name="角丸四角形 15"/>
          <p:cNvSpPr/>
          <p:nvPr/>
        </p:nvSpPr>
        <p:spPr>
          <a:xfrm>
            <a:off x="6100063" y="4653136"/>
            <a:ext cx="2144345" cy="432048"/>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100063" y="6237312"/>
            <a:ext cx="2144345" cy="216024"/>
          </a:xfrm>
          <a:prstGeom prst="round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467544" y="1692000"/>
            <a:ext cx="1440160" cy="360040"/>
          </a:xfrm>
          <a:prstGeom prst="rect">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rPr>
              <a:t>シナリオ</a:t>
            </a:r>
            <a:endParaRPr kumimoji="1" lang="ja-JP" altLang="en-US" dirty="0">
              <a:solidFill>
                <a:schemeClr val="accent4"/>
              </a:solidFill>
            </a:endParaRPr>
          </a:p>
        </p:txBody>
      </p:sp>
      <p:sp>
        <p:nvSpPr>
          <p:cNvPr id="19" name="正方形/長方形 18"/>
          <p:cNvSpPr/>
          <p:nvPr/>
        </p:nvSpPr>
        <p:spPr>
          <a:xfrm>
            <a:off x="467545" y="2052000"/>
            <a:ext cx="3816424" cy="493273"/>
          </a:xfrm>
          <a:prstGeom prst="rect">
            <a:avLst/>
          </a:prstGeom>
          <a:solidFill>
            <a:schemeClr val="accent1">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dirty="0">
                <a:solidFill>
                  <a:schemeClr val="tx1"/>
                </a:solidFill>
              </a:rPr>
              <a:t>AR5, AR6, AR9</a:t>
            </a:r>
            <a:r>
              <a:rPr lang="ja-JP" altLang="en-US" sz="2000" dirty="0">
                <a:solidFill>
                  <a:schemeClr val="tx1"/>
                </a:solidFill>
              </a:rPr>
              <a:t>の失敗を検知</a:t>
            </a:r>
          </a:p>
        </p:txBody>
      </p:sp>
      <p:sp>
        <p:nvSpPr>
          <p:cNvPr id="21" name="ストライプ矢印 20"/>
          <p:cNvSpPr/>
          <p:nvPr/>
        </p:nvSpPr>
        <p:spPr>
          <a:xfrm rot="5400000">
            <a:off x="1457283" y="4490747"/>
            <a:ext cx="252770" cy="648072"/>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519170" y="6244742"/>
            <a:ext cx="4824536" cy="461665"/>
          </a:xfrm>
          <a:prstGeom prst="rect">
            <a:avLst/>
          </a:prstGeom>
          <a:noFill/>
        </p:spPr>
        <p:txBody>
          <a:bodyPr wrap="square" rtlCol="0">
            <a:spAutoFit/>
          </a:bodyPr>
          <a:lstStyle/>
          <a:p>
            <a:pPr algn="ctr"/>
            <a:r>
              <a:rPr kumimoji="1" lang="ja-JP" altLang="en-US" sz="2400" dirty="0" smtClean="0"/>
              <a:t>全ての要求</a:t>
            </a:r>
            <a:r>
              <a:rPr kumimoji="1" lang="en-US" altLang="ja-JP" sz="2400" dirty="0" smtClean="0"/>
              <a:t>(AR5,6,9)</a:t>
            </a:r>
            <a:r>
              <a:rPr kumimoji="1" lang="ja-JP" altLang="en-US" sz="2400" dirty="0" smtClean="0"/>
              <a:t>が満たされる</a:t>
            </a:r>
            <a:endParaRPr kumimoji="1" lang="ja-JP" altLang="en-US" sz="2400" dirty="0"/>
          </a:p>
        </p:txBody>
      </p:sp>
      <p:sp>
        <p:nvSpPr>
          <p:cNvPr id="5" name="角丸四角形 4"/>
          <p:cNvSpPr/>
          <p:nvPr/>
        </p:nvSpPr>
        <p:spPr>
          <a:xfrm>
            <a:off x="971600" y="5478753"/>
            <a:ext cx="1985427"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ー 3"/>
          <p:cNvSpPr txBox="1">
            <a:spLocks/>
          </p:cNvSpPr>
          <p:nvPr/>
        </p:nvSpPr>
        <p:spPr>
          <a:xfrm>
            <a:off x="8443401" y="6376243"/>
            <a:ext cx="521087"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2400" b="1"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B4B89E6-0955-4F40-981E-EF2DCE047B50}" type="slidenum">
              <a:rPr lang="ja-JP" altLang="en-US" smtClean="0"/>
              <a:pPr/>
              <a:t>14</a:t>
            </a:fld>
            <a:endParaRPr lang="ja-JP" altLang="en-US" dirty="0"/>
          </a:p>
        </p:txBody>
      </p:sp>
      <p:cxnSp>
        <p:nvCxnSpPr>
          <p:cNvPr id="15" name="直線矢印コネクタ 14"/>
          <p:cNvCxnSpPr/>
          <p:nvPr/>
        </p:nvCxnSpPr>
        <p:spPr>
          <a:xfrm>
            <a:off x="7076385" y="980728"/>
            <a:ext cx="0" cy="281070"/>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6588224" y="645949"/>
            <a:ext cx="1116124" cy="338554"/>
          </a:xfrm>
          <a:prstGeom prst="rect">
            <a:avLst/>
          </a:prstGeom>
          <a:noFill/>
        </p:spPr>
        <p:txBody>
          <a:bodyPr wrap="square" rtlCol="0">
            <a:spAutoFit/>
          </a:bodyPr>
          <a:lstStyle/>
          <a:p>
            <a:r>
              <a:rPr kumimoji="1" lang="ja-JP" altLang="en-US" sz="1600" dirty="0" smtClean="0"/>
              <a:t>パラメータ</a:t>
            </a:r>
            <a:endParaRPr kumimoji="1" lang="ja-JP" altLang="en-US" sz="1600" dirty="0"/>
          </a:p>
        </p:txBody>
      </p:sp>
    </p:spTree>
    <p:extLst>
      <p:ext uri="{BB962C8B-B14F-4D97-AF65-F5344CB8AC3E}">
        <p14:creationId xmlns:p14="http://schemas.microsoft.com/office/powerpoint/2010/main" val="423273903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ー 2"/>
          <p:cNvSpPr>
            <a:spLocks noGrp="1"/>
          </p:cNvSpPr>
          <p:nvPr>
            <p:ph idx="1"/>
          </p:nvPr>
        </p:nvSpPr>
        <p:spPr>
          <a:xfrm>
            <a:off x="457200" y="1752600"/>
            <a:ext cx="8435280" cy="4988768"/>
          </a:xfrm>
        </p:spPr>
        <p:txBody>
          <a:bodyPr>
            <a:normAutofit fontScale="92500" lnSpcReduction="20000"/>
          </a:bodyPr>
          <a:lstStyle/>
          <a:p>
            <a:pPr marL="342900" indent="-342900">
              <a:buFont typeface="Arial" panose="020B0604020202020204" pitchFamily="34" charset="0"/>
              <a:buChar char="•"/>
            </a:pPr>
            <a:r>
              <a:rPr lang="ja-JP" altLang="en-US" sz="2400" b="0" dirty="0" smtClean="0"/>
              <a:t>適応</a:t>
            </a:r>
            <a:r>
              <a:rPr lang="ja-JP" altLang="en-US" sz="2400" b="0" dirty="0"/>
              <a:t>システム設計のためのフレームワーク（</a:t>
            </a:r>
            <a:r>
              <a:rPr lang="en-US" altLang="ja-JP" sz="2400" b="0" dirty="0" err="1"/>
              <a:t>Zanshin</a:t>
            </a:r>
            <a:r>
              <a:rPr lang="ja-JP" altLang="en-US" sz="2400" b="0" dirty="0"/>
              <a:t>）を拡張</a:t>
            </a:r>
          </a:p>
          <a:p>
            <a:pPr lvl="1"/>
            <a:r>
              <a:rPr lang="en-US" altLang="ja-JP" b="0" dirty="0"/>
              <a:t>Qualia+ </a:t>
            </a:r>
            <a:r>
              <a:rPr lang="en-US" altLang="ja-JP" dirty="0"/>
              <a:t>(</a:t>
            </a:r>
            <a:r>
              <a:rPr lang="en-US" altLang="ja-JP" dirty="0" smtClean="0"/>
              <a:t>Prioritization </a:t>
            </a:r>
            <a:r>
              <a:rPr lang="ja-JP" altLang="en-US" dirty="0" smtClean="0"/>
              <a:t>と </a:t>
            </a:r>
            <a:r>
              <a:rPr lang="en-US" altLang="ja-JP" dirty="0" smtClean="0"/>
              <a:t>Compensation</a:t>
            </a:r>
            <a:r>
              <a:rPr lang="en-US" altLang="ja-JP" dirty="0"/>
              <a:t>)</a:t>
            </a:r>
            <a:endParaRPr lang="en-US" altLang="ja-JP" b="0" dirty="0"/>
          </a:p>
          <a:p>
            <a:pPr lvl="1"/>
            <a:r>
              <a:rPr lang="en-US" altLang="ja-JP" b="0" dirty="0" err="1"/>
              <a:t>AdReqs</a:t>
            </a:r>
            <a:r>
              <a:rPr lang="ja-JP" altLang="en-US" b="0" dirty="0"/>
              <a:t>を用いた適応プロセスの</a:t>
            </a:r>
            <a:r>
              <a:rPr lang="ja-JP" altLang="en-US" b="0" dirty="0" smtClean="0"/>
              <a:t>定義</a:t>
            </a:r>
            <a:endParaRPr lang="en-US" altLang="ja-JP" b="0" dirty="0" smtClean="0"/>
          </a:p>
          <a:p>
            <a:pPr lvl="1"/>
            <a:r>
              <a:rPr lang="ja-JP" altLang="en-US" dirty="0" smtClean="0"/>
              <a:t>複数の要求を同時に扱うことが可能になった</a:t>
            </a:r>
            <a:endParaRPr lang="en-US" altLang="ja-JP" dirty="0"/>
          </a:p>
          <a:p>
            <a:pPr lvl="1" indent="0">
              <a:buNone/>
            </a:pPr>
            <a:endParaRPr lang="en-US" altLang="ja-JP" sz="1300" dirty="0"/>
          </a:p>
          <a:p>
            <a:pPr marL="342900" indent="-342900">
              <a:buFont typeface="Arial" panose="020B0604020202020204" pitchFamily="34" charset="0"/>
              <a:buChar char="•"/>
            </a:pPr>
            <a:r>
              <a:rPr lang="ja-JP" altLang="en-US" sz="2400" b="0" dirty="0"/>
              <a:t>今後</a:t>
            </a:r>
            <a:r>
              <a:rPr lang="ja-JP" altLang="en-US" sz="2400" b="0" dirty="0" smtClean="0"/>
              <a:t>の研究</a:t>
            </a:r>
            <a:endParaRPr lang="en-US" altLang="ja-JP" sz="2400" b="0" dirty="0"/>
          </a:p>
          <a:p>
            <a:pPr lvl="1"/>
            <a:r>
              <a:rPr lang="ja-JP" altLang="en-US" b="0" dirty="0"/>
              <a:t>他の事例での</a:t>
            </a:r>
            <a:r>
              <a:rPr lang="ja-JP" altLang="en-US" b="0" dirty="0" smtClean="0"/>
              <a:t>評価をする</a:t>
            </a:r>
            <a:endParaRPr lang="en-US" altLang="ja-JP" b="0" dirty="0"/>
          </a:p>
          <a:p>
            <a:pPr lvl="1"/>
            <a:r>
              <a:rPr lang="ja-JP" altLang="en-US" b="0" dirty="0"/>
              <a:t>指標とパラメータの関係を学習</a:t>
            </a:r>
            <a:r>
              <a:rPr lang="ja-JP" altLang="en-US" b="0" dirty="0" smtClean="0"/>
              <a:t>させる</a:t>
            </a:r>
            <a:endParaRPr lang="en-US" altLang="ja-JP" b="0" dirty="0" smtClean="0"/>
          </a:p>
          <a:p>
            <a:pPr lvl="1"/>
            <a:endParaRPr lang="en-US" altLang="ja-JP" sz="1300" dirty="0"/>
          </a:p>
          <a:p>
            <a:pPr marL="342900" indent="-342900">
              <a:buFont typeface="Arial" panose="020B0604020202020204" pitchFamily="34" charset="0"/>
              <a:buChar char="•"/>
            </a:pPr>
            <a:r>
              <a:rPr lang="ja-JP" altLang="en-US" sz="2400" b="0" dirty="0" smtClean="0"/>
              <a:t>私見</a:t>
            </a:r>
            <a:endParaRPr lang="en-US" altLang="ja-JP" sz="2400" b="0" dirty="0" smtClean="0"/>
          </a:p>
          <a:p>
            <a:pPr lvl="1"/>
            <a:r>
              <a:rPr lang="ja-JP" altLang="en-US" b="0" dirty="0" smtClean="0"/>
              <a:t>長所：</a:t>
            </a:r>
            <a:r>
              <a:rPr lang="en-US" altLang="ja-JP" b="0" dirty="0" err="1" smtClean="0"/>
              <a:t>Zanshin</a:t>
            </a:r>
            <a:r>
              <a:rPr lang="ja-JP" altLang="en-US" b="0" dirty="0" smtClean="0"/>
              <a:t>のサンプルプログラムが公開されている</a:t>
            </a:r>
            <a:endParaRPr lang="en-US" altLang="ja-JP" b="0" dirty="0" smtClean="0"/>
          </a:p>
          <a:p>
            <a:pPr marL="274320" lvl="1" indent="0">
              <a:buNone/>
            </a:pPr>
            <a:r>
              <a:rPr lang="ja-JP" altLang="en-US" dirty="0" smtClean="0"/>
              <a:t>　　　　　</a:t>
            </a:r>
            <a:r>
              <a:rPr lang="en-US" altLang="ja-JP" dirty="0" smtClean="0"/>
              <a:t>https</a:t>
            </a:r>
            <a:r>
              <a:rPr lang="en-US" altLang="ja-JP" dirty="0"/>
              <a:t>://</a:t>
            </a:r>
            <a:r>
              <a:rPr lang="en-US" altLang="ja-JP" dirty="0" smtClean="0"/>
              <a:t>github.com/sefms-disi-unitn/Zanshin</a:t>
            </a:r>
            <a:endParaRPr lang="ja-JP" altLang="en-US" b="0" dirty="0"/>
          </a:p>
          <a:p>
            <a:pPr lvl="1"/>
            <a:r>
              <a:rPr lang="ja-JP" altLang="en-US" b="0" dirty="0" smtClean="0"/>
              <a:t>短所：長期的な適用結果に対する評価がない</a:t>
            </a:r>
            <a:endParaRPr lang="en-US" altLang="ja-JP" b="0" dirty="0" smtClean="0"/>
          </a:p>
          <a:p>
            <a:pPr marL="274320" lvl="1" indent="0">
              <a:buNone/>
            </a:pPr>
            <a:r>
              <a:rPr lang="ja-JP" altLang="en-US" b="0" dirty="0" smtClean="0"/>
              <a:t>　　　　　評価が少ない</a:t>
            </a:r>
            <a:endParaRPr lang="ja-JP" altLang="en-US" b="0" dirty="0"/>
          </a:p>
        </p:txBody>
      </p:sp>
      <p:sp>
        <p:nvSpPr>
          <p:cNvPr id="5" name="スライド番号プレースホルダー 3"/>
          <p:cNvSpPr txBox="1">
            <a:spLocks/>
          </p:cNvSpPr>
          <p:nvPr/>
        </p:nvSpPr>
        <p:spPr>
          <a:xfrm>
            <a:off x="8443401" y="6376243"/>
            <a:ext cx="521087"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2400" b="1" kern="1200">
                <a:solidFill>
                  <a:schemeClr val="tx2"/>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B4B89E6-0955-4F40-981E-EF2DCE047B50}" type="slidenum">
              <a:rPr lang="ja-JP" altLang="en-US" smtClean="0"/>
              <a:pPr/>
              <a:t>15</a:t>
            </a:fld>
            <a:endParaRPr lang="ja-JP" altLang="en-US" dirty="0"/>
          </a:p>
        </p:txBody>
      </p:sp>
    </p:spTree>
    <p:extLst>
      <p:ext uri="{BB962C8B-B14F-4D97-AF65-F5344CB8AC3E}">
        <p14:creationId xmlns:p14="http://schemas.microsoft.com/office/powerpoint/2010/main" val="4036474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dirty="0" smtClean="0"/>
              <a:t>SSR</a:t>
            </a:r>
            <a:r>
              <a:rPr kumimoji="1" lang="ja-JP" altLang="en-US" dirty="0" smtClean="0"/>
              <a:t>論文調査</a:t>
            </a:r>
            <a:endParaRPr kumimoji="1" lang="ja-JP" altLang="en-US" dirty="0"/>
          </a:p>
        </p:txBody>
      </p:sp>
      <p:sp>
        <p:nvSpPr>
          <p:cNvPr id="3" name="サブタイトル 2"/>
          <p:cNvSpPr>
            <a:spLocks noGrp="1"/>
          </p:cNvSpPr>
          <p:nvPr>
            <p:ph type="subTitle" idx="1"/>
          </p:nvPr>
        </p:nvSpPr>
        <p:spPr/>
        <p:txBody>
          <a:bodyPr/>
          <a:lstStyle/>
          <a:p>
            <a:r>
              <a:rPr lang="ja-JP" altLang="en-US" dirty="0" smtClean="0"/>
              <a:t>高橋調査分まとめ</a:t>
            </a:r>
            <a:endParaRPr kumimoji="1" lang="ja-JP" altLang="en-US" dirty="0"/>
          </a:p>
        </p:txBody>
      </p:sp>
    </p:spTree>
    <p:extLst>
      <p:ext uri="{BB962C8B-B14F-4D97-AF65-F5344CB8AC3E}">
        <p14:creationId xmlns:p14="http://schemas.microsoft.com/office/powerpoint/2010/main" val="143912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1340768"/>
            <a:ext cx="7772400" cy="1470025"/>
          </a:xfrm>
        </p:spPr>
        <p:txBody>
          <a:bodyPr>
            <a:noAutofit/>
          </a:bodyPr>
          <a:lstStyle/>
          <a:p>
            <a:r>
              <a:rPr lang="en-US" altLang="ja-JP" sz="3200" dirty="0"/>
              <a:t>Self-Adaptation through Incremental Generative Model</a:t>
            </a:r>
            <a:br>
              <a:rPr lang="en-US" altLang="ja-JP" sz="3200" dirty="0"/>
            </a:br>
            <a:r>
              <a:rPr lang="en-US" altLang="ja-JP" sz="3200" dirty="0"/>
              <a:t>Transformations at Runtime</a:t>
            </a:r>
            <a:endParaRPr kumimoji="1" lang="ja-JP" altLang="en-US" sz="3200" dirty="0"/>
          </a:p>
        </p:txBody>
      </p:sp>
      <p:sp>
        <p:nvSpPr>
          <p:cNvPr id="3" name="サブタイトル 2"/>
          <p:cNvSpPr>
            <a:spLocks noGrp="1"/>
          </p:cNvSpPr>
          <p:nvPr>
            <p:ph type="subTitle" idx="1"/>
          </p:nvPr>
        </p:nvSpPr>
        <p:spPr>
          <a:xfrm>
            <a:off x="1331640" y="5373216"/>
            <a:ext cx="6400800" cy="689454"/>
          </a:xfrm>
        </p:spPr>
        <p:txBody>
          <a:bodyPr>
            <a:normAutofit/>
          </a:bodyPr>
          <a:lstStyle/>
          <a:p>
            <a:r>
              <a:rPr kumimoji="1" lang="en-US" altLang="ja-JP" sz="2400" dirty="0" smtClean="0"/>
              <a:t>ICSE2014</a:t>
            </a:r>
            <a:endParaRPr kumimoji="1" lang="ja-JP" altLang="en-US" sz="2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56992"/>
            <a:ext cx="8316416" cy="13131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47842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Introduction</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自己適応システム</a:t>
            </a:r>
            <a:endParaRPr kumimoji="1" lang="en-US" altLang="ja-JP" dirty="0" smtClean="0"/>
          </a:p>
          <a:p>
            <a:pPr lvl="1"/>
            <a:r>
              <a:rPr lang="en-US" altLang="ja-JP" dirty="0"/>
              <a:t>2</a:t>
            </a:r>
            <a:r>
              <a:rPr lang="ja-JP" altLang="en-US" dirty="0" smtClean="0"/>
              <a:t>つのアプローチ</a:t>
            </a:r>
            <a:endParaRPr lang="en-US" altLang="ja-JP" dirty="0" smtClean="0"/>
          </a:p>
          <a:p>
            <a:pPr lvl="2"/>
            <a:r>
              <a:rPr kumimoji="1" lang="en-US" altLang="ja-JP" dirty="0" smtClean="0"/>
              <a:t>Requirement-driven</a:t>
            </a:r>
            <a:r>
              <a:rPr lang="ja-JP" altLang="en-US" dirty="0" smtClean="0"/>
              <a:t> </a:t>
            </a:r>
            <a:r>
              <a:rPr lang="en-US" altLang="ja-JP" dirty="0" smtClean="0"/>
              <a:t>approach</a:t>
            </a:r>
          </a:p>
          <a:p>
            <a:pPr lvl="3"/>
            <a:r>
              <a:rPr lang="ja-JP" altLang="en-US" dirty="0" smtClean="0"/>
              <a:t>「何を解決するのか」を変更（適応）する</a:t>
            </a:r>
            <a:endParaRPr lang="en-US" altLang="ja-JP" dirty="0" smtClean="0"/>
          </a:p>
          <a:p>
            <a:pPr lvl="2"/>
            <a:r>
              <a:rPr kumimoji="1" lang="en-US" altLang="ja-JP" dirty="0" smtClean="0"/>
              <a:t>Architecture-based approach</a:t>
            </a:r>
          </a:p>
          <a:p>
            <a:pPr lvl="3"/>
            <a:r>
              <a:rPr lang="ja-JP" altLang="en-US" dirty="0" smtClean="0"/>
              <a:t>「どう解決するのか」を変更（適応）する</a:t>
            </a:r>
            <a:endParaRPr kumimoji="1" lang="en-US" altLang="ja-JP" dirty="0" smtClean="0"/>
          </a:p>
          <a:p>
            <a:pPr lvl="2"/>
            <a:endParaRPr lang="en-US" altLang="ja-JP" dirty="0"/>
          </a:p>
          <a:p>
            <a:pPr lvl="1"/>
            <a:r>
              <a:rPr lang="ja-JP" altLang="en-US" dirty="0" smtClean="0"/>
              <a:t>問題</a:t>
            </a:r>
            <a:endParaRPr lang="en-US" altLang="ja-JP" dirty="0" smtClean="0"/>
          </a:p>
          <a:p>
            <a:pPr lvl="2"/>
            <a:r>
              <a:rPr kumimoji="1" lang="en-US" altLang="ja-JP" dirty="0" smtClean="0"/>
              <a:t>Requirement</a:t>
            </a:r>
            <a:r>
              <a:rPr lang="en-US" altLang="ja-JP" dirty="0" smtClean="0"/>
              <a:t>-driven</a:t>
            </a:r>
            <a:r>
              <a:rPr lang="ja-JP" altLang="en-US" dirty="0" smtClean="0"/>
              <a:t>の手法</a:t>
            </a:r>
            <a:r>
              <a:rPr kumimoji="1" lang="ja-JP" altLang="en-US" dirty="0" smtClean="0"/>
              <a:t>は，アーキテクチャと直接対応づいていることを想定して</a:t>
            </a:r>
            <a:r>
              <a:rPr lang="ja-JP" altLang="en-US" dirty="0" smtClean="0"/>
              <a:t>おり，アーキテクチャの複雑さ</a:t>
            </a:r>
            <a:r>
              <a:rPr lang="en-US" altLang="ja-JP" dirty="0" smtClean="0"/>
              <a:t/>
            </a:r>
            <a:br>
              <a:rPr lang="en-US" altLang="ja-JP" dirty="0" smtClean="0"/>
            </a:br>
            <a:r>
              <a:rPr lang="ja-JP" altLang="en-US" dirty="0" smtClean="0"/>
              <a:t>（単純な集合でなく，組み合わせ方）を考慮してない</a:t>
            </a:r>
            <a:endParaRPr lang="en-US" altLang="ja-JP" dirty="0" smtClean="0"/>
          </a:p>
          <a:p>
            <a:pPr lvl="2"/>
            <a:endParaRPr lang="en-US" altLang="ja-JP" dirty="0" smtClean="0"/>
          </a:p>
          <a:p>
            <a:pPr lvl="2"/>
            <a:r>
              <a:rPr kumimoji="1" lang="en-US" altLang="ja-JP" dirty="0" smtClean="0"/>
              <a:t>Architecture-based</a:t>
            </a:r>
            <a:r>
              <a:rPr kumimoji="1" lang="ja-JP" altLang="en-US" dirty="0" smtClean="0"/>
              <a:t>の手法は</a:t>
            </a:r>
            <a:r>
              <a:rPr lang="ja-JP" altLang="en-US" dirty="0" smtClean="0"/>
              <a:t>，要求が十分に分析されており，実行時に変更されないことを想定</a:t>
            </a:r>
            <a:endParaRPr kumimoji="1" lang="en-US" altLang="ja-JP" dirty="0" smtClean="0"/>
          </a:p>
        </p:txBody>
      </p:sp>
    </p:spTree>
    <p:extLst>
      <p:ext uri="{BB962C8B-B14F-4D97-AF65-F5344CB8AC3E}">
        <p14:creationId xmlns:p14="http://schemas.microsoft.com/office/powerpoint/2010/main" val="241586916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Proposal</a:t>
            </a:r>
            <a:endParaRPr kumimoji="1" lang="ja-JP" altLang="en-US" dirty="0"/>
          </a:p>
        </p:txBody>
      </p:sp>
      <p:sp>
        <p:nvSpPr>
          <p:cNvPr id="7" name="コンテンツ プレースホルダー 6"/>
          <p:cNvSpPr>
            <a:spLocks noGrp="1"/>
          </p:cNvSpPr>
          <p:nvPr>
            <p:ph idx="1"/>
          </p:nvPr>
        </p:nvSpPr>
        <p:spPr/>
        <p:txBody>
          <a:bodyPr>
            <a:normAutofit fontScale="92500" lnSpcReduction="10000"/>
          </a:bodyPr>
          <a:lstStyle/>
          <a:p>
            <a:r>
              <a:rPr kumimoji="1" lang="en-US" altLang="ja-JP" dirty="0" smtClean="0"/>
              <a:t>2</a:t>
            </a:r>
            <a:r>
              <a:rPr kumimoji="1" lang="ja-JP" altLang="en-US" dirty="0" smtClean="0"/>
              <a:t>種類の自己適応を組み合わせる</a:t>
            </a:r>
            <a:endParaRPr kumimoji="1" lang="en-US" altLang="ja-JP" dirty="0" smtClean="0"/>
          </a:p>
          <a:p>
            <a:pPr lvl="1"/>
            <a:r>
              <a:rPr lang="en-US" altLang="ja-JP" dirty="0" smtClean="0"/>
              <a:t>Requirement driven self-adaptation</a:t>
            </a:r>
          </a:p>
          <a:p>
            <a:pPr lvl="2"/>
            <a:r>
              <a:rPr lang="ja-JP" altLang="en-US" dirty="0" smtClean="0"/>
              <a:t>ゴールモデルを基に，最適なプランを導出する</a:t>
            </a:r>
            <a:endParaRPr lang="en-US" altLang="ja-JP" dirty="0" smtClean="0"/>
          </a:p>
          <a:p>
            <a:pPr lvl="2"/>
            <a:r>
              <a:rPr lang="ja-JP" altLang="en-US" dirty="0"/>
              <a:t>要求</a:t>
            </a:r>
            <a:r>
              <a:rPr lang="ja-JP" altLang="en-US" dirty="0" smtClean="0"/>
              <a:t>の</a:t>
            </a:r>
            <a:r>
              <a:rPr lang="ja-JP" altLang="en-US" dirty="0"/>
              <a:t>緩和にも対応</a:t>
            </a:r>
            <a:endParaRPr lang="en-US" altLang="ja-JP" dirty="0" smtClean="0"/>
          </a:p>
          <a:p>
            <a:pPr lvl="1"/>
            <a:r>
              <a:rPr kumimoji="1" lang="en-US" altLang="ja-JP" dirty="0" smtClean="0"/>
              <a:t>Architecture-based sel</a:t>
            </a:r>
            <a:r>
              <a:rPr lang="en-US" altLang="ja-JP" dirty="0" smtClean="0"/>
              <a:t>f-adaptation</a:t>
            </a:r>
          </a:p>
          <a:p>
            <a:pPr lvl="2"/>
            <a:r>
              <a:rPr kumimoji="1" lang="ja-JP" altLang="en-US" dirty="0" smtClean="0"/>
              <a:t>アーキテクチャデザイン決定木を探索し，ベストなアーキテクチャを見つける</a:t>
            </a:r>
            <a:endParaRPr kumimoji="1" lang="en-US" altLang="ja-JP" dirty="0" smtClean="0"/>
          </a:p>
          <a:p>
            <a:pPr lvl="2"/>
            <a:r>
              <a:rPr lang="ja-JP" altLang="en-US" dirty="0"/>
              <a:t>単純</a:t>
            </a:r>
            <a:r>
              <a:rPr lang="ja-JP" altLang="en-US" dirty="0" smtClean="0"/>
              <a:t>なコンポーネントの集合の決定だけでなく，組み合わせ方の決定も行う</a:t>
            </a:r>
            <a:endParaRPr kumimoji="1" lang="en-US" altLang="ja-JP" dirty="0" smtClean="0"/>
          </a:p>
          <a:p>
            <a:pPr lvl="2"/>
            <a:endParaRPr lang="en-US" altLang="ja-JP" dirty="0"/>
          </a:p>
          <a:p>
            <a:pPr lvl="1"/>
            <a:r>
              <a:rPr kumimoji="1" lang="ja-JP" altLang="en-US" dirty="0" smtClean="0">
                <a:solidFill>
                  <a:srgbClr val="FF0000"/>
                </a:solidFill>
              </a:rPr>
              <a:t>組み合わせて，両者のいいところを使う</a:t>
            </a:r>
            <a:endParaRPr kumimoji="1" lang="ja-JP" altLang="en-US" dirty="0">
              <a:solidFill>
                <a:srgbClr val="FF0000"/>
              </a:solidFill>
            </a:endParaRPr>
          </a:p>
        </p:txBody>
      </p:sp>
    </p:spTree>
    <p:extLst>
      <p:ext uri="{BB962C8B-B14F-4D97-AF65-F5344CB8AC3E}">
        <p14:creationId xmlns:p14="http://schemas.microsoft.com/office/powerpoint/2010/main" val="206566998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r>
              <a:rPr kumimoji="1" lang="en-US" altLang="ja-JP" dirty="0" smtClean="0"/>
              <a:t>:</a:t>
            </a:r>
            <a:r>
              <a:rPr kumimoji="1" lang="ja-JP" altLang="en-US" dirty="0" smtClean="0"/>
              <a:t>クラウドアプリの自己適応</a:t>
            </a:r>
            <a:endParaRPr kumimoji="1" lang="ja-JP" altLang="en-US" dirty="0"/>
          </a:p>
        </p:txBody>
      </p:sp>
      <p:sp>
        <p:nvSpPr>
          <p:cNvPr id="4" name="テキスト ボックス 3"/>
          <p:cNvSpPr txBox="1"/>
          <p:nvPr/>
        </p:nvSpPr>
        <p:spPr>
          <a:xfrm>
            <a:off x="1696031" y="3399410"/>
            <a:ext cx="420357" cy="707886"/>
          </a:xfrm>
          <a:prstGeom prst="rect">
            <a:avLst/>
          </a:prstGeom>
          <a:noFill/>
        </p:spPr>
        <p:txBody>
          <a:bodyPr wrap="none" rtlCol="0">
            <a:spAutoFit/>
          </a:bodyPr>
          <a:lstStyle/>
          <a:p>
            <a:r>
              <a:rPr kumimoji="1" lang="en-US" altLang="ja-JP" sz="4000" dirty="0" smtClean="0"/>
              <a:t>S</a:t>
            </a:r>
            <a:endParaRPr kumimoji="1" lang="ja-JP" altLang="en-US" sz="4000" dirty="0"/>
          </a:p>
        </p:txBody>
      </p:sp>
      <p:sp>
        <p:nvSpPr>
          <p:cNvPr id="5" name="テキスト ボックス 4"/>
          <p:cNvSpPr txBox="1"/>
          <p:nvPr/>
        </p:nvSpPr>
        <p:spPr>
          <a:xfrm>
            <a:off x="3604035" y="3389862"/>
            <a:ext cx="500257" cy="707886"/>
          </a:xfrm>
          <a:prstGeom prst="rect">
            <a:avLst/>
          </a:prstGeom>
          <a:noFill/>
        </p:spPr>
        <p:txBody>
          <a:bodyPr wrap="none" rtlCol="0">
            <a:spAutoFit/>
          </a:bodyPr>
          <a:lstStyle/>
          <a:p>
            <a:r>
              <a:rPr lang="en-US" altLang="ja-JP" sz="4000" dirty="0"/>
              <a:t>D</a:t>
            </a:r>
            <a:endParaRPr kumimoji="1" lang="ja-JP" altLang="en-US" sz="4000" dirty="0"/>
          </a:p>
        </p:txBody>
      </p:sp>
      <p:sp>
        <p:nvSpPr>
          <p:cNvPr id="6" name="テキスト ボックス 5"/>
          <p:cNvSpPr txBox="1"/>
          <p:nvPr/>
        </p:nvSpPr>
        <p:spPr>
          <a:xfrm>
            <a:off x="6642000" y="3399410"/>
            <a:ext cx="463188" cy="707886"/>
          </a:xfrm>
          <a:prstGeom prst="rect">
            <a:avLst/>
          </a:prstGeom>
          <a:noFill/>
        </p:spPr>
        <p:txBody>
          <a:bodyPr wrap="none" rtlCol="0">
            <a:spAutoFit/>
          </a:bodyPr>
          <a:lstStyle/>
          <a:p>
            <a:r>
              <a:rPr lang="en-US" altLang="ja-JP" sz="4000" dirty="0"/>
              <a:t>R</a:t>
            </a:r>
            <a:endParaRPr kumimoji="1" lang="ja-JP" altLang="en-US" sz="4000" dirty="0"/>
          </a:p>
        </p:txBody>
      </p:sp>
      <p:sp>
        <p:nvSpPr>
          <p:cNvPr id="7" name="テキスト ボックス 6"/>
          <p:cNvSpPr txBox="1"/>
          <p:nvPr/>
        </p:nvSpPr>
        <p:spPr>
          <a:xfrm>
            <a:off x="5424848" y="3591034"/>
            <a:ext cx="405918" cy="369332"/>
          </a:xfrm>
          <a:prstGeom prst="rect">
            <a:avLst/>
          </a:prstGeom>
          <a:noFill/>
        </p:spPr>
        <p:txBody>
          <a:bodyPr wrap="none" rtlCol="0">
            <a:spAutoFit/>
          </a:bodyPr>
          <a:lstStyle/>
          <a:p>
            <a:r>
              <a:rPr lang="en-US" altLang="ja-JP" b="1" dirty="0" smtClean="0"/>
              <a:t>|=</a:t>
            </a:r>
            <a:endParaRPr kumimoji="1" lang="ja-JP" altLang="en-US" b="1" dirty="0"/>
          </a:p>
        </p:txBody>
      </p:sp>
      <p:sp>
        <p:nvSpPr>
          <p:cNvPr id="8" name="テキスト ボックス 7"/>
          <p:cNvSpPr txBox="1"/>
          <p:nvPr/>
        </p:nvSpPr>
        <p:spPr>
          <a:xfrm>
            <a:off x="1097309" y="3970573"/>
            <a:ext cx="1617801" cy="523220"/>
          </a:xfrm>
          <a:prstGeom prst="rect">
            <a:avLst/>
          </a:prstGeom>
          <a:noFill/>
        </p:spPr>
        <p:txBody>
          <a:bodyPr wrap="none" rtlCol="0">
            <a:spAutoFit/>
          </a:bodyPr>
          <a:lstStyle/>
          <a:p>
            <a:r>
              <a:rPr kumimoji="1" lang="en-US" altLang="ja-JP" sz="1400" dirty="0" smtClean="0"/>
              <a:t>Optional</a:t>
            </a:r>
            <a:r>
              <a:rPr kumimoji="1" lang="ja-JP" altLang="en-US" sz="1400" dirty="0" smtClean="0"/>
              <a:t>な</a:t>
            </a:r>
            <a:r>
              <a:rPr lang="ja-JP" altLang="en-US" sz="1400" dirty="0" smtClean="0"/>
              <a:t>コンポー</a:t>
            </a:r>
            <a:endParaRPr lang="en-US" altLang="ja-JP" sz="1400" dirty="0" smtClean="0"/>
          </a:p>
          <a:p>
            <a:r>
              <a:rPr lang="ja-JP" altLang="en-US" sz="1400" dirty="0" smtClean="0"/>
              <a:t>ネントの</a:t>
            </a:r>
            <a:r>
              <a:rPr kumimoji="1" lang="ja-JP" altLang="en-US" sz="1400" dirty="0" smtClean="0"/>
              <a:t>利用割合</a:t>
            </a:r>
            <a:endParaRPr kumimoji="1" lang="en-US" altLang="ja-JP" sz="1400" dirty="0" smtClean="0"/>
          </a:p>
        </p:txBody>
      </p:sp>
      <p:sp>
        <p:nvSpPr>
          <p:cNvPr id="9" name="テキスト ボックス 8"/>
          <p:cNvSpPr txBox="1"/>
          <p:nvPr/>
        </p:nvSpPr>
        <p:spPr>
          <a:xfrm>
            <a:off x="2815683" y="4023170"/>
            <a:ext cx="2206554" cy="523220"/>
          </a:xfrm>
          <a:prstGeom prst="rect">
            <a:avLst/>
          </a:prstGeom>
          <a:noFill/>
        </p:spPr>
        <p:txBody>
          <a:bodyPr wrap="none" rtlCol="0">
            <a:spAutoFit/>
          </a:bodyPr>
          <a:lstStyle/>
          <a:p>
            <a:r>
              <a:rPr kumimoji="1" lang="ja-JP" altLang="en-US" sz="1400" dirty="0" smtClean="0"/>
              <a:t>ユーザリクエストの変化</a:t>
            </a:r>
            <a:endParaRPr kumimoji="1" lang="en-US" altLang="ja-JP" sz="1400" dirty="0" smtClean="0"/>
          </a:p>
          <a:p>
            <a:r>
              <a:rPr lang="ja-JP" altLang="en-US" sz="1400" dirty="0" smtClean="0"/>
              <a:t>クラウド内の予期せぬ変化</a:t>
            </a:r>
            <a:endParaRPr kumimoji="1" lang="en-US" altLang="ja-JP" sz="1400" dirty="0" smtClean="0"/>
          </a:p>
        </p:txBody>
      </p:sp>
      <p:sp>
        <p:nvSpPr>
          <p:cNvPr id="10" name="テキスト ボックス 9"/>
          <p:cNvSpPr txBox="1"/>
          <p:nvPr/>
        </p:nvSpPr>
        <p:spPr>
          <a:xfrm>
            <a:off x="5830766" y="4023170"/>
            <a:ext cx="2458676" cy="523220"/>
          </a:xfrm>
          <a:prstGeom prst="rect">
            <a:avLst/>
          </a:prstGeom>
          <a:noFill/>
        </p:spPr>
        <p:txBody>
          <a:bodyPr wrap="none" rtlCol="0">
            <a:spAutoFit/>
          </a:bodyPr>
          <a:lstStyle/>
          <a:p>
            <a:r>
              <a:rPr lang="en-US" altLang="ja-JP" sz="1400" dirty="0" smtClean="0"/>
              <a:t>Saturation</a:t>
            </a:r>
            <a:r>
              <a:rPr lang="ja-JP" altLang="en-US" sz="1400" dirty="0" smtClean="0"/>
              <a:t>を防ぎつつも</a:t>
            </a:r>
            <a:endParaRPr lang="en-US" altLang="ja-JP" sz="1400" dirty="0" smtClean="0"/>
          </a:p>
          <a:p>
            <a:r>
              <a:rPr kumimoji="1" lang="en-US" altLang="ja-JP" sz="1400" dirty="0" smtClean="0"/>
              <a:t>Optional</a:t>
            </a:r>
            <a:r>
              <a:rPr kumimoji="1" lang="ja-JP" altLang="en-US" sz="1400" dirty="0" smtClean="0"/>
              <a:t>な処理を多く行いたい</a:t>
            </a:r>
            <a:endParaRPr kumimoji="1" lang="en-US" altLang="ja-JP" sz="1400" dirty="0" smtClean="0"/>
          </a:p>
        </p:txBody>
      </p:sp>
      <p:sp>
        <p:nvSpPr>
          <p:cNvPr id="15" name="円形吹き出し 14"/>
          <p:cNvSpPr/>
          <p:nvPr/>
        </p:nvSpPr>
        <p:spPr>
          <a:xfrm>
            <a:off x="6514420" y="5055403"/>
            <a:ext cx="2723968" cy="1059851"/>
          </a:xfrm>
          <a:prstGeom prst="wedgeEllipseCallout">
            <a:avLst>
              <a:gd name="adj1" fmla="val -76259"/>
              <a:gd name="adj2" fmla="val -3413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制御理論に基づき</a:t>
            </a:r>
            <a:r>
              <a:rPr kumimoji="1" lang="en-US" altLang="ja-JP" dirty="0" smtClean="0"/>
              <a:t>Adaptation Engine</a:t>
            </a:r>
            <a:r>
              <a:rPr kumimoji="1" lang="ja-JP" altLang="en-US" dirty="0" smtClean="0"/>
              <a:t>を構築</a:t>
            </a:r>
            <a:endParaRPr kumimoji="1" lang="ja-JP" altLang="en-US" dirty="0"/>
          </a:p>
        </p:txBody>
      </p:sp>
      <p:pic>
        <p:nvPicPr>
          <p:cNvPr id="16" name="図 15"/>
          <p:cNvPicPr>
            <a:picLocks noChangeAspect="1"/>
          </p:cNvPicPr>
          <p:nvPr/>
        </p:nvPicPr>
        <p:blipFill>
          <a:blip r:embed="rId2"/>
          <a:stretch>
            <a:fillRect/>
          </a:stretch>
        </p:blipFill>
        <p:spPr>
          <a:xfrm>
            <a:off x="4017035" y="1484135"/>
            <a:ext cx="2055285" cy="1547415"/>
          </a:xfrm>
          <a:prstGeom prst="rect">
            <a:avLst/>
          </a:prstGeom>
        </p:spPr>
      </p:pic>
      <p:sp>
        <p:nvSpPr>
          <p:cNvPr id="17" name="円形吹き出し 16"/>
          <p:cNvSpPr/>
          <p:nvPr/>
        </p:nvSpPr>
        <p:spPr>
          <a:xfrm>
            <a:off x="6318462" y="1151720"/>
            <a:ext cx="1804690" cy="964369"/>
          </a:xfrm>
          <a:prstGeom prst="wedgeEllipseCallout">
            <a:avLst>
              <a:gd name="adj1" fmla="val -63690"/>
              <a:gd name="adj2" fmla="val 5160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400" dirty="0" smtClean="0"/>
              <a:t>U</a:t>
            </a:r>
            <a:r>
              <a:rPr kumimoji="1" lang="en-US" altLang="ja-JP" sz="1400" dirty="0" smtClean="0"/>
              <a:t>nexpected</a:t>
            </a:r>
          </a:p>
          <a:p>
            <a:pPr algn="ctr"/>
            <a:r>
              <a:rPr lang="en-US" altLang="ja-JP" sz="1400" dirty="0" smtClean="0"/>
              <a:t>performance</a:t>
            </a:r>
          </a:p>
          <a:p>
            <a:pPr algn="ctr"/>
            <a:r>
              <a:rPr kumimoji="1" lang="en-US" altLang="ja-JP" sz="1400" dirty="0" smtClean="0"/>
              <a:t>degradation</a:t>
            </a:r>
            <a:endParaRPr kumimoji="1" lang="ja-JP" altLang="en-US" sz="1400" dirty="0"/>
          </a:p>
        </p:txBody>
      </p:sp>
      <p:sp>
        <p:nvSpPr>
          <p:cNvPr id="18" name="円形吹き出し 17"/>
          <p:cNvSpPr/>
          <p:nvPr/>
        </p:nvSpPr>
        <p:spPr>
          <a:xfrm>
            <a:off x="1913338" y="1050366"/>
            <a:ext cx="1804690" cy="964369"/>
          </a:xfrm>
          <a:prstGeom prst="wedgeEllipseCallout">
            <a:avLst>
              <a:gd name="adj1" fmla="val 68056"/>
              <a:gd name="adj2" fmla="val 6646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400" dirty="0" smtClean="0"/>
              <a:t>U</a:t>
            </a:r>
            <a:r>
              <a:rPr kumimoji="1" lang="en-US" altLang="ja-JP" sz="1400" dirty="0" smtClean="0"/>
              <a:t>nexpected</a:t>
            </a:r>
          </a:p>
          <a:p>
            <a:pPr algn="ctr"/>
            <a:r>
              <a:rPr lang="en-US" altLang="ja-JP" sz="1400" dirty="0" smtClean="0"/>
              <a:t>peak</a:t>
            </a:r>
            <a:endParaRPr kumimoji="1" lang="ja-JP" altLang="en-US" sz="1400" dirty="0"/>
          </a:p>
        </p:txBody>
      </p:sp>
      <p:sp>
        <p:nvSpPr>
          <p:cNvPr id="19" name="円形吹き出し 18"/>
          <p:cNvSpPr/>
          <p:nvPr/>
        </p:nvSpPr>
        <p:spPr>
          <a:xfrm>
            <a:off x="2116388" y="2257843"/>
            <a:ext cx="1804690" cy="964369"/>
          </a:xfrm>
          <a:prstGeom prst="wedgeEllipseCallout">
            <a:avLst>
              <a:gd name="adj1" fmla="val 55358"/>
              <a:gd name="adj2" fmla="val -4839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ja-JP" sz="1400" dirty="0" smtClean="0"/>
              <a:t>U</a:t>
            </a:r>
            <a:r>
              <a:rPr kumimoji="1" lang="en-US" altLang="ja-JP" sz="1400" dirty="0" smtClean="0"/>
              <a:t>nexpected</a:t>
            </a:r>
          </a:p>
          <a:p>
            <a:pPr algn="ctr"/>
            <a:r>
              <a:rPr lang="en-US" altLang="ja-JP" sz="1400" dirty="0" smtClean="0"/>
              <a:t>hardware</a:t>
            </a:r>
          </a:p>
          <a:p>
            <a:pPr algn="ctr"/>
            <a:r>
              <a:rPr kumimoji="1" lang="en-US" altLang="ja-JP" sz="1400" dirty="0" smtClean="0"/>
              <a:t>failure</a:t>
            </a:r>
            <a:endParaRPr kumimoji="1" lang="ja-JP" altLang="en-US" sz="1400" dirty="0"/>
          </a:p>
        </p:txBody>
      </p:sp>
      <p:sp>
        <p:nvSpPr>
          <p:cNvPr id="20" name="正方形/長方形 19"/>
          <p:cNvSpPr/>
          <p:nvPr/>
        </p:nvSpPr>
        <p:spPr>
          <a:xfrm>
            <a:off x="3362868" y="5879817"/>
            <a:ext cx="2272572" cy="9763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i="1" dirty="0" smtClean="0"/>
              <a:t>Brownout-compliant</a:t>
            </a:r>
          </a:p>
          <a:p>
            <a:pPr algn="ctr"/>
            <a:r>
              <a:rPr kumimoji="1" lang="en-US" altLang="ja-JP" dirty="0" smtClean="0"/>
              <a:t>Cloud application</a:t>
            </a:r>
            <a:endParaRPr kumimoji="1" lang="ja-JP" altLang="en-US" dirty="0"/>
          </a:p>
        </p:txBody>
      </p:sp>
      <p:sp>
        <p:nvSpPr>
          <p:cNvPr id="21" name="正方形/長方形 20"/>
          <p:cNvSpPr/>
          <p:nvPr/>
        </p:nvSpPr>
        <p:spPr>
          <a:xfrm>
            <a:off x="3362868" y="4628630"/>
            <a:ext cx="2272572" cy="9763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altLang="ja-JP" b="1" i="1" dirty="0" smtClean="0"/>
              <a:t>Controller</a:t>
            </a:r>
            <a:endParaRPr kumimoji="1" lang="ja-JP" altLang="en-US" b="1" i="1" dirty="0"/>
          </a:p>
        </p:txBody>
      </p:sp>
      <p:sp>
        <p:nvSpPr>
          <p:cNvPr id="22" name="右カーブ矢印 21"/>
          <p:cNvSpPr/>
          <p:nvPr/>
        </p:nvSpPr>
        <p:spPr>
          <a:xfrm>
            <a:off x="3009568" y="5507699"/>
            <a:ext cx="353300" cy="651031"/>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23" name="右カーブ矢印 22"/>
          <p:cNvSpPr/>
          <p:nvPr/>
        </p:nvSpPr>
        <p:spPr>
          <a:xfrm flipH="1">
            <a:off x="5711450" y="5507699"/>
            <a:ext cx="353300" cy="651031"/>
          </a:xfrm>
          <a:prstGeom prst="curv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chemeClr val="tx1"/>
              </a:solidFill>
            </a:endParaRPr>
          </a:p>
        </p:txBody>
      </p:sp>
      <p:sp>
        <p:nvSpPr>
          <p:cNvPr id="24" name="円形吹き出し 23"/>
          <p:cNvSpPr/>
          <p:nvPr/>
        </p:nvSpPr>
        <p:spPr>
          <a:xfrm>
            <a:off x="6064750" y="2330011"/>
            <a:ext cx="3079250" cy="1059851"/>
          </a:xfrm>
          <a:prstGeom prst="wedgeEllipseCallout">
            <a:avLst>
              <a:gd name="adj1" fmla="val -61471"/>
              <a:gd name="adj2" fmla="val -37459"/>
            </a:avLst>
          </a:prstGeom>
        </p:spPr>
        <p:style>
          <a:lnRef idx="2">
            <a:schemeClr val="accent2"/>
          </a:lnRef>
          <a:fillRef idx="1">
            <a:schemeClr val="lt1"/>
          </a:fillRef>
          <a:effectRef idx="0">
            <a:schemeClr val="accent2"/>
          </a:effectRef>
          <a:fontRef idx="minor">
            <a:schemeClr val="dk1"/>
          </a:fontRef>
        </p:style>
        <p:txBody>
          <a:bodyPr rtlCol="0" anchor="ctr"/>
          <a:lstStyle/>
          <a:p>
            <a:r>
              <a:rPr lang="en-US" altLang="ja-JP" dirty="0"/>
              <a:t>Gradually downgrade user experience to avoid </a:t>
            </a:r>
            <a:r>
              <a:rPr lang="en-US" altLang="ja-JP" sz="2000" b="1" i="1" dirty="0"/>
              <a:t>saturation</a:t>
            </a:r>
            <a:endParaRPr lang="ja-JP" altLang="en-US" sz="2000" b="1" i="1" dirty="0"/>
          </a:p>
        </p:txBody>
      </p:sp>
    </p:spTree>
    <p:extLst>
      <p:ext uri="{BB962C8B-B14F-4D97-AF65-F5344CB8AC3E}">
        <p14:creationId xmlns:p14="http://schemas.microsoft.com/office/powerpoint/2010/main" val="41578751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Motivating Example</a:t>
            </a:r>
            <a:endParaRPr kumimoji="1" lang="ja-JP" alt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969378"/>
            <a:ext cx="8892854" cy="39799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611560" y="1651975"/>
            <a:ext cx="2215671" cy="369332"/>
          </a:xfrm>
          <a:prstGeom prst="rect">
            <a:avLst/>
          </a:prstGeom>
          <a:noFill/>
        </p:spPr>
        <p:txBody>
          <a:bodyPr wrap="none" rtlCol="0">
            <a:spAutoFit/>
          </a:bodyPr>
          <a:lstStyle/>
          <a:p>
            <a:r>
              <a:rPr kumimoji="1" lang="en-US" altLang="ja-JP" dirty="0" smtClean="0"/>
              <a:t>Ex. </a:t>
            </a:r>
            <a:r>
              <a:rPr kumimoji="1" lang="ja-JP" altLang="en-US" dirty="0" smtClean="0"/>
              <a:t>ショッピングサイト</a:t>
            </a:r>
            <a:endParaRPr kumimoji="1" lang="ja-JP" altLang="en-US" dirty="0"/>
          </a:p>
        </p:txBody>
      </p:sp>
      <p:sp>
        <p:nvSpPr>
          <p:cNvPr id="5" name="フローチャート: 処理 4"/>
          <p:cNvSpPr/>
          <p:nvPr/>
        </p:nvSpPr>
        <p:spPr>
          <a:xfrm>
            <a:off x="3419872" y="4617132"/>
            <a:ext cx="1719287" cy="104411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角丸四角形吹き出し 5"/>
          <p:cNvSpPr/>
          <p:nvPr/>
        </p:nvSpPr>
        <p:spPr>
          <a:xfrm>
            <a:off x="755691" y="5949280"/>
            <a:ext cx="3523824" cy="769156"/>
          </a:xfrm>
          <a:prstGeom prst="wedgeRoundRectCallout">
            <a:avLst>
              <a:gd name="adj1" fmla="val 33594"/>
              <a:gd name="adj2" fmla="val -8442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t>Architecture</a:t>
            </a:r>
            <a:endParaRPr lang="en-US" altLang="ja-JP" dirty="0" smtClean="0"/>
          </a:p>
          <a:p>
            <a:r>
              <a:rPr lang="ja-JP" altLang="en-US" dirty="0" smtClean="0"/>
              <a:t>タスクの実現手段を</a:t>
            </a:r>
            <a:r>
              <a:rPr lang="en-US" altLang="ja-JP" dirty="0" smtClean="0"/>
              <a:t>Adapt</a:t>
            </a:r>
            <a:r>
              <a:rPr lang="ja-JP" altLang="en-US" dirty="0" smtClean="0"/>
              <a:t>する</a:t>
            </a:r>
            <a:endParaRPr lang="en-US" altLang="ja-JP" dirty="0" smtClean="0"/>
          </a:p>
        </p:txBody>
      </p:sp>
      <p:sp>
        <p:nvSpPr>
          <p:cNvPr id="7" name="正方形/長方形 6"/>
          <p:cNvSpPr/>
          <p:nvPr/>
        </p:nvSpPr>
        <p:spPr>
          <a:xfrm>
            <a:off x="5436096" y="2996952"/>
            <a:ext cx="2952328" cy="72008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8" name="下矢印 7"/>
          <p:cNvSpPr/>
          <p:nvPr/>
        </p:nvSpPr>
        <p:spPr>
          <a:xfrm>
            <a:off x="8388424" y="3203992"/>
            <a:ext cx="360040" cy="237626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dirty="0"/>
          </a:p>
        </p:txBody>
      </p:sp>
      <p:sp>
        <p:nvSpPr>
          <p:cNvPr id="10" name="角丸四角形吹き出し 9"/>
          <p:cNvSpPr/>
          <p:nvPr/>
        </p:nvSpPr>
        <p:spPr>
          <a:xfrm>
            <a:off x="5436096" y="5949280"/>
            <a:ext cx="3456384" cy="908720"/>
          </a:xfrm>
          <a:prstGeom prst="wedgeRoundRectCallout">
            <a:avLst>
              <a:gd name="adj1" fmla="val 10311"/>
              <a:gd name="adj2" fmla="val -92500"/>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kumimoji="1" lang="en-US" altLang="ja-JP" dirty="0" smtClean="0"/>
              <a:t>Requirement</a:t>
            </a:r>
          </a:p>
          <a:p>
            <a:r>
              <a:rPr lang="ja-JP" altLang="en-US" dirty="0"/>
              <a:t>要求自体</a:t>
            </a:r>
            <a:r>
              <a:rPr lang="ja-JP" altLang="en-US" dirty="0" smtClean="0"/>
              <a:t>を緩和（変更），それに伴い，</a:t>
            </a:r>
            <a:r>
              <a:rPr lang="en-US" altLang="ja-JP" dirty="0" smtClean="0"/>
              <a:t>Architecture</a:t>
            </a:r>
            <a:r>
              <a:rPr lang="ja-JP" altLang="en-US" dirty="0" smtClean="0"/>
              <a:t>も変わる</a:t>
            </a:r>
            <a:endParaRPr kumimoji="1" lang="ja-JP" altLang="en-US" dirty="0"/>
          </a:p>
        </p:txBody>
      </p:sp>
    </p:spTree>
    <p:extLst>
      <p:ext uri="{BB962C8B-B14F-4D97-AF65-F5344CB8AC3E}">
        <p14:creationId xmlns:p14="http://schemas.microsoft.com/office/powerpoint/2010/main" val="27596528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Requirements Adaptations</a:t>
            </a:r>
            <a:endParaRPr kumimoji="1" lang="ja-JP" altLang="en-US" dirty="0"/>
          </a:p>
        </p:txBody>
      </p:sp>
      <p:sp>
        <p:nvSpPr>
          <p:cNvPr id="3" name="コンテンツ プレースホルダー 2"/>
          <p:cNvSpPr>
            <a:spLocks noGrp="1"/>
          </p:cNvSpPr>
          <p:nvPr>
            <p:ph idx="1"/>
          </p:nvPr>
        </p:nvSpPr>
        <p:spPr>
          <a:xfrm>
            <a:off x="457200" y="1600201"/>
            <a:ext cx="8229600" cy="1396751"/>
          </a:xfrm>
        </p:spPr>
        <p:txBody>
          <a:bodyPr>
            <a:normAutofit fontScale="77500" lnSpcReduction="20000"/>
          </a:bodyPr>
          <a:lstStyle/>
          <a:p>
            <a:r>
              <a:rPr kumimoji="1" lang="en-US" altLang="ja-JP" dirty="0" smtClean="0"/>
              <a:t>Expected Quality Value</a:t>
            </a:r>
            <a:r>
              <a:rPr kumimoji="1" lang="ja-JP" altLang="en-US" dirty="0" smtClean="0"/>
              <a:t>（現在の満足度）と，選択したゴールによるソフトゴールへの影響度を基に，要求の組み合わせのスコアを計算</a:t>
            </a:r>
            <a:endParaRPr lang="en-US" altLang="ja-JP" dirty="0" smtClean="0"/>
          </a:p>
          <a:p>
            <a:pPr lvl="1"/>
            <a:r>
              <a:rPr kumimoji="1" lang="ja-JP" altLang="en-US" dirty="0" smtClean="0"/>
              <a:t>ポジティブ</a:t>
            </a:r>
            <a:r>
              <a:rPr kumimoji="1" lang="en-US" altLang="ja-JP" dirty="0" smtClean="0"/>
              <a:t>/</a:t>
            </a:r>
            <a:r>
              <a:rPr kumimoji="1" lang="ja-JP" altLang="en-US" dirty="0" smtClean="0"/>
              <a:t>ネガティブ満足度   </a:t>
            </a:r>
            <a:r>
              <a:rPr kumimoji="1" lang="en-US" altLang="ja-JP" dirty="0" smtClean="0"/>
              <a:t>(</a:t>
            </a:r>
            <a:r>
              <a:rPr kumimoji="1" lang="en-US" altLang="ja-JP" dirty="0" err="1" smtClean="0"/>
              <a:t>P_Score</a:t>
            </a:r>
            <a:r>
              <a:rPr kumimoji="1" lang="en-US" altLang="ja-JP" dirty="0" smtClean="0"/>
              <a:t> / </a:t>
            </a:r>
            <a:r>
              <a:rPr kumimoji="1" lang="en-US" altLang="ja-JP" dirty="0" err="1" smtClean="0"/>
              <a:t>N_Score</a:t>
            </a:r>
            <a:r>
              <a:rPr kumimoji="1" lang="en-US" altLang="ja-JP" dirty="0" smtClean="0"/>
              <a:t>)</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582" t="5484" r="7105" b="30825"/>
          <a:stretch/>
        </p:blipFill>
        <p:spPr bwMode="auto">
          <a:xfrm>
            <a:off x="1331640" y="2924944"/>
            <a:ext cx="6875362" cy="2534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3491880" y="4869160"/>
            <a:ext cx="2664296" cy="590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835696" y="5333146"/>
            <a:ext cx="671979" cy="461665"/>
          </a:xfrm>
          <a:prstGeom prst="rect">
            <a:avLst/>
          </a:prstGeom>
          <a:noFill/>
        </p:spPr>
        <p:txBody>
          <a:bodyPr wrap="none" rtlCol="0">
            <a:spAutoFit/>
          </a:bodyPr>
          <a:lstStyle/>
          <a:p>
            <a:r>
              <a:rPr kumimoji="1" lang="en-US" altLang="ja-JP" sz="2400" b="1" dirty="0" smtClean="0">
                <a:solidFill>
                  <a:srgbClr val="FF0000"/>
                </a:solidFill>
              </a:rPr>
              <a:t>-0.2</a:t>
            </a:r>
            <a:endParaRPr kumimoji="1" lang="ja-JP" altLang="en-US" sz="2400" b="1" dirty="0">
              <a:solidFill>
                <a:srgbClr val="FF0000"/>
              </a:solidFill>
            </a:endParaRPr>
          </a:p>
        </p:txBody>
      </p:sp>
      <p:sp>
        <p:nvSpPr>
          <p:cNvPr id="8" name="テキスト ボックス 7"/>
          <p:cNvSpPr txBox="1"/>
          <p:nvPr/>
        </p:nvSpPr>
        <p:spPr>
          <a:xfrm>
            <a:off x="2699792" y="5229200"/>
            <a:ext cx="731290" cy="461665"/>
          </a:xfrm>
          <a:prstGeom prst="rect">
            <a:avLst/>
          </a:prstGeom>
          <a:noFill/>
        </p:spPr>
        <p:txBody>
          <a:bodyPr wrap="none" rtlCol="0">
            <a:spAutoFit/>
          </a:bodyPr>
          <a:lstStyle/>
          <a:p>
            <a:r>
              <a:rPr lang="en-US" altLang="ja-JP" sz="2400" b="1" dirty="0" smtClean="0">
                <a:solidFill>
                  <a:srgbClr val="FF0000"/>
                </a:solidFill>
              </a:rPr>
              <a:t>+0.6</a:t>
            </a:r>
            <a:endParaRPr kumimoji="1" lang="ja-JP" altLang="en-US" sz="2400" b="1" dirty="0">
              <a:solidFill>
                <a:srgbClr val="FF0000"/>
              </a:solidFill>
            </a:endParaRPr>
          </a:p>
        </p:txBody>
      </p:sp>
      <p:sp>
        <p:nvSpPr>
          <p:cNvPr id="9" name="テキスト ボックス 8"/>
          <p:cNvSpPr txBox="1"/>
          <p:nvPr/>
        </p:nvSpPr>
        <p:spPr>
          <a:xfrm>
            <a:off x="7308304" y="5333145"/>
            <a:ext cx="671979" cy="461665"/>
          </a:xfrm>
          <a:prstGeom prst="rect">
            <a:avLst/>
          </a:prstGeom>
          <a:noFill/>
        </p:spPr>
        <p:txBody>
          <a:bodyPr wrap="none" rtlCol="0">
            <a:spAutoFit/>
          </a:bodyPr>
          <a:lstStyle/>
          <a:p>
            <a:r>
              <a:rPr lang="en-US" altLang="ja-JP" sz="2400" b="1" dirty="0">
                <a:solidFill>
                  <a:srgbClr val="FF0000"/>
                </a:solidFill>
              </a:rPr>
              <a:t>-</a:t>
            </a:r>
            <a:r>
              <a:rPr lang="en-US" altLang="ja-JP" sz="2400" b="1" dirty="0" smtClean="0">
                <a:solidFill>
                  <a:srgbClr val="FF0000"/>
                </a:solidFill>
              </a:rPr>
              <a:t>0.2</a:t>
            </a:r>
            <a:endParaRPr kumimoji="1" lang="ja-JP" altLang="en-US" sz="2400" b="1" dirty="0">
              <a:solidFill>
                <a:srgbClr val="FF0000"/>
              </a:solidFill>
            </a:endParaRPr>
          </a:p>
        </p:txBody>
      </p:sp>
      <p:sp>
        <p:nvSpPr>
          <p:cNvPr id="10" name="テキスト ボックス 9"/>
          <p:cNvSpPr txBox="1"/>
          <p:nvPr/>
        </p:nvSpPr>
        <p:spPr>
          <a:xfrm>
            <a:off x="6166867" y="5228967"/>
            <a:ext cx="731290" cy="461665"/>
          </a:xfrm>
          <a:prstGeom prst="rect">
            <a:avLst/>
          </a:prstGeom>
          <a:noFill/>
        </p:spPr>
        <p:txBody>
          <a:bodyPr wrap="none" rtlCol="0">
            <a:spAutoFit/>
          </a:bodyPr>
          <a:lstStyle/>
          <a:p>
            <a:r>
              <a:rPr lang="en-US" altLang="ja-JP" sz="2400" b="1" dirty="0" smtClean="0">
                <a:solidFill>
                  <a:srgbClr val="FF0000"/>
                </a:solidFill>
              </a:rPr>
              <a:t>+0.6</a:t>
            </a:r>
          </a:p>
        </p:txBody>
      </p:sp>
      <p:sp>
        <p:nvSpPr>
          <p:cNvPr id="13" name="フローチャート : 代替処理 12"/>
          <p:cNvSpPr/>
          <p:nvPr/>
        </p:nvSpPr>
        <p:spPr>
          <a:xfrm>
            <a:off x="1331640" y="3933056"/>
            <a:ext cx="2415158"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ローチャート : 代替処理 18"/>
          <p:cNvSpPr/>
          <p:nvPr/>
        </p:nvSpPr>
        <p:spPr>
          <a:xfrm>
            <a:off x="6995651" y="3933056"/>
            <a:ext cx="1211351"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ローチャート : 代替処理 19"/>
          <p:cNvSpPr/>
          <p:nvPr/>
        </p:nvSpPr>
        <p:spPr>
          <a:xfrm>
            <a:off x="1667630" y="4445496"/>
            <a:ext cx="944674"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ローチャート : 代替処理 20"/>
          <p:cNvSpPr/>
          <p:nvPr/>
        </p:nvSpPr>
        <p:spPr>
          <a:xfrm>
            <a:off x="6135917" y="3452150"/>
            <a:ext cx="1077230"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フローチャート : 代替処理 21"/>
          <p:cNvSpPr/>
          <p:nvPr/>
        </p:nvSpPr>
        <p:spPr>
          <a:xfrm>
            <a:off x="4035473" y="3429000"/>
            <a:ext cx="968575"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フローチャート : 代替処理 22"/>
          <p:cNvSpPr/>
          <p:nvPr/>
        </p:nvSpPr>
        <p:spPr>
          <a:xfrm>
            <a:off x="5218600" y="4445496"/>
            <a:ext cx="3097815"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フローチャート : 代替処理 23"/>
          <p:cNvSpPr/>
          <p:nvPr/>
        </p:nvSpPr>
        <p:spPr>
          <a:xfrm>
            <a:off x="3746798" y="3927530"/>
            <a:ext cx="1471802"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フローチャート : 代替処理 24"/>
          <p:cNvSpPr/>
          <p:nvPr/>
        </p:nvSpPr>
        <p:spPr>
          <a:xfrm>
            <a:off x="2267744" y="3429000"/>
            <a:ext cx="968575"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07991" y="5700997"/>
            <a:ext cx="1704313" cy="369332"/>
          </a:xfrm>
          <a:prstGeom prst="rect">
            <a:avLst/>
          </a:prstGeom>
          <a:noFill/>
        </p:spPr>
        <p:txBody>
          <a:bodyPr wrap="none" rtlCol="0">
            <a:spAutoFit/>
          </a:bodyPr>
          <a:lstStyle/>
          <a:p>
            <a:r>
              <a:rPr kumimoji="1" lang="en-US" altLang="ja-JP" b="1" dirty="0" smtClean="0">
                <a:solidFill>
                  <a:schemeClr val="tx2"/>
                </a:solidFill>
              </a:rPr>
              <a:t>-0.8-(-0.2) = -0.6</a:t>
            </a:r>
            <a:endParaRPr kumimoji="1" lang="ja-JP" altLang="en-US" b="1" dirty="0">
              <a:solidFill>
                <a:schemeClr val="tx2"/>
              </a:solidFill>
            </a:endParaRPr>
          </a:p>
        </p:txBody>
      </p:sp>
      <p:sp>
        <p:nvSpPr>
          <p:cNvPr id="27" name="テキスト ボックス 26"/>
          <p:cNvSpPr txBox="1"/>
          <p:nvPr/>
        </p:nvSpPr>
        <p:spPr>
          <a:xfrm>
            <a:off x="3026621" y="5610144"/>
            <a:ext cx="1361270" cy="369332"/>
          </a:xfrm>
          <a:prstGeom prst="rect">
            <a:avLst/>
          </a:prstGeom>
          <a:noFill/>
        </p:spPr>
        <p:txBody>
          <a:bodyPr wrap="none" rtlCol="0">
            <a:spAutoFit/>
          </a:bodyPr>
          <a:lstStyle/>
          <a:p>
            <a:r>
              <a:rPr lang="en-US" altLang="ja-JP" b="1" dirty="0" smtClean="0">
                <a:solidFill>
                  <a:schemeClr val="tx2"/>
                </a:solidFill>
              </a:rPr>
              <a:t>0.9-0.6</a:t>
            </a:r>
            <a:r>
              <a:rPr kumimoji="1" lang="en-US" altLang="ja-JP" b="1" dirty="0" smtClean="0">
                <a:solidFill>
                  <a:schemeClr val="tx2"/>
                </a:solidFill>
              </a:rPr>
              <a:t> = 0.3</a:t>
            </a:r>
            <a:endParaRPr kumimoji="1" lang="ja-JP" altLang="en-US" b="1" dirty="0">
              <a:solidFill>
                <a:schemeClr val="tx2"/>
              </a:solidFill>
            </a:endParaRPr>
          </a:p>
        </p:txBody>
      </p:sp>
      <p:sp>
        <p:nvSpPr>
          <p:cNvPr id="28" name="テキスト ボックス 27"/>
          <p:cNvSpPr txBox="1"/>
          <p:nvPr/>
        </p:nvSpPr>
        <p:spPr>
          <a:xfrm>
            <a:off x="5653470" y="5563978"/>
            <a:ext cx="1361270" cy="369332"/>
          </a:xfrm>
          <a:prstGeom prst="rect">
            <a:avLst/>
          </a:prstGeom>
          <a:noFill/>
        </p:spPr>
        <p:txBody>
          <a:bodyPr wrap="none" rtlCol="0">
            <a:spAutoFit/>
          </a:bodyPr>
          <a:lstStyle/>
          <a:p>
            <a:r>
              <a:rPr lang="en-US" altLang="ja-JP" b="1" dirty="0" smtClean="0">
                <a:solidFill>
                  <a:schemeClr val="tx2"/>
                </a:solidFill>
              </a:rPr>
              <a:t>0.9-0.6 = 0.3</a:t>
            </a:r>
            <a:endParaRPr kumimoji="1" lang="ja-JP" altLang="en-US" b="1" dirty="0">
              <a:solidFill>
                <a:schemeClr val="tx2"/>
              </a:solidFill>
            </a:endParaRPr>
          </a:p>
        </p:txBody>
      </p:sp>
      <p:sp>
        <p:nvSpPr>
          <p:cNvPr id="29" name="テキスト ボックス 28"/>
          <p:cNvSpPr txBox="1"/>
          <p:nvPr/>
        </p:nvSpPr>
        <p:spPr>
          <a:xfrm>
            <a:off x="7308304" y="5690865"/>
            <a:ext cx="1717137" cy="369332"/>
          </a:xfrm>
          <a:prstGeom prst="rect">
            <a:avLst/>
          </a:prstGeom>
          <a:noFill/>
        </p:spPr>
        <p:txBody>
          <a:bodyPr wrap="none" rtlCol="0">
            <a:spAutoFit/>
          </a:bodyPr>
          <a:lstStyle/>
          <a:p>
            <a:r>
              <a:rPr lang="en-US" altLang="ja-JP" b="1" dirty="0" smtClean="0">
                <a:solidFill>
                  <a:schemeClr val="tx2"/>
                </a:solidFill>
              </a:rPr>
              <a:t>-0.8-(-0.2) = -0.6</a:t>
            </a:r>
            <a:endParaRPr kumimoji="1" lang="ja-JP" altLang="en-US" b="1" dirty="0">
              <a:solidFill>
                <a:schemeClr val="tx2"/>
              </a:solidFill>
            </a:endParaRPr>
          </a:p>
        </p:txBody>
      </p:sp>
      <p:sp>
        <p:nvSpPr>
          <p:cNvPr id="30" name="テキスト ボックス 29"/>
          <p:cNvSpPr txBox="1"/>
          <p:nvPr/>
        </p:nvSpPr>
        <p:spPr>
          <a:xfrm>
            <a:off x="1975916" y="6130170"/>
            <a:ext cx="3462679" cy="646331"/>
          </a:xfrm>
          <a:prstGeom prst="rect">
            <a:avLst/>
          </a:prstGeom>
          <a:noFill/>
        </p:spPr>
        <p:txBody>
          <a:bodyPr wrap="none" rtlCol="0">
            <a:spAutoFit/>
          </a:bodyPr>
          <a:lstStyle/>
          <a:p>
            <a:r>
              <a:rPr kumimoji="1" lang="en-US" altLang="ja-JP" u="sng" dirty="0" err="1" smtClean="0">
                <a:solidFill>
                  <a:srgbClr val="FF0000"/>
                </a:solidFill>
              </a:rPr>
              <a:t>N_Score</a:t>
            </a:r>
            <a:r>
              <a:rPr kumimoji="1" lang="en-US" altLang="ja-JP" u="sng" dirty="0" smtClean="0">
                <a:solidFill>
                  <a:srgbClr val="FF0000"/>
                </a:solidFill>
              </a:rPr>
              <a:t> = 5*(-0.6) + 5*(-0.6) = -6.0</a:t>
            </a:r>
          </a:p>
          <a:p>
            <a:r>
              <a:rPr kumimoji="1" lang="en-US" altLang="ja-JP" u="sng" dirty="0" err="1" smtClean="0">
                <a:solidFill>
                  <a:srgbClr val="FF0000"/>
                </a:solidFill>
              </a:rPr>
              <a:t>P_Score</a:t>
            </a:r>
            <a:r>
              <a:rPr kumimoji="1" lang="en-US" altLang="ja-JP" u="sng" dirty="0" smtClean="0">
                <a:solidFill>
                  <a:srgbClr val="FF0000"/>
                </a:solidFill>
              </a:rPr>
              <a:t> = 5*0.3 + 5*0.3 = 3.0</a:t>
            </a:r>
          </a:p>
        </p:txBody>
      </p:sp>
      <p:sp>
        <p:nvSpPr>
          <p:cNvPr id="31" name="右中かっこ 30"/>
          <p:cNvSpPr/>
          <p:nvPr/>
        </p:nvSpPr>
        <p:spPr>
          <a:xfrm>
            <a:off x="5292080" y="6070329"/>
            <a:ext cx="360040" cy="70617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2" name="テキスト ボックス 31"/>
          <p:cNvSpPr txBox="1"/>
          <p:nvPr/>
        </p:nvSpPr>
        <p:spPr>
          <a:xfrm>
            <a:off x="5746303" y="6152785"/>
            <a:ext cx="2933688" cy="646331"/>
          </a:xfrm>
          <a:prstGeom prst="rect">
            <a:avLst/>
          </a:prstGeom>
          <a:noFill/>
        </p:spPr>
        <p:txBody>
          <a:bodyPr wrap="none" rtlCol="0">
            <a:spAutoFit/>
          </a:bodyPr>
          <a:lstStyle/>
          <a:p>
            <a:r>
              <a:rPr kumimoji="1" lang="en-US" altLang="ja-JP" dirty="0" err="1" smtClean="0"/>
              <a:t>N_Score</a:t>
            </a:r>
            <a:r>
              <a:rPr kumimoji="1" lang="en-US" altLang="ja-JP" dirty="0" smtClean="0"/>
              <a:t> </a:t>
            </a:r>
            <a:r>
              <a:rPr kumimoji="1" lang="ja-JP" altLang="en-US" dirty="0" smtClean="0"/>
              <a:t>が最大の中で，</a:t>
            </a:r>
            <a:endParaRPr kumimoji="1" lang="en-US" altLang="ja-JP" dirty="0" smtClean="0"/>
          </a:p>
          <a:p>
            <a:r>
              <a:rPr kumimoji="1" lang="en-US" altLang="ja-JP" dirty="0" err="1" smtClean="0"/>
              <a:t>P_Score</a:t>
            </a:r>
            <a:r>
              <a:rPr kumimoji="1" lang="ja-JP" altLang="en-US" dirty="0" smtClean="0"/>
              <a:t>が最大のものを選択</a:t>
            </a:r>
            <a:endParaRPr kumimoji="1" lang="ja-JP" altLang="en-US" dirty="0"/>
          </a:p>
        </p:txBody>
      </p:sp>
    </p:spTree>
    <p:extLst>
      <p:ext uri="{BB962C8B-B14F-4D97-AF65-F5344CB8AC3E}">
        <p14:creationId xmlns:p14="http://schemas.microsoft.com/office/powerpoint/2010/main" val="3588268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Architecture Transformations</a:t>
            </a:r>
            <a:endParaRPr kumimoji="1" lang="ja-JP" altLang="en-US" dirty="0"/>
          </a:p>
        </p:txBody>
      </p:sp>
      <p:sp>
        <p:nvSpPr>
          <p:cNvPr id="3" name="コンテンツ プレースホルダー 2"/>
          <p:cNvSpPr>
            <a:spLocks noGrp="1"/>
          </p:cNvSpPr>
          <p:nvPr>
            <p:ph idx="1"/>
          </p:nvPr>
        </p:nvSpPr>
        <p:spPr>
          <a:xfrm>
            <a:off x="457200" y="1600201"/>
            <a:ext cx="8229600" cy="460648"/>
          </a:xfrm>
        </p:spPr>
        <p:txBody>
          <a:bodyPr>
            <a:normAutofit fontScale="92500" lnSpcReduction="20000"/>
          </a:bodyPr>
          <a:lstStyle/>
          <a:p>
            <a:r>
              <a:rPr kumimoji="1" lang="ja-JP" altLang="en-US" dirty="0" smtClean="0"/>
              <a:t>基本的には，要求の場合と同様</a:t>
            </a:r>
            <a:endParaRPr kumimoji="1" lang="ja-JP" alt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40" t="16859" r="5021" b="9705"/>
          <a:stretch/>
        </p:blipFill>
        <p:spPr bwMode="auto">
          <a:xfrm>
            <a:off x="467544" y="2204863"/>
            <a:ext cx="8264875" cy="292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593258" y="2132856"/>
            <a:ext cx="671979" cy="461665"/>
          </a:xfrm>
          <a:prstGeom prst="rect">
            <a:avLst/>
          </a:prstGeom>
          <a:noFill/>
        </p:spPr>
        <p:txBody>
          <a:bodyPr wrap="none" rtlCol="0">
            <a:spAutoFit/>
          </a:bodyPr>
          <a:lstStyle/>
          <a:p>
            <a:r>
              <a:rPr kumimoji="1" lang="en-US" altLang="ja-JP" sz="2400" b="1" dirty="0" smtClean="0">
                <a:solidFill>
                  <a:srgbClr val="FF0000"/>
                </a:solidFill>
              </a:rPr>
              <a:t>-0.2</a:t>
            </a:r>
            <a:endParaRPr kumimoji="1" lang="ja-JP" altLang="en-US" sz="2400" b="1" dirty="0">
              <a:solidFill>
                <a:srgbClr val="FF0000"/>
              </a:solidFill>
            </a:endParaRPr>
          </a:p>
        </p:txBody>
      </p:sp>
      <p:sp>
        <p:nvSpPr>
          <p:cNvPr id="6" name="テキスト ボックス 5"/>
          <p:cNvSpPr txBox="1"/>
          <p:nvPr/>
        </p:nvSpPr>
        <p:spPr>
          <a:xfrm>
            <a:off x="1203192" y="3861048"/>
            <a:ext cx="731290" cy="461665"/>
          </a:xfrm>
          <a:prstGeom prst="rect">
            <a:avLst/>
          </a:prstGeom>
          <a:noFill/>
        </p:spPr>
        <p:txBody>
          <a:bodyPr wrap="none" rtlCol="0">
            <a:spAutoFit/>
          </a:bodyPr>
          <a:lstStyle/>
          <a:p>
            <a:r>
              <a:rPr lang="en-US" altLang="ja-JP" sz="2400" b="1" dirty="0" smtClean="0">
                <a:solidFill>
                  <a:srgbClr val="FF0000"/>
                </a:solidFill>
              </a:rPr>
              <a:t>+0.6</a:t>
            </a:r>
            <a:endParaRPr kumimoji="1" lang="ja-JP" altLang="en-US" sz="2400" b="1" dirty="0">
              <a:solidFill>
                <a:srgbClr val="FF0000"/>
              </a:solidFill>
            </a:endParaRPr>
          </a:p>
        </p:txBody>
      </p:sp>
      <p:sp>
        <p:nvSpPr>
          <p:cNvPr id="7" name="テキスト ボックス 6"/>
          <p:cNvSpPr txBox="1"/>
          <p:nvPr/>
        </p:nvSpPr>
        <p:spPr>
          <a:xfrm>
            <a:off x="5004048" y="3861048"/>
            <a:ext cx="671979" cy="461665"/>
          </a:xfrm>
          <a:prstGeom prst="rect">
            <a:avLst/>
          </a:prstGeom>
          <a:noFill/>
        </p:spPr>
        <p:txBody>
          <a:bodyPr wrap="none" rtlCol="0">
            <a:spAutoFit/>
          </a:bodyPr>
          <a:lstStyle/>
          <a:p>
            <a:r>
              <a:rPr lang="en-US" altLang="ja-JP" sz="2400" b="1" dirty="0">
                <a:solidFill>
                  <a:srgbClr val="FF0000"/>
                </a:solidFill>
              </a:rPr>
              <a:t>-</a:t>
            </a:r>
            <a:r>
              <a:rPr lang="en-US" altLang="ja-JP" sz="2400" b="1" dirty="0" smtClean="0">
                <a:solidFill>
                  <a:srgbClr val="FF0000"/>
                </a:solidFill>
              </a:rPr>
              <a:t>0.2</a:t>
            </a:r>
            <a:endParaRPr kumimoji="1" lang="ja-JP" altLang="en-US" sz="2400" b="1" dirty="0">
              <a:solidFill>
                <a:srgbClr val="FF0000"/>
              </a:solidFill>
            </a:endParaRPr>
          </a:p>
        </p:txBody>
      </p:sp>
      <p:sp>
        <p:nvSpPr>
          <p:cNvPr id="8" name="テキスト ボックス 7"/>
          <p:cNvSpPr txBox="1"/>
          <p:nvPr/>
        </p:nvSpPr>
        <p:spPr>
          <a:xfrm>
            <a:off x="4026025" y="3861048"/>
            <a:ext cx="731290" cy="461665"/>
          </a:xfrm>
          <a:prstGeom prst="rect">
            <a:avLst/>
          </a:prstGeom>
          <a:noFill/>
        </p:spPr>
        <p:txBody>
          <a:bodyPr wrap="none" rtlCol="0">
            <a:spAutoFit/>
          </a:bodyPr>
          <a:lstStyle/>
          <a:p>
            <a:r>
              <a:rPr lang="en-US" altLang="ja-JP" sz="2400" b="1" dirty="0" smtClean="0">
                <a:solidFill>
                  <a:srgbClr val="FF0000"/>
                </a:solidFill>
              </a:rPr>
              <a:t>+0.6</a:t>
            </a:r>
          </a:p>
        </p:txBody>
      </p:sp>
      <p:sp>
        <p:nvSpPr>
          <p:cNvPr id="9" name="テキスト ボックス 8"/>
          <p:cNvSpPr txBox="1"/>
          <p:nvPr/>
        </p:nvSpPr>
        <p:spPr>
          <a:xfrm>
            <a:off x="7764259" y="3876438"/>
            <a:ext cx="671979" cy="461665"/>
          </a:xfrm>
          <a:prstGeom prst="rect">
            <a:avLst/>
          </a:prstGeom>
          <a:noFill/>
        </p:spPr>
        <p:txBody>
          <a:bodyPr wrap="none" rtlCol="0">
            <a:spAutoFit/>
          </a:bodyPr>
          <a:lstStyle/>
          <a:p>
            <a:r>
              <a:rPr lang="en-US" altLang="ja-JP" sz="2400" b="1" dirty="0">
                <a:solidFill>
                  <a:srgbClr val="FF0000"/>
                </a:solidFill>
              </a:rPr>
              <a:t>-</a:t>
            </a:r>
            <a:r>
              <a:rPr lang="en-US" altLang="ja-JP" sz="2400" b="1" dirty="0" smtClean="0">
                <a:solidFill>
                  <a:srgbClr val="FF0000"/>
                </a:solidFill>
              </a:rPr>
              <a:t>0.2</a:t>
            </a:r>
            <a:endParaRPr kumimoji="1" lang="ja-JP" altLang="en-US" sz="2400" b="1" dirty="0">
              <a:solidFill>
                <a:srgbClr val="FF0000"/>
              </a:solidFill>
            </a:endParaRPr>
          </a:p>
        </p:txBody>
      </p:sp>
      <p:sp>
        <p:nvSpPr>
          <p:cNvPr id="10" name="テキスト ボックス 9"/>
          <p:cNvSpPr txBox="1"/>
          <p:nvPr/>
        </p:nvSpPr>
        <p:spPr>
          <a:xfrm>
            <a:off x="5868144" y="3868743"/>
            <a:ext cx="731290" cy="461665"/>
          </a:xfrm>
          <a:prstGeom prst="rect">
            <a:avLst/>
          </a:prstGeom>
          <a:noFill/>
        </p:spPr>
        <p:txBody>
          <a:bodyPr wrap="none" rtlCol="0">
            <a:spAutoFit/>
          </a:bodyPr>
          <a:lstStyle/>
          <a:p>
            <a:r>
              <a:rPr lang="en-US" altLang="ja-JP" sz="2400" b="1" dirty="0" smtClean="0">
                <a:solidFill>
                  <a:srgbClr val="FF0000"/>
                </a:solidFill>
              </a:rPr>
              <a:t>+0.6</a:t>
            </a:r>
          </a:p>
        </p:txBody>
      </p:sp>
      <p:sp>
        <p:nvSpPr>
          <p:cNvPr id="11" name="フローチャート : 代替処理 10"/>
          <p:cNvSpPr/>
          <p:nvPr/>
        </p:nvSpPr>
        <p:spPr>
          <a:xfrm>
            <a:off x="593258" y="4783238"/>
            <a:ext cx="671979"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 代替処理 11"/>
          <p:cNvSpPr/>
          <p:nvPr/>
        </p:nvSpPr>
        <p:spPr>
          <a:xfrm>
            <a:off x="3690035" y="4755618"/>
            <a:ext cx="671979"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ローチャート : 代替処理 12"/>
          <p:cNvSpPr/>
          <p:nvPr/>
        </p:nvSpPr>
        <p:spPr>
          <a:xfrm>
            <a:off x="2195736" y="4796390"/>
            <a:ext cx="671979"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ローチャート : 代替処理 13"/>
          <p:cNvSpPr/>
          <p:nvPr/>
        </p:nvSpPr>
        <p:spPr>
          <a:xfrm>
            <a:off x="6084168" y="4786745"/>
            <a:ext cx="936104"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フローチャート : 代替処理 14"/>
          <p:cNvSpPr/>
          <p:nvPr/>
        </p:nvSpPr>
        <p:spPr>
          <a:xfrm>
            <a:off x="7764259" y="4776747"/>
            <a:ext cx="671979" cy="360040"/>
          </a:xfrm>
          <a:prstGeom prst="flowChartAlternateProcess">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58814" y="5733256"/>
            <a:ext cx="2154564" cy="830997"/>
          </a:xfrm>
          <a:prstGeom prst="rect">
            <a:avLst/>
          </a:prstGeom>
          <a:noFill/>
        </p:spPr>
        <p:txBody>
          <a:bodyPr wrap="none" rtlCol="0">
            <a:spAutoFit/>
          </a:bodyPr>
          <a:lstStyle/>
          <a:p>
            <a:r>
              <a:rPr kumimoji="1" lang="en-US" altLang="ja-JP" sz="2400" dirty="0" err="1" smtClean="0"/>
              <a:t>N_Score</a:t>
            </a:r>
            <a:r>
              <a:rPr kumimoji="1" lang="en-US" altLang="ja-JP" sz="2400" dirty="0" smtClean="0"/>
              <a:t> = -10.5</a:t>
            </a:r>
          </a:p>
          <a:p>
            <a:r>
              <a:rPr lang="en-US" altLang="ja-JP" sz="2400" dirty="0" err="1" smtClean="0"/>
              <a:t>P_Score</a:t>
            </a:r>
            <a:r>
              <a:rPr lang="en-US" altLang="ja-JP" sz="2400" dirty="0" smtClean="0"/>
              <a:t> = 3.5</a:t>
            </a:r>
            <a:endParaRPr kumimoji="1" lang="ja-JP" altLang="en-US" sz="2400" dirty="0"/>
          </a:p>
        </p:txBody>
      </p:sp>
    </p:spTree>
    <p:extLst>
      <p:ext uri="{BB962C8B-B14F-4D97-AF65-F5344CB8AC3E}">
        <p14:creationId xmlns:p14="http://schemas.microsoft.com/office/powerpoint/2010/main" val="40852388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Executing Architecture Adaptation</a:t>
            </a:r>
            <a:endParaRPr kumimoji="1" lang="ja-JP" altLang="en-US" dirty="0"/>
          </a:p>
        </p:txBody>
      </p:sp>
      <p:sp>
        <p:nvSpPr>
          <p:cNvPr id="3" name="コンテンツ プレースホルダー 2"/>
          <p:cNvSpPr>
            <a:spLocks noGrp="1"/>
          </p:cNvSpPr>
          <p:nvPr>
            <p:ph idx="1"/>
          </p:nvPr>
        </p:nvSpPr>
        <p:spPr>
          <a:xfrm>
            <a:off x="457200" y="1600200"/>
            <a:ext cx="3394720" cy="4525963"/>
          </a:xfrm>
        </p:spPr>
        <p:txBody>
          <a:bodyPr>
            <a:normAutofit/>
          </a:bodyPr>
          <a:lstStyle/>
          <a:p>
            <a:r>
              <a:rPr lang="ja-JP" altLang="en-US" sz="1800" dirty="0"/>
              <a:t>２種類</a:t>
            </a:r>
            <a:r>
              <a:rPr lang="ja-JP" altLang="en-US" sz="1800" dirty="0" smtClean="0"/>
              <a:t>の</a:t>
            </a:r>
            <a:r>
              <a:rPr lang="en-US" altLang="ja-JP" sz="1800" dirty="0" smtClean="0"/>
              <a:t>Adaptation</a:t>
            </a:r>
            <a:r>
              <a:rPr lang="ja-JP" altLang="en-US" sz="1800" dirty="0" smtClean="0"/>
              <a:t>によって，</a:t>
            </a:r>
            <a:r>
              <a:rPr lang="en-US" altLang="ja-JP" sz="1800" dirty="0" smtClean="0"/>
              <a:t>Architecture</a:t>
            </a:r>
            <a:r>
              <a:rPr lang="ja-JP" altLang="en-US" sz="1800" dirty="0" smtClean="0"/>
              <a:t>が変更</a:t>
            </a:r>
            <a:r>
              <a:rPr lang="en-US" altLang="ja-JP" sz="1800" dirty="0" smtClean="0"/>
              <a:t/>
            </a:r>
            <a:br>
              <a:rPr lang="en-US" altLang="ja-JP" sz="1800" dirty="0" smtClean="0"/>
            </a:br>
            <a:r>
              <a:rPr lang="ja-JP" altLang="en-US" sz="1800" dirty="0" smtClean="0"/>
              <a:t>⇒動的に変更をシステムに反映させる</a:t>
            </a:r>
            <a:endParaRPr lang="en-US" altLang="ja-JP" sz="1800" dirty="0" smtClean="0"/>
          </a:p>
          <a:p>
            <a:endParaRPr lang="en-US" altLang="ja-JP" sz="1800" dirty="0"/>
          </a:p>
          <a:p>
            <a:r>
              <a:rPr lang="en-US" altLang="ja-JP" sz="1800" dirty="0" smtClean="0"/>
              <a:t>QVR-T(</a:t>
            </a:r>
            <a:r>
              <a:rPr lang="ja-JP" altLang="en-US" sz="1800" dirty="0" smtClean="0"/>
              <a:t>モデル変換言語）スクリプトを生成し実行中のコンポーネント結合を変更</a:t>
            </a:r>
            <a:endParaRPr lang="en-US" altLang="ja-JP" sz="1800" dirty="0" smtClean="0"/>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412198"/>
            <a:ext cx="4579043" cy="5243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下矢印 5"/>
          <p:cNvSpPr/>
          <p:nvPr/>
        </p:nvSpPr>
        <p:spPr>
          <a:xfrm>
            <a:off x="5986707" y="4106300"/>
            <a:ext cx="1173564" cy="325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6981295" y="3560178"/>
            <a:ext cx="173083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en-US" altLang="ja-JP" dirty="0" smtClean="0"/>
              <a:t>QVT-R template</a:t>
            </a:r>
            <a:endParaRPr kumimoji="1" lang="ja-JP" altLang="en-US" dirty="0"/>
          </a:p>
        </p:txBody>
      </p:sp>
      <p:sp>
        <p:nvSpPr>
          <p:cNvPr id="8" name="テキスト ボックス 7"/>
          <p:cNvSpPr txBox="1"/>
          <p:nvPr/>
        </p:nvSpPr>
        <p:spPr>
          <a:xfrm>
            <a:off x="6927880" y="6128224"/>
            <a:ext cx="1730834"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kumimoji="1" lang="en-US" altLang="ja-JP" dirty="0" smtClean="0"/>
              <a:t>QVT-R script</a:t>
            </a:r>
            <a:endParaRPr kumimoji="1" lang="ja-JP" altLang="en-US" dirty="0"/>
          </a:p>
        </p:txBody>
      </p:sp>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645" y="4140626"/>
            <a:ext cx="4175323" cy="2522064"/>
          </a:xfrm>
          <a:prstGeom prst="rect">
            <a:avLst/>
          </a:prstGeom>
          <a:solidFill>
            <a:schemeClr val="tx1"/>
          </a:solidFill>
          <a:ln>
            <a:solidFill>
              <a:srgbClr val="FF0000"/>
            </a:solidFill>
          </a:ln>
        </p:spPr>
      </p:pic>
    </p:spTree>
    <p:extLst>
      <p:ext uri="{BB962C8B-B14F-4D97-AF65-F5344CB8AC3E}">
        <p14:creationId xmlns:p14="http://schemas.microsoft.com/office/powerpoint/2010/main" val="2570792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r>
              <a:rPr kumimoji="1" lang="ja-JP" altLang="en-US" dirty="0" smtClean="0"/>
              <a:t>２種類の</a:t>
            </a:r>
            <a:r>
              <a:rPr kumimoji="1" lang="en-US" altLang="ja-JP" dirty="0" smtClean="0"/>
              <a:t>Adaptation</a:t>
            </a:r>
            <a:r>
              <a:rPr kumimoji="1" lang="ja-JP" altLang="en-US" dirty="0" err="1" smtClean="0"/>
              <a:t>を</a:t>
            </a:r>
            <a:r>
              <a:rPr lang="ja-JP" altLang="en-US" dirty="0" err="1" smtClean="0"/>
              <a:t>統</a:t>
            </a:r>
            <a:r>
              <a:rPr lang="ja-JP" altLang="en-US" dirty="0" smtClean="0"/>
              <a:t>合した</a:t>
            </a:r>
            <a:endParaRPr kumimoji="1" lang="en-US" altLang="ja-JP" dirty="0" smtClean="0"/>
          </a:p>
          <a:p>
            <a:pPr lvl="1"/>
            <a:r>
              <a:rPr kumimoji="1" lang="ja-JP" altLang="en-US" dirty="0" smtClean="0"/>
              <a:t>個々の</a:t>
            </a:r>
            <a:r>
              <a:rPr kumimoji="1" lang="en-US" altLang="ja-JP" dirty="0" smtClean="0"/>
              <a:t>Adaptation</a:t>
            </a:r>
            <a:r>
              <a:rPr kumimoji="1" lang="ja-JP" altLang="en-US" dirty="0" smtClean="0"/>
              <a:t>モデルは他の研究でも見られる</a:t>
            </a:r>
            <a:endParaRPr kumimoji="1" lang="en-US" altLang="ja-JP" dirty="0" smtClean="0"/>
          </a:p>
          <a:p>
            <a:pPr lvl="1"/>
            <a:r>
              <a:rPr lang="ja-JP" altLang="en-US" dirty="0" smtClean="0"/>
              <a:t>ゴールモデル</a:t>
            </a:r>
            <a:r>
              <a:rPr lang="ja-JP" altLang="en-US" dirty="0"/>
              <a:t>上で</a:t>
            </a:r>
            <a:r>
              <a:rPr lang="ja-JP" altLang="en-US" dirty="0" smtClean="0"/>
              <a:t>の影響度計算によって，採用する要求集合やコンポーネント集合を決定</a:t>
            </a:r>
            <a:endParaRPr lang="en-US" altLang="ja-JP" dirty="0" smtClean="0"/>
          </a:p>
          <a:p>
            <a:endParaRPr kumimoji="1" lang="en-US" altLang="ja-JP" dirty="0"/>
          </a:p>
          <a:p>
            <a:r>
              <a:rPr kumimoji="1" lang="ja-JP" altLang="en-US" dirty="0" smtClean="0"/>
              <a:t>アーキテクチャの再決定だけでなく，実際に稼働中の</a:t>
            </a:r>
            <a:r>
              <a:rPr lang="ja-JP" altLang="en-US" dirty="0" smtClean="0"/>
              <a:t>システムの変更方法まで扱う</a:t>
            </a:r>
            <a:endParaRPr lang="en-US" altLang="ja-JP" dirty="0" smtClean="0"/>
          </a:p>
          <a:p>
            <a:endParaRPr kumimoji="1" lang="en-US" altLang="ja-JP" dirty="0"/>
          </a:p>
          <a:p>
            <a:r>
              <a:rPr lang="ja-JP" altLang="en-US" dirty="0"/>
              <a:t>２種類</a:t>
            </a:r>
            <a:r>
              <a:rPr lang="ja-JP" altLang="en-US" dirty="0" smtClean="0"/>
              <a:t>の</a:t>
            </a:r>
            <a:r>
              <a:rPr lang="en-US" altLang="ja-JP" dirty="0" smtClean="0"/>
              <a:t>Adaptation</a:t>
            </a:r>
            <a:r>
              <a:rPr lang="ja-JP" altLang="en-US" dirty="0" smtClean="0"/>
              <a:t>の統合により，個々の手法だけよりも適応範囲が広くなっていることを評価で示している</a:t>
            </a:r>
            <a:endParaRPr lang="en-US" altLang="ja-JP" dirty="0" smtClean="0"/>
          </a:p>
          <a:p>
            <a:pPr lvl="1"/>
            <a:r>
              <a:rPr kumimoji="1" lang="ja-JP" altLang="en-US" dirty="0" smtClean="0"/>
              <a:t>ただし，他者の既存手法との比較はない</a:t>
            </a:r>
            <a:endParaRPr kumimoji="1" lang="en-US" altLang="ja-JP" dirty="0" smtClean="0"/>
          </a:p>
          <a:p>
            <a:pPr lvl="1"/>
            <a:endParaRPr lang="en-US" altLang="ja-JP" dirty="0"/>
          </a:p>
          <a:p>
            <a:r>
              <a:rPr kumimoji="1" lang="ja-JP" altLang="en-US" dirty="0" smtClean="0"/>
              <a:t>所感</a:t>
            </a:r>
            <a:endParaRPr kumimoji="1" lang="en-US" altLang="ja-JP" dirty="0" smtClean="0"/>
          </a:p>
          <a:p>
            <a:pPr lvl="1"/>
            <a:r>
              <a:rPr kumimoji="1" lang="ja-JP" altLang="en-US" dirty="0" smtClean="0"/>
              <a:t>事前にかなりのドメイン知識を要する要求分析が必要であるが，２種類の</a:t>
            </a:r>
            <a:r>
              <a:rPr kumimoji="1" lang="en-US" altLang="ja-JP" dirty="0" smtClean="0"/>
              <a:t>Adaptation</a:t>
            </a:r>
            <a:r>
              <a:rPr kumimoji="1" lang="ja-JP" altLang="en-US" dirty="0" smtClean="0"/>
              <a:t>をゴールモデル上での影響度分析という共通の枠組みで統合し，</a:t>
            </a:r>
            <a:r>
              <a:rPr lang="ja-JP" altLang="en-US" dirty="0" smtClean="0"/>
              <a:t>広範な適応を可能としている点が評価できる</a:t>
            </a:r>
            <a:endParaRPr kumimoji="1" lang="en-US" altLang="ja-JP" dirty="0" smtClean="0"/>
          </a:p>
        </p:txBody>
      </p:sp>
    </p:spTree>
    <p:extLst>
      <p:ext uri="{BB962C8B-B14F-4D97-AF65-F5344CB8AC3E}">
        <p14:creationId xmlns:p14="http://schemas.microsoft.com/office/powerpoint/2010/main" val="3745748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197" b="4148"/>
          <a:stretch/>
        </p:blipFill>
        <p:spPr bwMode="auto">
          <a:xfrm>
            <a:off x="4788" y="764704"/>
            <a:ext cx="9166989"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7431924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概要</a:t>
            </a:r>
            <a:endParaRPr kumimoji="1" lang="ja-JP" altLang="en-US" dirty="0"/>
          </a:p>
        </p:txBody>
      </p:sp>
      <p:sp>
        <p:nvSpPr>
          <p:cNvPr id="3" name="コンテンツ プレースホルダー 2"/>
          <p:cNvSpPr>
            <a:spLocks noGrp="1"/>
          </p:cNvSpPr>
          <p:nvPr>
            <p:ph idx="1"/>
          </p:nvPr>
        </p:nvSpPr>
        <p:spPr>
          <a:xfrm>
            <a:off x="457200" y="1600201"/>
            <a:ext cx="8579296" cy="4349080"/>
          </a:xfrm>
        </p:spPr>
        <p:txBody>
          <a:bodyPr>
            <a:normAutofit fontScale="85000" lnSpcReduction="10000"/>
          </a:bodyPr>
          <a:lstStyle/>
          <a:p>
            <a:r>
              <a:rPr kumimoji="1" lang="en-US" altLang="ja-JP" dirty="0" smtClean="0"/>
              <a:t>Web</a:t>
            </a:r>
            <a:r>
              <a:rPr kumimoji="1" lang="ja-JP" altLang="en-US" dirty="0" smtClean="0"/>
              <a:t>サーバにおける</a:t>
            </a:r>
            <a:r>
              <a:rPr lang="en-US" altLang="ja-JP" dirty="0">
                <a:solidFill>
                  <a:srgbClr val="FF0000"/>
                </a:solidFill>
              </a:rPr>
              <a:t>D</a:t>
            </a:r>
            <a:r>
              <a:rPr kumimoji="1" lang="en-US" altLang="ja-JP" dirty="0" smtClean="0">
                <a:solidFill>
                  <a:srgbClr val="FF0000"/>
                </a:solidFill>
              </a:rPr>
              <a:t>uplicate web requests</a:t>
            </a:r>
            <a:r>
              <a:rPr kumimoji="1" lang="ja-JP" altLang="en-US" dirty="0" smtClean="0"/>
              <a:t>を如何に検知するか</a:t>
            </a:r>
            <a:endParaRPr kumimoji="1" lang="en-US" altLang="ja-JP" dirty="0" smtClean="0"/>
          </a:p>
          <a:p>
            <a:pPr lvl="1"/>
            <a:r>
              <a:rPr lang="ja-JP" altLang="en-US" dirty="0" smtClean="0"/>
              <a:t>実行時のサーバログから，対象となる冗長なリクエストを検出する</a:t>
            </a:r>
            <a:endParaRPr lang="en-US" altLang="ja-JP" dirty="0" smtClean="0"/>
          </a:p>
          <a:p>
            <a:pPr lvl="1"/>
            <a:r>
              <a:rPr lang="en-US" altLang="ja-JP" dirty="0" smtClean="0"/>
              <a:t>Function call-depth signal + Auto-correlation</a:t>
            </a:r>
            <a:endParaRPr lang="en-US" altLang="ja-JP" dirty="0"/>
          </a:p>
          <a:p>
            <a:pPr marL="0" indent="0">
              <a:buNone/>
            </a:pPr>
            <a:endParaRPr lang="en-US" altLang="ja-JP" dirty="0"/>
          </a:p>
          <a:p>
            <a:r>
              <a:rPr kumimoji="1" lang="ja-JP" altLang="en-US" dirty="0" smtClean="0"/>
              <a:t>この論文自体は</a:t>
            </a:r>
            <a:r>
              <a:rPr kumimoji="1" lang="en-US" altLang="ja-JP" dirty="0" smtClean="0"/>
              <a:t>Self-Adaptive</a:t>
            </a:r>
            <a:r>
              <a:rPr kumimoji="1" lang="ja-JP" altLang="en-US" dirty="0" smtClean="0"/>
              <a:t>を考慮してはいない</a:t>
            </a:r>
            <a:endParaRPr kumimoji="1" lang="en-US" altLang="ja-JP" dirty="0" smtClean="0"/>
          </a:p>
          <a:p>
            <a:pPr lvl="1"/>
            <a:r>
              <a:rPr kumimoji="1" lang="ja-JP" altLang="en-US" dirty="0" smtClean="0"/>
              <a:t>強いて言うなら，</a:t>
            </a:r>
            <a:endParaRPr kumimoji="1" lang="en-US" altLang="ja-JP" dirty="0" smtClean="0"/>
          </a:p>
          <a:p>
            <a:pPr lvl="2"/>
            <a:r>
              <a:rPr kumimoji="1" lang="ja-JP" altLang="en-US" dirty="0" smtClean="0"/>
              <a:t>実行時のサーバログを監視し </a:t>
            </a:r>
            <a:r>
              <a:rPr kumimoji="1" lang="en-US" altLang="ja-JP" dirty="0" smtClean="0">
                <a:solidFill>
                  <a:srgbClr val="002060"/>
                </a:solidFill>
              </a:rPr>
              <a:t>(=Monitor)</a:t>
            </a:r>
          </a:p>
          <a:p>
            <a:pPr lvl="2"/>
            <a:r>
              <a:rPr kumimoji="1" lang="ja-JP" altLang="en-US" dirty="0" smtClean="0"/>
              <a:t>対象となる</a:t>
            </a:r>
            <a:r>
              <a:rPr kumimoji="1" lang="en-US" altLang="ja-JP" dirty="0" smtClean="0"/>
              <a:t>Duplicate request</a:t>
            </a:r>
            <a:r>
              <a:rPr kumimoji="1" lang="ja-JP" altLang="en-US" dirty="0" smtClean="0"/>
              <a:t>が（どこで）発生しているかを判断する</a:t>
            </a:r>
            <a:r>
              <a:rPr kumimoji="1" lang="en-US" altLang="ja-JP" dirty="0" smtClean="0"/>
              <a:t/>
            </a:r>
            <a:br>
              <a:rPr kumimoji="1" lang="en-US" altLang="ja-JP" dirty="0" smtClean="0"/>
            </a:br>
            <a:r>
              <a:rPr kumimoji="1" lang="en-US" altLang="ja-JP" dirty="0" smtClean="0">
                <a:solidFill>
                  <a:srgbClr val="002060"/>
                </a:solidFill>
              </a:rPr>
              <a:t>(=Analyze)</a:t>
            </a:r>
          </a:p>
          <a:p>
            <a:pPr lvl="2"/>
            <a:endParaRPr lang="en-US" altLang="ja-JP" dirty="0"/>
          </a:p>
          <a:p>
            <a:pPr lvl="2"/>
            <a:endParaRPr kumimoji="1" lang="ja-JP" altLang="en-US" dirty="0"/>
          </a:p>
        </p:txBody>
      </p:sp>
    </p:spTree>
    <p:extLst>
      <p:ext uri="{BB962C8B-B14F-4D97-AF65-F5344CB8AC3E}">
        <p14:creationId xmlns:p14="http://schemas.microsoft.com/office/powerpoint/2010/main" val="128795922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Duplicate Web Requests</a:t>
            </a:r>
            <a:endParaRPr kumimoji="1" lang="ja-JP" altLang="en-US" dirty="0"/>
          </a:p>
        </p:txBody>
      </p:sp>
      <p:sp>
        <p:nvSpPr>
          <p:cNvPr id="3" name="コンテンツ プレースホルダー 2"/>
          <p:cNvSpPr>
            <a:spLocks noGrp="1"/>
          </p:cNvSpPr>
          <p:nvPr>
            <p:ph idx="1"/>
          </p:nvPr>
        </p:nvSpPr>
        <p:spPr>
          <a:xfrm>
            <a:off x="457200" y="1600201"/>
            <a:ext cx="8229600" cy="4709119"/>
          </a:xfrm>
        </p:spPr>
        <p:txBody>
          <a:bodyPr>
            <a:normAutofit fontScale="62500" lnSpcReduction="20000"/>
          </a:bodyPr>
          <a:lstStyle/>
          <a:p>
            <a:r>
              <a:rPr lang="ja-JP" altLang="en-US" dirty="0"/>
              <a:t>認知度</a:t>
            </a:r>
            <a:r>
              <a:rPr lang="ja-JP" altLang="en-US" dirty="0" smtClean="0"/>
              <a:t>が低いが重要な問題</a:t>
            </a:r>
            <a:endParaRPr lang="en-US" altLang="ja-JP" dirty="0" smtClean="0"/>
          </a:p>
          <a:p>
            <a:endParaRPr kumimoji="1" lang="en-US" altLang="ja-JP" dirty="0" smtClean="0"/>
          </a:p>
          <a:p>
            <a:r>
              <a:rPr kumimoji="1" lang="en-US" altLang="ja-JP" dirty="0" smtClean="0"/>
              <a:t>Web</a:t>
            </a:r>
            <a:r>
              <a:rPr kumimoji="1" lang="ja-JP" altLang="en-US" dirty="0" smtClean="0"/>
              <a:t>サイト利用時に，同一のリクエストが複数発生する</a:t>
            </a:r>
            <a:r>
              <a:rPr lang="en-US" altLang="ja-JP" dirty="0" smtClean="0"/>
              <a:t/>
            </a:r>
            <a:br>
              <a:rPr lang="en-US" altLang="ja-JP" dirty="0" smtClean="0"/>
            </a:br>
            <a:r>
              <a:rPr lang="ja-JP" altLang="en-US" dirty="0" smtClean="0"/>
              <a:t>⇒</a:t>
            </a:r>
            <a:r>
              <a:rPr lang="en-US" altLang="ja-JP" dirty="0" smtClean="0"/>
              <a:t> 	</a:t>
            </a:r>
            <a:r>
              <a:rPr lang="ja-JP" altLang="en-US" dirty="0" smtClean="0"/>
              <a:t>まったく同一のリクエストなので冗長，</a:t>
            </a:r>
            <a:r>
              <a:rPr lang="en-US" altLang="ja-JP" dirty="0"/>
              <a:t/>
            </a:r>
            <a:br>
              <a:rPr lang="en-US" altLang="ja-JP" dirty="0"/>
            </a:br>
            <a:r>
              <a:rPr lang="en-US" altLang="ja-JP" dirty="0" smtClean="0"/>
              <a:t>	</a:t>
            </a:r>
            <a:r>
              <a:rPr lang="ja-JP" altLang="en-US" dirty="0" smtClean="0"/>
              <a:t>サーバ負荷を増大させるだけ</a:t>
            </a:r>
            <a:endParaRPr lang="en-US" altLang="ja-JP" dirty="0"/>
          </a:p>
          <a:p>
            <a:endParaRPr kumimoji="1" lang="en-US" altLang="ja-JP" dirty="0"/>
          </a:p>
          <a:p>
            <a:pPr lvl="1"/>
            <a:r>
              <a:rPr lang="ja-JP" altLang="en-US" dirty="0" smtClean="0"/>
              <a:t>利用者</a:t>
            </a:r>
            <a:r>
              <a:rPr lang="en-US" altLang="ja-JP" dirty="0" smtClean="0"/>
              <a:t>Top10</a:t>
            </a:r>
            <a:r>
              <a:rPr lang="ja-JP" altLang="en-US" dirty="0" smtClean="0"/>
              <a:t>のサイトの内の</a:t>
            </a:r>
            <a:r>
              <a:rPr lang="en-US" altLang="ja-JP" dirty="0" smtClean="0"/>
              <a:t>2</a:t>
            </a:r>
            <a:r>
              <a:rPr lang="ja-JP" altLang="en-US" dirty="0" smtClean="0"/>
              <a:t>つ，</a:t>
            </a:r>
            <a:r>
              <a:rPr lang="en-US" altLang="ja-JP" dirty="0" smtClean="0"/>
              <a:t>CNN</a:t>
            </a:r>
            <a:r>
              <a:rPr lang="ja-JP" altLang="en-US" dirty="0" smtClean="0"/>
              <a:t>と</a:t>
            </a:r>
            <a:r>
              <a:rPr lang="en-US" altLang="ja-JP" dirty="0" err="1" smtClean="0"/>
              <a:t>Youtube</a:t>
            </a:r>
            <a:r>
              <a:rPr lang="ja-JP" altLang="en-US" dirty="0" smtClean="0"/>
              <a:t>でも見つかっている</a:t>
            </a:r>
            <a:endParaRPr lang="en-US" altLang="ja-JP" dirty="0" smtClean="0"/>
          </a:p>
          <a:p>
            <a:endParaRPr kumimoji="1" lang="en-US" altLang="ja-JP" dirty="0"/>
          </a:p>
          <a:p>
            <a:r>
              <a:rPr lang="en-US" altLang="ja-JP" dirty="0"/>
              <a:t>2</a:t>
            </a:r>
            <a:r>
              <a:rPr lang="ja-JP" altLang="en-US" dirty="0" err="1"/>
              <a:t>つの</a:t>
            </a:r>
            <a:r>
              <a:rPr lang="ja-JP" altLang="en-US" dirty="0"/>
              <a:t>原因</a:t>
            </a:r>
            <a:endParaRPr lang="en-US" altLang="ja-JP" dirty="0" smtClean="0"/>
          </a:p>
          <a:p>
            <a:pPr lvl="1"/>
            <a:r>
              <a:rPr lang="ja-JP" altLang="en-US" dirty="0">
                <a:solidFill>
                  <a:srgbClr val="FF0000"/>
                </a:solidFill>
              </a:rPr>
              <a:t>ブラウザのコンポーネント名処理の不正</a:t>
            </a:r>
            <a:endParaRPr lang="en-US" altLang="ja-JP" dirty="0">
              <a:solidFill>
                <a:srgbClr val="FF0000"/>
              </a:solidFill>
            </a:endParaRPr>
          </a:p>
          <a:p>
            <a:pPr lvl="2"/>
            <a:r>
              <a:rPr lang="ja-JP" altLang="en-US" dirty="0" smtClean="0"/>
              <a:t>実行時に動的に生成される</a:t>
            </a:r>
            <a:r>
              <a:rPr lang="en-US" altLang="ja-JP" dirty="0" smtClean="0"/>
              <a:t>HTML</a:t>
            </a:r>
            <a:r>
              <a:rPr lang="ja-JP" altLang="en-US" dirty="0" smtClean="0"/>
              <a:t>だと静的解析が難しい</a:t>
            </a:r>
            <a:endParaRPr lang="en-US" altLang="ja-JP" dirty="0" smtClean="0"/>
          </a:p>
          <a:p>
            <a:pPr lvl="2"/>
            <a:r>
              <a:rPr lang="ja-JP" altLang="en-US" dirty="0" smtClean="0"/>
              <a:t>ブラウザによって，処理方法が異なり発見が難しい</a:t>
            </a:r>
            <a:endParaRPr lang="en-US" altLang="ja-JP" dirty="0" smtClean="0"/>
          </a:p>
          <a:p>
            <a:pPr lvl="2"/>
            <a:endParaRPr lang="en-US" altLang="ja-JP" dirty="0" smtClean="0"/>
          </a:p>
          <a:p>
            <a:pPr lvl="1"/>
            <a:r>
              <a:rPr lang="ja-JP" altLang="en-US" dirty="0">
                <a:solidFill>
                  <a:schemeClr val="tx2"/>
                </a:solidFill>
              </a:rPr>
              <a:t>同一ページ内の重複スクリプト</a:t>
            </a:r>
            <a:endParaRPr lang="en-US" altLang="ja-JP" dirty="0">
              <a:solidFill>
                <a:schemeClr val="tx2"/>
              </a:solidFill>
            </a:endParaRPr>
          </a:p>
          <a:p>
            <a:pPr lvl="2"/>
            <a:r>
              <a:rPr lang="ja-JP" altLang="en-US" dirty="0" smtClean="0"/>
              <a:t>開発者同士のコミュニケーション不足で同じ処理を異なる開発者が入れ込む</a:t>
            </a:r>
            <a:endParaRPr lang="en-US" altLang="ja-JP" dirty="0" smtClean="0"/>
          </a:p>
          <a:p>
            <a:pPr marL="914400" lvl="2" indent="0">
              <a:buNone/>
            </a:pPr>
            <a:r>
              <a:rPr lang="en-US" altLang="ja-JP" dirty="0" smtClean="0"/>
              <a:t>	</a:t>
            </a:r>
            <a:r>
              <a:rPr lang="ja-JP" altLang="en-US" dirty="0" smtClean="0"/>
              <a:t>⇒根本的な解決は，もっとコミュニケーションを取れ</a:t>
            </a:r>
            <a:endParaRPr lang="en-US" altLang="ja-JP" dirty="0"/>
          </a:p>
          <a:p>
            <a:pPr lvl="2"/>
            <a:endParaRPr lang="ja-JP" altLang="en-US" dirty="0"/>
          </a:p>
          <a:p>
            <a:endParaRPr kumimoji="1" lang="ja-JP" altLang="en-US" dirty="0"/>
          </a:p>
        </p:txBody>
      </p:sp>
      <p:sp>
        <p:nvSpPr>
          <p:cNvPr id="6" name="正方形/長方形 5"/>
          <p:cNvSpPr/>
          <p:nvPr/>
        </p:nvSpPr>
        <p:spPr>
          <a:xfrm>
            <a:off x="323528" y="6021288"/>
            <a:ext cx="8640960"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smtClean="0"/>
              <a:t>信号処理の技術を応用し，実行時の状態を監視から重複リクエストを判断する</a:t>
            </a:r>
            <a:endParaRPr kumimoji="1" lang="ja-JP" altLang="en-US" sz="2000" b="1" dirty="0"/>
          </a:p>
        </p:txBody>
      </p:sp>
    </p:spTree>
    <p:extLst>
      <p:ext uri="{BB962C8B-B14F-4D97-AF65-F5344CB8AC3E}">
        <p14:creationId xmlns:p14="http://schemas.microsoft.com/office/powerpoint/2010/main" val="49575927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手法全体像</a:t>
            </a:r>
            <a:endParaRPr kumimoji="1" lang="ja-JP" altLang="en-US" dirty="0"/>
          </a:p>
        </p:txBody>
      </p:sp>
      <p:sp>
        <p:nvSpPr>
          <p:cNvPr id="3" name="コンテンツ プレースホルダー 2"/>
          <p:cNvSpPr>
            <a:spLocks noGrp="1"/>
          </p:cNvSpPr>
          <p:nvPr>
            <p:ph idx="1"/>
          </p:nvPr>
        </p:nvSpPr>
        <p:spPr>
          <a:xfrm>
            <a:off x="457200" y="1600201"/>
            <a:ext cx="8229600" cy="1252735"/>
          </a:xfrm>
        </p:spPr>
        <p:txBody>
          <a:bodyPr>
            <a:normAutofit fontScale="92500" lnSpcReduction="20000"/>
          </a:bodyPr>
          <a:lstStyle/>
          <a:p>
            <a:r>
              <a:rPr kumimoji="1" lang="en-US" altLang="ja-JP" dirty="0" smtClean="0"/>
              <a:t>GREFFIN</a:t>
            </a:r>
          </a:p>
          <a:p>
            <a:pPr lvl="1"/>
            <a:r>
              <a:rPr lang="ja-JP" altLang="en-US" dirty="0" smtClean="0"/>
              <a:t>サーバ</a:t>
            </a:r>
            <a:r>
              <a:rPr lang="ja-JP" altLang="en-US" dirty="0"/>
              <a:t>側</a:t>
            </a:r>
            <a:r>
              <a:rPr lang="ja-JP" altLang="en-US" dirty="0" smtClean="0"/>
              <a:t>でリクエストを解析して，</a:t>
            </a:r>
            <a:r>
              <a:rPr lang="en-US" altLang="ja-JP" dirty="0" smtClean="0"/>
              <a:t>Duplicate</a:t>
            </a:r>
            <a:r>
              <a:rPr lang="ja-JP" altLang="en-US" dirty="0" smtClean="0"/>
              <a:t>を判断</a:t>
            </a:r>
            <a:endParaRPr lang="en-US" altLang="ja-JP" dirty="0" smtClean="0"/>
          </a:p>
          <a:p>
            <a:pPr lvl="1"/>
            <a:r>
              <a:rPr kumimoji="1" lang="ja-JP" altLang="en-US" dirty="0"/>
              <a:t>信号</a:t>
            </a:r>
            <a:r>
              <a:rPr kumimoji="1" lang="ja-JP" altLang="en-US" dirty="0" smtClean="0"/>
              <a:t>処理の技術を応用</a:t>
            </a:r>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0" y="2852936"/>
            <a:ext cx="9036496" cy="38067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7599378"/>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fontScale="85000" lnSpcReduction="20000"/>
          </a:bodyPr>
          <a:lstStyle/>
          <a:p>
            <a:r>
              <a:rPr kumimoji="1" lang="ja-JP" altLang="en-US" dirty="0" smtClean="0"/>
              <a:t>信号処理の技術を応用，関数呼び出しグラフから</a:t>
            </a:r>
            <a:r>
              <a:rPr kumimoji="1" lang="en-US" altLang="ja-JP" dirty="0" smtClean="0"/>
              <a:t>Duplicate Request</a:t>
            </a:r>
            <a:r>
              <a:rPr kumimoji="1" lang="ja-JP" altLang="en-US" dirty="0" smtClean="0"/>
              <a:t>の発生を検知</a:t>
            </a:r>
            <a:endParaRPr kumimoji="1" lang="en-US" altLang="ja-JP" dirty="0" smtClean="0"/>
          </a:p>
          <a:p>
            <a:endParaRPr lang="en-US" altLang="ja-JP" dirty="0"/>
          </a:p>
          <a:p>
            <a:r>
              <a:rPr kumimoji="1" lang="ja-JP" altLang="en-US" dirty="0" smtClean="0"/>
              <a:t>実稼働している</a:t>
            </a:r>
            <a:r>
              <a:rPr kumimoji="1" lang="en-US" altLang="ja-JP" dirty="0" smtClean="0"/>
              <a:t>Web</a:t>
            </a:r>
            <a:r>
              <a:rPr lang="ja-JP" altLang="en-US" dirty="0" smtClean="0"/>
              <a:t>ページで評価を行い，</a:t>
            </a:r>
            <a:r>
              <a:rPr lang="ja-JP" altLang="en-US" dirty="0" err="1" smtClean="0"/>
              <a:t>そこそこ</a:t>
            </a:r>
            <a:r>
              <a:rPr lang="ja-JP" altLang="en-US" dirty="0" smtClean="0"/>
              <a:t>の検出精度を出した</a:t>
            </a:r>
            <a:endParaRPr lang="en-US" altLang="ja-JP" dirty="0" smtClean="0"/>
          </a:p>
          <a:p>
            <a:endParaRPr kumimoji="1" lang="en-US" altLang="ja-JP" dirty="0"/>
          </a:p>
          <a:p>
            <a:r>
              <a:rPr lang="ja-JP" altLang="en-US" dirty="0" smtClean="0"/>
              <a:t>所見</a:t>
            </a:r>
            <a:endParaRPr lang="en-US" altLang="ja-JP" dirty="0" smtClean="0"/>
          </a:p>
          <a:p>
            <a:pPr lvl="1"/>
            <a:r>
              <a:rPr lang="ja-JP" altLang="en-US" dirty="0"/>
              <a:t>信号処理技術</a:t>
            </a:r>
            <a:r>
              <a:rPr lang="ja-JP" altLang="en-US" dirty="0" smtClean="0"/>
              <a:t>を</a:t>
            </a:r>
            <a:r>
              <a:rPr lang="en-US" altLang="ja-JP" dirty="0" smtClean="0"/>
              <a:t>Web</a:t>
            </a:r>
            <a:r>
              <a:rPr lang="ja-JP" altLang="en-US" dirty="0" smtClean="0"/>
              <a:t>の動作監視に使ってみたという感じ</a:t>
            </a:r>
            <a:endParaRPr lang="en-US" altLang="ja-JP" dirty="0" smtClean="0"/>
          </a:p>
          <a:p>
            <a:pPr lvl="1"/>
            <a:r>
              <a:rPr kumimoji="1" lang="ja-JP" altLang="en-US" dirty="0"/>
              <a:t>本論文自体</a:t>
            </a:r>
            <a:r>
              <a:rPr kumimoji="1" lang="ja-JP" altLang="en-US" dirty="0" smtClean="0"/>
              <a:t>は自己適応に関して言及はしていない</a:t>
            </a:r>
            <a:endParaRPr kumimoji="1" lang="en-US" altLang="ja-JP" dirty="0" smtClean="0"/>
          </a:p>
          <a:p>
            <a:pPr lvl="1"/>
            <a:r>
              <a:rPr lang="ja-JP" altLang="en-US" dirty="0"/>
              <a:t>強いて</a:t>
            </a:r>
            <a:r>
              <a:rPr lang="ja-JP" altLang="en-US" dirty="0" smtClean="0"/>
              <a:t>言えば，</a:t>
            </a:r>
            <a:r>
              <a:rPr lang="en-US" altLang="ja-JP" dirty="0" smtClean="0"/>
              <a:t>Web</a:t>
            </a:r>
            <a:r>
              <a:rPr lang="ja-JP" altLang="en-US" dirty="0" smtClean="0"/>
              <a:t>の関数呼び出しの監視（</a:t>
            </a:r>
            <a:r>
              <a:rPr lang="en-US" altLang="ja-JP" dirty="0" smtClean="0"/>
              <a:t>Monitor</a:t>
            </a:r>
            <a:r>
              <a:rPr lang="ja-JP" altLang="en-US" dirty="0" smtClean="0"/>
              <a:t>）と，</a:t>
            </a:r>
            <a:r>
              <a:rPr lang="en-US" altLang="ja-JP" dirty="0" smtClean="0"/>
              <a:t>Duplicate Request</a:t>
            </a:r>
            <a:r>
              <a:rPr lang="ja-JP" altLang="en-US" dirty="0" smtClean="0"/>
              <a:t>発生の判断（</a:t>
            </a:r>
            <a:r>
              <a:rPr lang="en-US" altLang="ja-JP" dirty="0" smtClean="0"/>
              <a:t>Analyze</a:t>
            </a:r>
            <a:r>
              <a:rPr lang="ja-JP" altLang="en-US" dirty="0" smtClean="0"/>
              <a:t>）と捉えられる</a:t>
            </a:r>
            <a:endParaRPr kumimoji="1" lang="en-US" altLang="ja-JP" dirty="0" smtClean="0"/>
          </a:p>
          <a:p>
            <a:pPr lvl="1"/>
            <a:endParaRPr kumimoji="1" lang="ja-JP" altLang="en-US" dirty="0"/>
          </a:p>
        </p:txBody>
      </p:sp>
    </p:spTree>
    <p:extLst>
      <p:ext uri="{BB962C8B-B14F-4D97-AF65-F5344CB8AC3E}">
        <p14:creationId xmlns:p14="http://schemas.microsoft.com/office/powerpoint/2010/main" val="747969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Application Model</a:t>
            </a:r>
            <a:endParaRPr kumimoji="1" lang="ja-JP" altLang="en-US" dirty="0"/>
          </a:p>
        </p:txBody>
      </p:sp>
      <p:sp>
        <p:nvSpPr>
          <p:cNvPr id="3" name="コンテンツ プレースホルダー 2"/>
          <p:cNvSpPr>
            <a:spLocks noGrp="1"/>
          </p:cNvSpPr>
          <p:nvPr>
            <p:ph idx="1"/>
          </p:nvPr>
        </p:nvSpPr>
        <p:spPr>
          <a:xfrm>
            <a:off x="457199" y="1879303"/>
            <a:ext cx="8686801" cy="5086576"/>
          </a:xfrm>
        </p:spPr>
        <p:txBody>
          <a:bodyPr>
            <a:normAutofit/>
          </a:bodyPr>
          <a:lstStyle/>
          <a:p>
            <a:pPr marL="514350" indent="-514350">
              <a:buFont typeface="+mj-lt"/>
              <a:buAutoNum type="arabicPeriod"/>
            </a:pPr>
            <a:r>
              <a:rPr lang="en-US" altLang="ja-JP" sz="2400" dirty="0" smtClean="0"/>
              <a:t>Optional</a:t>
            </a:r>
            <a:r>
              <a:rPr lang="ja-JP" altLang="en-US" sz="2400" dirty="0" smtClean="0"/>
              <a:t>な箇所の特定</a:t>
            </a:r>
            <a:endParaRPr lang="en-US" altLang="ja-JP" sz="2400" dirty="0" smtClean="0"/>
          </a:p>
          <a:p>
            <a:pPr marL="914400" lvl="1" indent="-514350"/>
            <a:r>
              <a:rPr kumimoji="1" lang="ja-JP" altLang="en-US" sz="1800" dirty="0" smtClean="0"/>
              <a:t>リクエストごとに</a:t>
            </a:r>
            <a:r>
              <a:rPr kumimoji="1" lang="en-US" altLang="ja-JP" sz="1800" dirty="0" smtClean="0"/>
              <a:t>optional</a:t>
            </a:r>
            <a:r>
              <a:rPr kumimoji="1" lang="ja-JP" altLang="en-US" sz="1800" dirty="0" smtClean="0"/>
              <a:t>な処理を</a:t>
            </a:r>
            <a:r>
              <a:rPr kumimoji="1" lang="en-US" altLang="ja-JP" sz="1800" dirty="0" smtClean="0"/>
              <a:t>activate/deactivate</a:t>
            </a:r>
            <a:r>
              <a:rPr kumimoji="1" lang="ja-JP" altLang="en-US" sz="1800" dirty="0" smtClean="0"/>
              <a:t>できるように</a:t>
            </a:r>
            <a:r>
              <a:rPr kumimoji="1" lang="en-US" altLang="ja-JP" sz="1800" dirty="0" smtClean="0"/>
              <a:t/>
            </a:r>
            <a:br>
              <a:rPr kumimoji="1" lang="en-US" altLang="ja-JP" sz="1800" dirty="0" smtClean="0"/>
            </a:br>
            <a:r>
              <a:rPr kumimoji="1" lang="ja-JP" altLang="en-US" sz="1800" dirty="0" smtClean="0"/>
              <a:t>コンポーネントを独立させる</a:t>
            </a:r>
            <a:endParaRPr kumimoji="1" lang="en-US" altLang="ja-JP" sz="1800" dirty="0" smtClean="0"/>
          </a:p>
          <a:p>
            <a:pPr marL="514350" indent="-514350">
              <a:buFont typeface="+mj-lt"/>
              <a:buAutoNum type="arabicPeriod"/>
            </a:pPr>
            <a:r>
              <a:rPr kumimoji="1" lang="en-US" altLang="ja-JP" sz="2400" dirty="0" smtClean="0"/>
              <a:t>Optional</a:t>
            </a:r>
            <a:r>
              <a:rPr kumimoji="1" lang="ja-JP" altLang="en-US" sz="2400" dirty="0" smtClean="0"/>
              <a:t>な処理の実行頻度を調整できる</a:t>
            </a:r>
            <a:r>
              <a:rPr kumimoji="1" lang="en-US" altLang="ja-JP" sz="2400" dirty="0" smtClean="0"/>
              <a:t>”</a:t>
            </a:r>
            <a:r>
              <a:rPr kumimoji="1" lang="ja-JP" altLang="en-US" sz="2400" dirty="0" smtClean="0"/>
              <a:t>ノブ</a:t>
            </a:r>
            <a:r>
              <a:rPr kumimoji="1" lang="en-US" altLang="ja-JP" sz="2400" dirty="0" smtClean="0"/>
              <a:t>”</a:t>
            </a:r>
            <a:r>
              <a:rPr kumimoji="1" lang="ja-JP" altLang="en-US" sz="2400" dirty="0" smtClean="0"/>
              <a:t>を作る</a:t>
            </a:r>
            <a:endParaRPr kumimoji="1" lang="en-US" altLang="ja-JP" sz="2400" dirty="0" smtClean="0"/>
          </a:p>
          <a:p>
            <a:pPr marL="914400" lvl="1" indent="-514350"/>
            <a:r>
              <a:rPr lang="en-US" altLang="ja-JP" sz="2000" dirty="0"/>
              <a:t>d</a:t>
            </a:r>
            <a:r>
              <a:rPr lang="en-US" altLang="ja-JP" sz="2000" dirty="0" smtClean="0"/>
              <a:t>immer </a:t>
            </a:r>
            <a:r>
              <a:rPr lang="en-US" altLang="ja-JP" sz="2000" dirty="0" err="1" smtClean="0"/>
              <a:t>Θ</a:t>
            </a:r>
            <a:endParaRPr lang="en-US" altLang="ja-JP" sz="2000" dirty="0" smtClean="0"/>
          </a:p>
          <a:p>
            <a:pPr marL="914400" lvl="1" indent="-514350"/>
            <a:endParaRPr kumimoji="1" lang="en-US" altLang="ja-JP" sz="2000" dirty="0"/>
          </a:p>
          <a:p>
            <a:pPr marL="914400" lvl="1" indent="-514350"/>
            <a:endParaRPr lang="en-US" altLang="ja-JP" sz="2000" dirty="0" smtClean="0"/>
          </a:p>
          <a:p>
            <a:pPr marL="914400" lvl="1" indent="-514350"/>
            <a:endParaRPr lang="en-US" altLang="ja-JP" sz="2000" dirty="0" smtClean="0"/>
          </a:p>
          <a:p>
            <a:pPr marL="914400" lvl="1" indent="-514350"/>
            <a:endParaRPr lang="en-US" altLang="ja-JP" sz="2000" dirty="0"/>
          </a:p>
          <a:p>
            <a:pPr marL="914400" lvl="1" indent="-514350"/>
            <a:endParaRPr lang="en-US" altLang="ja-JP" sz="2000" dirty="0" smtClean="0"/>
          </a:p>
          <a:p>
            <a:pPr marL="914400" lvl="1" indent="-514350"/>
            <a:endParaRPr lang="en-US" altLang="ja-JP" sz="2000" dirty="0" smtClean="0"/>
          </a:p>
          <a:p>
            <a:pPr marL="914400" lvl="1" indent="-514350"/>
            <a:endParaRPr kumimoji="1" lang="en-US" altLang="ja-JP" sz="2000" dirty="0" smtClean="0"/>
          </a:p>
          <a:p>
            <a:pPr marL="514350" indent="-514350">
              <a:buFont typeface="+mj-lt"/>
              <a:buAutoNum type="arabicPeriod"/>
            </a:pPr>
            <a:r>
              <a:rPr kumimoji="1" lang="en-US" altLang="ja-JP" sz="2400" dirty="0" smtClean="0"/>
              <a:t>Controller</a:t>
            </a:r>
            <a:r>
              <a:rPr kumimoji="1" lang="ja-JP" altLang="en-US" sz="2400" dirty="0" smtClean="0"/>
              <a:t>コンポーネントを新規追加し</a:t>
            </a:r>
            <a:r>
              <a:rPr kumimoji="1" lang="en-US" altLang="ja-JP" sz="2400" dirty="0" smtClean="0"/>
              <a:t>self-adaptive</a:t>
            </a:r>
            <a:r>
              <a:rPr kumimoji="1" lang="ja-JP" altLang="en-US" sz="2400" dirty="0" smtClean="0"/>
              <a:t>化</a:t>
            </a:r>
            <a:endParaRPr kumimoji="1" lang="ja-JP" altLang="en-US" sz="2400" dirty="0"/>
          </a:p>
        </p:txBody>
      </p:sp>
      <p:sp>
        <p:nvSpPr>
          <p:cNvPr id="4" name="テキスト ボックス 3"/>
          <p:cNvSpPr txBox="1"/>
          <p:nvPr/>
        </p:nvSpPr>
        <p:spPr>
          <a:xfrm>
            <a:off x="457200" y="1417638"/>
            <a:ext cx="8480507" cy="461665"/>
          </a:xfrm>
          <a:prstGeom prst="rect">
            <a:avLst/>
          </a:prstGeom>
          <a:noFill/>
        </p:spPr>
        <p:txBody>
          <a:bodyPr wrap="none" rtlCol="0">
            <a:spAutoFit/>
          </a:bodyPr>
          <a:lstStyle/>
          <a:p>
            <a:r>
              <a:rPr kumimoji="1" lang="ja-JP" altLang="en-US" sz="2400" dirty="0" smtClean="0"/>
              <a:t>以下の</a:t>
            </a:r>
            <a:r>
              <a:rPr kumimoji="1" lang="en-US" altLang="ja-JP" sz="2400" dirty="0" smtClean="0"/>
              <a:t>3</a:t>
            </a:r>
            <a:r>
              <a:rPr kumimoji="1" lang="ja-JP" altLang="en-US" sz="2400" dirty="0" smtClean="0"/>
              <a:t>ステップを行うことで</a:t>
            </a:r>
            <a:r>
              <a:rPr lang="en-US" altLang="ja-JP" sz="2400" dirty="0"/>
              <a:t>Cloud</a:t>
            </a:r>
            <a:r>
              <a:rPr lang="ja-JP" altLang="en-US" sz="2400" dirty="0" smtClean="0"/>
              <a:t>アプリを</a:t>
            </a:r>
            <a:r>
              <a:rPr kumimoji="1" lang="en-US" altLang="ja-JP" sz="2400" dirty="0" smtClean="0"/>
              <a:t>Brownout-compliant</a:t>
            </a:r>
            <a:r>
              <a:rPr kumimoji="1" lang="ja-JP" altLang="en-US" sz="2400" dirty="0" smtClean="0"/>
              <a:t>に</a:t>
            </a:r>
            <a:endParaRPr kumimoji="1" lang="ja-JP" altLang="en-US" sz="2400" dirty="0"/>
          </a:p>
        </p:txBody>
      </p:sp>
      <p:pic>
        <p:nvPicPr>
          <p:cNvPr id="6" name="図 5" descr="g1.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253" y="3768065"/>
            <a:ext cx="8096979" cy="2536742"/>
          </a:xfrm>
          <a:prstGeom prst="rect">
            <a:avLst/>
          </a:prstGeom>
        </p:spPr>
      </p:pic>
    </p:spTree>
    <p:extLst>
      <p:ext uri="{BB962C8B-B14F-4D97-AF65-F5344CB8AC3E}">
        <p14:creationId xmlns:p14="http://schemas.microsoft.com/office/powerpoint/2010/main" val="1828419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58788" y="2496459"/>
            <a:ext cx="8280000" cy="1059542"/>
          </a:xfrm>
        </p:spPr>
        <p:txBody>
          <a:bodyPr/>
          <a:lstStyle/>
          <a:p>
            <a:r>
              <a:rPr lang="en-US" altLang="ja-JP" sz="2800" b="1" dirty="0"/>
              <a:t>Autonomic Resource Provisioning </a:t>
            </a:r>
            <a:r>
              <a:rPr lang="en-US" altLang="ja-JP" sz="2800" b="1" dirty="0" smtClean="0"/>
              <a:t>for Cloud-Based </a:t>
            </a:r>
            <a:r>
              <a:rPr lang="en-US" altLang="ja-JP" sz="2800" b="1" dirty="0"/>
              <a:t>Software</a:t>
            </a:r>
            <a:endParaRPr lang="en-CA" sz="2800" dirty="0"/>
          </a:p>
        </p:txBody>
      </p:sp>
      <p:sp>
        <p:nvSpPr>
          <p:cNvPr id="4" name="Text Placeholder 2"/>
          <p:cNvSpPr txBox="1">
            <a:spLocks/>
          </p:cNvSpPr>
          <p:nvPr/>
        </p:nvSpPr>
        <p:spPr>
          <a:xfrm>
            <a:off x="458788" y="1219201"/>
            <a:ext cx="8280000" cy="1059542"/>
          </a:xfrm>
          <a:prstGeom prst="rect">
            <a:avLst/>
          </a:prstGeom>
        </p:spPr>
        <p:txBody>
          <a:bodyPr vert="horz" lIns="0" tIns="0" rIns="0" bIns="0" rtlCol="0">
            <a:noAutofit/>
          </a:bodyPr>
          <a:lstStyle>
            <a:lvl1pPr marL="0" indent="0" algn="l" defTabSz="914400" rtl="0" eaLnBrk="1" latinLnBrk="0" hangingPunct="1">
              <a:lnSpc>
                <a:spcPts val="3900"/>
              </a:lnSpc>
              <a:spcBef>
                <a:spcPts val="0"/>
              </a:spcBef>
              <a:spcAft>
                <a:spcPts val="0"/>
              </a:spcAft>
              <a:buClr>
                <a:schemeClr val="tx1"/>
              </a:buClr>
              <a:buSzPct val="80000"/>
              <a:buFont typeface="Arial" pitchFamily="34" charset="0"/>
              <a:buNone/>
              <a:defRPr kumimoji="1" sz="2000" b="0" kern="1200" baseline="0">
                <a:solidFill>
                  <a:schemeClr val="tx1"/>
                </a:solidFill>
                <a:latin typeface="HGPｺﾞｼｯｸM" pitchFamily="50" charset="-128"/>
                <a:ea typeface="HGPｺﾞｼｯｸM" pitchFamily="50" charset="-128"/>
                <a:cs typeface="Arial" pitchFamily="34" charset="0"/>
              </a:defRPr>
            </a:lvl1pPr>
            <a:lvl2pPr marL="0" indent="0" algn="l" defTabSz="914400" rtl="0" eaLnBrk="1" latinLnBrk="0" hangingPunct="1">
              <a:lnSpc>
                <a:spcPct val="100000"/>
              </a:lnSpc>
              <a:spcBef>
                <a:spcPts val="624"/>
              </a:spcBef>
              <a:spcAft>
                <a:spcPts val="0"/>
              </a:spcAft>
              <a:buClr>
                <a:schemeClr val="tx1"/>
              </a:buClr>
              <a:buSzPct val="80000"/>
              <a:buFont typeface="Arial" pitchFamily="34" charset="0"/>
              <a:buNone/>
              <a:defRPr kumimoji="1" sz="1900" kern="1200">
                <a:solidFill>
                  <a:schemeClr val="bg1"/>
                </a:solidFill>
                <a:latin typeface="HGPｺﾞｼｯｸM" pitchFamily="50" charset="-128"/>
                <a:ea typeface="HGPｺﾞｼｯｸM" pitchFamily="50" charset="-128"/>
                <a:cs typeface="Arial" pitchFamily="34" charset="0"/>
              </a:defRPr>
            </a:lvl2pPr>
            <a:lvl3pPr marL="468000" indent="0" algn="l" defTabSz="914400" rtl="0" eaLnBrk="1" latinLnBrk="0" hangingPunct="1">
              <a:lnSpc>
                <a:spcPct val="100000"/>
              </a:lnSpc>
              <a:spcBef>
                <a:spcPts val="576"/>
              </a:spcBef>
              <a:spcAft>
                <a:spcPts val="0"/>
              </a:spcAft>
              <a:buClr>
                <a:schemeClr val="tx1"/>
              </a:buClr>
              <a:buSzPct val="80000"/>
              <a:buFont typeface="Arial" pitchFamily="34" charset="0"/>
              <a:buNone/>
              <a:defRPr kumimoji="1" sz="2000" kern="1200" baseline="0">
                <a:solidFill>
                  <a:srgbClr val="000000"/>
                </a:solidFill>
                <a:latin typeface="HGPｺﾞｼｯｸM" pitchFamily="50" charset="-128"/>
                <a:ea typeface="HGPｺﾞｼｯｸM" pitchFamily="50" charset="-128"/>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kumimoji="1" sz="1800" kern="1200" baseline="0">
                <a:solidFill>
                  <a:srgbClr val="000000"/>
                </a:solidFill>
                <a:latin typeface="HGPｺﾞｼｯｸM" pitchFamily="50" charset="-128"/>
                <a:ea typeface="HGPｺﾞｼｯｸM" pitchFamily="50" charset="-128"/>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kumimoji="1" sz="1600" kern="1200" baseline="0">
                <a:solidFill>
                  <a:srgbClr val="000000"/>
                </a:solidFill>
                <a:latin typeface="HGPｺﾞｼｯｸM" pitchFamily="50" charset="-128"/>
                <a:ea typeface="HGPｺﾞｼｯｸM" pitchFamily="50" charset="-128"/>
                <a:cs typeface="Arial"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sz="2800" b="1" dirty="0" smtClean="0"/>
              <a:t>SEAMS 2014</a:t>
            </a:r>
            <a:endParaRPr lang="en-CA" sz="2800" dirty="0"/>
          </a:p>
        </p:txBody>
      </p:sp>
      <p:sp>
        <p:nvSpPr>
          <p:cNvPr id="5" name="Text Placeholder 2"/>
          <p:cNvSpPr txBox="1">
            <a:spLocks/>
          </p:cNvSpPr>
          <p:nvPr/>
        </p:nvSpPr>
        <p:spPr>
          <a:xfrm>
            <a:off x="175846" y="4348848"/>
            <a:ext cx="9179169" cy="1721753"/>
          </a:xfrm>
          <a:prstGeom prst="rect">
            <a:avLst/>
          </a:prstGeom>
        </p:spPr>
        <p:txBody>
          <a:bodyPr vert="horz" lIns="0" tIns="0" rIns="0" bIns="0" rtlCol="0">
            <a:noAutofit/>
          </a:bodyPr>
          <a:lstStyle>
            <a:lvl1pPr marL="0" indent="0" algn="l" defTabSz="914400" rtl="0" eaLnBrk="1" latinLnBrk="0" hangingPunct="1">
              <a:lnSpc>
                <a:spcPts val="3900"/>
              </a:lnSpc>
              <a:spcBef>
                <a:spcPts val="0"/>
              </a:spcBef>
              <a:spcAft>
                <a:spcPts val="0"/>
              </a:spcAft>
              <a:buClr>
                <a:schemeClr val="tx1"/>
              </a:buClr>
              <a:buSzPct val="80000"/>
              <a:buFont typeface="Arial" pitchFamily="34" charset="0"/>
              <a:buNone/>
              <a:defRPr kumimoji="1" sz="2000" b="0" kern="1200" baseline="0">
                <a:solidFill>
                  <a:schemeClr val="tx1"/>
                </a:solidFill>
                <a:latin typeface="HGPｺﾞｼｯｸM" pitchFamily="50" charset="-128"/>
                <a:ea typeface="HGPｺﾞｼｯｸM" pitchFamily="50" charset="-128"/>
                <a:cs typeface="Arial" pitchFamily="34" charset="0"/>
              </a:defRPr>
            </a:lvl1pPr>
            <a:lvl2pPr marL="0" indent="0" algn="l" defTabSz="914400" rtl="0" eaLnBrk="1" latinLnBrk="0" hangingPunct="1">
              <a:lnSpc>
                <a:spcPct val="100000"/>
              </a:lnSpc>
              <a:spcBef>
                <a:spcPts val="624"/>
              </a:spcBef>
              <a:spcAft>
                <a:spcPts val="0"/>
              </a:spcAft>
              <a:buClr>
                <a:schemeClr val="tx1"/>
              </a:buClr>
              <a:buSzPct val="80000"/>
              <a:buFont typeface="Arial" pitchFamily="34" charset="0"/>
              <a:buNone/>
              <a:defRPr kumimoji="1" sz="1900" kern="1200">
                <a:solidFill>
                  <a:schemeClr val="bg1"/>
                </a:solidFill>
                <a:latin typeface="HGPｺﾞｼｯｸM" pitchFamily="50" charset="-128"/>
                <a:ea typeface="HGPｺﾞｼｯｸM" pitchFamily="50" charset="-128"/>
                <a:cs typeface="Arial" pitchFamily="34" charset="0"/>
              </a:defRPr>
            </a:lvl2pPr>
            <a:lvl3pPr marL="468000" indent="0" algn="l" defTabSz="914400" rtl="0" eaLnBrk="1" latinLnBrk="0" hangingPunct="1">
              <a:lnSpc>
                <a:spcPct val="100000"/>
              </a:lnSpc>
              <a:spcBef>
                <a:spcPts val="576"/>
              </a:spcBef>
              <a:spcAft>
                <a:spcPts val="0"/>
              </a:spcAft>
              <a:buClr>
                <a:schemeClr val="tx1"/>
              </a:buClr>
              <a:buSzPct val="80000"/>
              <a:buFont typeface="Arial" pitchFamily="34" charset="0"/>
              <a:buNone/>
              <a:defRPr kumimoji="1" sz="2000" kern="1200" baseline="0">
                <a:solidFill>
                  <a:srgbClr val="000000"/>
                </a:solidFill>
                <a:latin typeface="HGPｺﾞｼｯｸM" pitchFamily="50" charset="-128"/>
                <a:ea typeface="HGPｺﾞｼｯｸM" pitchFamily="50" charset="-128"/>
                <a:cs typeface="Arial" pitchFamily="34" charset="0"/>
              </a:defRPr>
            </a:lvl3pPr>
            <a:lvl4pPr marL="914400" indent="-225425" algn="l" defTabSz="914400" rtl="0" eaLnBrk="1" latinLnBrk="0" hangingPunct="1">
              <a:lnSpc>
                <a:spcPct val="100000"/>
              </a:lnSpc>
              <a:spcBef>
                <a:spcPts val="528"/>
              </a:spcBef>
              <a:spcAft>
                <a:spcPts val="0"/>
              </a:spcAft>
              <a:buClr>
                <a:schemeClr val="tx1"/>
              </a:buClr>
              <a:buSzPct val="80000"/>
              <a:buFont typeface="Arial" pitchFamily="34" charset="0"/>
              <a:buChar char="–"/>
              <a:defRPr kumimoji="1" sz="1800" kern="1200" baseline="0">
                <a:solidFill>
                  <a:srgbClr val="000000"/>
                </a:solidFill>
                <a:latin typeface="HGPｺﾞｼｯｸM" pitchFamily="50" charset="-128"/>
                <a:ea typeface="HGPｺﾞｼｯｸM" pitchFamily="50" charset="-128"/>
                <a:cs typeface="Arial" pitchFamily="34" charset="0"/>
              </a:defRPr>
            </a:lvl4pPr>
            <a:lvl5pPr marL="1146175" indent="-231775" algn="l" defTabSz="914400" rtl="0" eaLnBrk="1" latinLnBrk="0" hangingPunct="1">
              <a:lnSpc>
                <a:spcPct val="100000"/>
              </a:lnSpc>
              <a:spcBef>
                <a:spcPts val="480"/>
              </a:spcBef>
              <a:spcAft>
                <a:spcPts val="0"/>
              </a:spcAft>
              <a:buClr>
                <a:schemeClr val="tx1"/>
              </a:buClr>
              <a:buSzPct val="80000"/>
              <a:buFont typeface="Arial" pitchFamily="34" charset="0"/>
              <a:buChar char="•"/>
              <a:defRPr kumimoji="1" sz="1600" kern="1200" baseline="0">
                <a:solidFill>
                  <a:srgbClr val="000000"/>
                </a:solidFill>
                <a:latin typeface="HGPｺﾞｼｯｸM" pitchFamily="50" charset="-128"/>
                <a:ea typeface="HGPｺﾞｼｯｸM" pitchFamily="50" charset="-128"/>
                <a:cs typeface="Arial" pitchFamily="34" charset="0"/>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en-US" altLang="ja-JP" dirty="0" err="1"/>
              <a:t>Pooyan</a:t>
            </a:r>
            <a:r>
              <a:rPr lang="en-US" altLang="ja-JP" dirty="0"/>
              <a:t> </a:t>
            </a:r>
            <a:r>
              <a:rPr lang="en-US" altLang="ja-JP" dirty="0" err="1" smtClean="0"/>
              <a:t>Jamshidi</a:t>
            </a:r>
            <a:r>
              <a:rPr lang="en-US" altLang="ja-JP" dirty="0"/>
              <a:t>	</a:t>
            </a:r>
            <a:r>
              <a:rPr lang="en-US" altLang="ja-JP" dirty="0" smtClean="0"/>
              <a:t>/ IC4</a:t>
            </a:r>
            <a:r>
              <a:rPr lang="en-US" altLang="ja-JP" dirty="0"/>
              <a:t>, School of Computing, Dublin </a:t>
            </a:r>
            <a:r>
              <a:rPr lang="en-US" altLang="ja-JP" dirty="0" smtClean="0"/>
              <a:t>City</a:t>
            </a:r>
            <a:r>
              <a:rPr lang="ja-JP" altLang="en-US" dirty="0"/>
              <a:t>　</a:t>
            </a:r>
            <a:r>
              <a:rPr lang="en-US" altLang="ja-JP" dirty="0" smtClean="0"/>
              <a:t>University</a:t>
            </a:r>
            <a:r>
              <a:rPr lang="en-US" altLang="ja-JP" dirty="0"/>
              <a:t>, Ireland.</a:t>
            </a:r>
            <a:r>
              <a:rPr lang="en-US" altLang="ja-JP" dirty="0" smtClean="0"/>
              <a:t> </a:t>
            </a:r>
          </a:p>
          <a:p>
            <a:r>
              <a:rPr lang="en-US" altLang="ja-JP" dirty="0" err="1"/>
              <a:t>Aakash</a:t>
            </a:r>
            <a:r>
              <a:rPr lang="en-US" altLang="ja-JP" dirty="0"/>
              <a:t> </a:t>
            </a:r>
            <a:r>
              <a:rPr lang="en-US" altLang="ja-JP" dirty="0" smtClean="0"/>
              <a:t>Ahmad</a:t>
            </a:r>
            <a:r>
              <a:rPr lang="ja-JP" altLang="en-US" dirty="0" smtClean="0"/>
              <a:t>　</a:t>
            </a:r>
            <a:r>
              <a:rPr lang="en-US" altLang="ja-JP" dirty="0" smtClean="0"/>
              <a:t>	/ </a:t>
            </a:r>
            <a:r>
              <a:rPr lang="en-US" altLang="ja-JP" dirty="0" err="1"/>
              <a:t>Lero</a:t>
            </a:r>
            <a:r>
              <a:rPr lang="en-US" altLang="ja-JP" dirty="0"/>
              <a:t>, School of Computing, </a:t>
            </a:r>
            <a:r>
              <a:rPr lang="en-US" altLang="ja-JP" dirty="0" smtClean="0"/>
              <a:t>Dublin City </a:t>
            </a:r>
            <a:r>
              <a:rPr lang="en-US" altLang="ja-JP" dirty="0"/>
              <a:t>University, Ireland.</a:t>
            </a:r>
            <a:endParaRPr lang="en-US" altLang="ja-JP" dirty="0" smtClean="0"/>
          </a:p>
          <a:p>
            <a:r>
              <a:rPr lang="en-US" altLang="ja-JP" dirty="0"/>
              <a:t>Claus </a:t>
            </a:r>
            <a:r>
              <a:rPr lang="en-US" altLang="ja-JP" dirty="0" err="1" smtClean="0"/>
              <a:t>Pahl</a:t>
            </a:r>
            <a:r>
              <a:rPr lang="en-US" altLang="ja-JP" dirty="0" smtClean="0"/>
              <a:t>	</a:t>
            </a:r>
            <a:r>
              <a:rPr lang="en-US" altLang="ja-JP" dirty="0"/>
              <a:t>/ IC4, School of Computing, Dublin City</a:t>
            </a:r>
            <a:r>
              <a:rPr lang="ja-JP" altLang="en-US" dirty="0"/>
              <a:t>　</a:t>
            </a:r>
            <a:r>
              <a:rPr lang="en-US" altLang="ja-JP" dirty="0"/>
              <a:t>University, Ireland</a:t>
            </a:r>
            <a:endParaRPr lang="en-CA" dirty="0"/>
          </a:p>
        </p:txBody>
      </p:sp>
    </p:spTree>
    <p:extLst>
      <p:ext uri="{BB962C8B-B14F-4D97-AF65-F5344CB8AC3E}">
        <p14:creationId xmlns:p14="http://schemas.microsoft.com/office/powerpoint/2010/main" val="320770938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2"/>
          <p:cNvSpPr>
            <a:spLocks noGrp="1"/>
          </p:cNvSpPr>
          <p:nvPr>
            <p:ph type="title"/>
          </p:nvPr>
        </p:nvSpPr>
        <p:spPr>
          <a:xfrm>
            <a:off x="461036" y="182823"/>
            <a:ext cx="8205261" cy="916179"/>
          </a:xfrm>
        </p:spPr>
        <p:txBody>
          <a:bodyPr>
            <a:normAutofit/>
          </a:bodyPr>
          <a:lstStyle/>
          <a:p>
            <a:r>
              <a:rPr kumimoji="1" lang="ja-JP" altLang="en-US" sz="2800" dirty="0" smtClean="0"/>
              <a:t>背景</a:t>
            </a:r>
            <a:endParaRPr kumimoji="1" lang="ja-JP" altLang="en-US" sz="2800" dirty="0"/>
          </a:p>
        </p:txBody>
      </p:sp>
      <p:sp>
        <p:nvSpPr>
          <p:cNvPr id="15" name="テキスト ボックス 14"/>
          <p:cNvSpPr txBox="1"/>
          <p:nvPr/>
        </p:nvSpPr>
        <p:spPr>
          <a:xfrm>
            <a:off x="378975" y="1354529"/>
            <a:ext cx="8500905" cy="5262979"/>
          </a:xfrm>
          <a:prstGeom prst="rect">
            <a:avLst/>
          </a:prstGeom>
          <a:noFill/>
        </p:spPr>
        <p:txBody>
          <a:bodyPr wrap="square" rtlCol="0">
            <a:spAutoFit/>
          </a:bodyPr>
          <a:lstStyle/>
          <a:p>
            <a:pPr marL="285750" indent="-285750">
              <a:buFont typeface="Wingdings" pitchFamily="2" charset="2"/>
              <a:buChar char="ü"/>
            </a:pPr>
            <a:r>
              <a:rPr kumimoji="1" lang="ja-JP" altLang="en-US" sz="2400" dirty="0" smtClean="0"/>
              <a:t>クラウドは広く利用されている</a:t>
            </a:r>
            <a:endParaRPr kumimoji="1" lang="en-US" altLang="ja-JP" sz="2400" dirty="0" smtClean="0"/>
          </a:p>
          <a:p>
            <a:pPr marL="285750" indent="-285750">
              <a:buFont typeface="Wingdings" pitchFamily="2" charset="2"/>
              <a:buChar char="ü"/>
            </a:pPr>
            <a:r>
              <a:rPr kumimoji="1" lang="ja-JP" altLang="en-US" sz="2400" dirty="0" smtClean="0"/>
              <a:t>クラウドのウリは、</a:t>
            </a:r>
            <a:r>
              <a:rPr kumimoji="1" lang="en-US" altLang="ja-JP" sz="2400" dirty="0" smtClean="0"/>
              <a:t>Elasticity</a:t>
            </a:r>
          </a:p>
          <a:p>
            <a:r>
              <a:rPr kumimoji="1" lang="en-US" altLang="ja-JP" sz="2400" dirty="0" smtClean="0"/>
              <a:t>	</a:t>
            </a:r>
            <a:r>
              <a:rPr kumimoji="1" lang="ja-JP" altLang="en-US" sz="2400" dirty="0" smtClean="0"/>
              <a:t>例）　</a:t>
            </a:r>
            <a:r>
              <a:rPr kumimoji="1" lang="en-US" altLang="ja-JP" sz="2400" dirty="0" smtClean="0"/>
              <a:t>Facebook</a:t>
            </a:r>
          </a:p>
          <a:p>
            <a:r>
              <a:rPr kumimoji="1" lang="en-US" altLang="ja-JP" sz="2400" dirty="0"/>
              <a:t>	</a:t>
            </a:r>
            <a:r>
              <a:rPr kumimoji="1" lang="en-US" altLang="ja-JP" sz="2400" dirty="0" smtClean="0"/>
              <a:t>3</a:t>
            </a:r>
            <a:r>
              <a:rPr kumimoji="1" lang="ja-JP" altLang="en-US" sz="2400" dirty="0" smtClean="0"/>
              <a:t>日間で</a:t>
            </a:r>
            <a:r>
              <a:rPr kumimoji="1" lang="en-US" altLang="ja-JP" sz="2400" dirty="0" smtClean="0"/>
              <a:t>10</a:t>
            </a:r>
            <a:r>
              <a:rPr kumimoji="1" lang="ja-JP" altLang="en-US" sz="2400" dirty="0" smtClean="0"/>
              <a:t>倍のユーザ数の増加　</a:t>
            </a:r>
            <a:r>
              <a:rPr kumimoji="1" lang="en-US" altLang="ja-JP" sz="2400" dirty="0" smtClean="0"/>
              <a:t>25,000 </a:t>
            </a:r>
            <a:r>
              <a:rPr kumimoji="1" lang="ja-JP" altLang="en-US" sz="2400" dirty="0" smtClean="0"/>
              <a:t>→　</a:t>
            </a:r>
            <a:r>
              <a:rPr kumimoji="1" lang="en-US" altLang="ja-JP" sz="2400" dirty="0" smtClean="0"/>
              <a:t>250,000</a:t>
            </a:r>
            <a:endParaRPr kumimoji="1" lang="en-US" altLang="ja-JP" sz="2400" dirty="0"/>
          </a:p>
          <a:p>
            <a:pPr marL="342900" indent="-342900">
              <a:buFont typeface="Wingdings" pitchFamily="2" charset="2"/>
              <a:buChar char="ü"/>
            </a:pPr>
            <a:r>
              <a:rPr kumimoji="1" lang="en-US" altLang="ja-JP" sz="2400" dirty="0" smtClean="0"/>
              <a:t>100ms</a:t>
            </a:r>
            <a:r>
              <a:rPr kumimoji="1" lang="ja-JP" altLang="en-US" sz="2400" dirty="0" smtClean="0"/>
              <a:t>レスポンスが遅れると、</a:t>
            </a:r>
            <a:r>
              <a:rPr kumimoji="1" lang="en-US" altLang="ja-JP" sz="2400" dirty="0" smtClean="0"/>
              <a:t>245mil.$</a:t>
            </a:r>
            <a:r>
              <a:rPr kumimoji="1" lang="ja-JP" altLang="en-US" sz="2400" dirty="0" smtClean="0"/>
              <a:t>がなくなる</a:t>
            </a:r>
            <a:endParaRPr kumimoji="1" lang="en-US" altLang="ja-JP" sz="2400" dirty="0" smtClean="0"/>
          </a:p>
          <a:p>
            <a:pPr marL="342900" indent="-342900">
              <a:buFont typeface="Wingdings" pitchFamily="2" charset="2"/>
              <a:buChar char="ü"/>
            </a:pPr>
            <a:r>
              <a:rPr kumimoji="1" lang="ja-JP" altLang="en-US" sz="2400" dirty="0" smtClean="0"/>
              <a:t>自動的なリソース割り当て（オートスケール）はそれゆえ重要</a:t>
            </a:r>
            <a:endParaRPr kumimoji="1" lang="en-US" altLang="ja-JP" sz="2400" dirty="0" smtClean="0"/>
          </a:p>
          <a:p>
            <a:pPr marL="342900" indent="-342900">
              <a:buFont typeface="Wingdings" pitchFamily="2" charset="2"/>
              <a:buChar char="ü"/>
            </a:pPr>
            <a:r>
              <a:rPr kumimoji="1" lang="ja-JP" altLang="en-US" sz="2400" dirty="0" smtClean="0"/>
              <a:t>ただし，現状のオートスケールには以下の課題あり</a:t>
            </a:r>
            <a:endParaRPr kumimoji="1" lang="en-US" altLang="ja-JP" sz="2400" dirty="0" smtClean="0"/>
          </a:p>
          <a:p>
            <a:pPr lvl="1"/>
            <a:r>
              <a:rPr kumimoji="1" lang="ja-JP" altLang="en-US" sz="2400" dirty="0"/>
              <a:t>①　定量的な指定</a:t>
            </a:r>
            <a:r>
              <a:rPr kumimoji="1" lang="en-US" altLang="ja-JP" sz="2400" dirty="0"/>
              <a:t>	</a:t>
            </a:r>
            <a:r>
              <a:rPr kumimoji="1" lang="ja-JP" altLang="en-US" sz="2400" dirty="0"/>
              <a:t>：専門的な知識が必要。</a:t>
            </a:r>
            <a:endParaRPr kumimoji="1" lang="en-US" altLang="ja-JP" sz="2400" dirty="0"/>
          </a:p>
          <a:p>
            <a:pPr lvl="1"/>
            <a:r>
              <a:rPr kumimoji="1" lang="ja-JP" altLang="en-US" sz="2400" dirty="0"/>
              <a:t>②　しきい値の指定</a:t>
            </a:r>
            <a:r>
              <a:rPr kumimoji="1" lang="en-US" altLang="ja-JP" sz="2400" dirty="0"/>
              <a:t>	</a:t>
            </a:r>
            <a:r>
              <a:rPr kumimoji="1" lang="ja-JP" altLang="en-US" sz="2400" dirty="0"/>
              <a:t>：一意に指定するけどノイズやスパイクあり。</a:t>
            </a:r>
            <a:endParaRPr kumimoji="1" lang="en-US" altLang="ja-JP" sz="2400" dirty="0"/>
          </a:p>
          <a:p>
            <a:pPr marL="342900" indent="-342900">
              <a:buFont typeface="Wingdings" pitchFamily="2" charset="2"/>
              <a:buChar char="ü"/>
            </a:pPr>
            <a:r>
              <a:rPr kumimoji="1" lang="ja-JP" altLang="en-US" sz="2400" dirty="0" smtClean="0"/>
              <a:t>そこでタイプ</a:t>
            </a:r>
            <a:r>
              <a:rPr kumimoji="1" lang="en-US" altLang="ja-JP" sz="2400" dirty="0" smtClean="0"/>
              <a:t>2</a:t>
            </a:r>
            <a:r>
              <a:rPr kumimoji="1" lang="ja-JP" altLang="en-US" sz="2400" dirty="0" smtClean="0"/>
              <a:t>ファジーを利用した</a:t>
            </a:r>
            <a:r>
              <a:rPr kumimoji="1" lang="en-US" altLang="ja-JP" sz="2400" dirty="0" smtClean="0"/>
              <a:t>RobusT2Scal</a:t>
            </a:r>
            <a:r>
              <a:rPr kumimoji="1" lang="ja-JP" altLang="en-US" sz="2400" dirty="0" smtClean="0"/>
              <a:t>を提案する</a:t>
            </a:r>
            <a:endParaRPr kumimoji="1" lang="en-US" altLang="ja-JP" sz="2400" dirty="0" smtClean="0"/>
          </a:p>
          <a:p>
            <a:endParaRPr kumimoji="1" lang="en-US" altLang="ja-JP" sz="2400" dirty="0" smtClean="0"/>
          </a:p>
          <a:p>
            <a:endParaRPr kumimoji="1" lang="en-US" altLang="ja-JP" sz="2400" dirty="0"/>
          </a:p>
          <a:p>
            <a:endParaRPr kumimoji="1" lang="en-US" altLang="ja-JP" sz="2400" dirty="0" smtClean="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97" y="5383103"/>
            <a:ext cx="9066860" cy="877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142865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2"/>
          <p:cNvSpPr>
            <a:spLocks noGrp="1"/>
          </p:cNvSpPr>
          <p:nvPr>
            <p:ph type="title"/>
          </p:nvPr>
        </p:nvSpPr>
        <p:spPr>
          <a:xfrm>
            <a:off x="461036" y="182823"/>
            <a:ext cx="8205261" cy="916179"/>
          </a:xfrm>
        </p:spPr>
        <p:txBody>
          <a:bodyPr>
            <a:normAutofit/>
          </a:bodyPr>
          <a:lstStyle/>
          <a:p>
            <a:r>
              <a:rPr kumimoji="1" lang="ja-JP" altLang="en-US" sz="2800" dirty="0" smtClean="0"/>
              <a:t>提案手法概要</a:t>
            </a:r>
            <a:endParaRPr kumimoji="1" lang="ja-JP" altLang="en-US" sz="2800" dirty="0"/>
          </a:p>
        </p:txBody>
      </p:sp>
      <p:sp>
        <p:nvSpPr>
          <p:cNvPr id="8" name="テキスト ボックス 7"/>
          <p:cNvSpPr txBox="1"/>
          <p:nvPr/>
        </p:nvSpPr>
        <p:spPr>
          <a:xfrm>
            <a:off x="378975" y="1354528"/>
            <a:ext cx="8500905" cy="1569660"/>
          </a:xfrm>
          <a:prstGeom prst="rect">
            <a:avLst/>
          </a:prstGeom>
          <a:noFill/>
        </p:spPr>
        <p:txBody>
          <a:bodyPr wrap="square" rtlCol="0">
            <a:spAutoFit/>
          </a:bodyPr>
          <a:lstStyle/>
          <a:p>
            <a:pPr marL="342900" indent="-342900">
              <a:buFont typeface="Wingdings" pitchFamily="2" charset="2"/>
              <a:buChar char="ü"/>
            </a:pPr>
            <a:r>
              <a:rPr kumimoji="1" lang="ja-JP" altLang="en-US" sz="2400" dirty="0" smtClean="0"/>
              <a:t>オートスケーラー</a:t>
            </a:r>
            <a:r>
              <a:rPr kumimoji="1" lang="en-US" altLang="ja-JP" sz="2400" dirty="0" smtClean="0"/>
              <a:t>(RobusT2Scale)</a:t>
            </a:r>
            <a:r>
              <a:rPr kumimoji="1" lang="ja-JP" altLang="en-US" sz="2400" dirty="0" smtClean="0"/>
              <a:t>の提案</a:t>
            </a:r>
            <a:endParaRPr kumimoji="1" lang="en-US" altLang="ja-JP" sz="2400" dirty="0"/>
          </a:p>
          <a:p>
            <a:pPr marL="342900" indent="-342900">
              <a:buFont typeface="Wingdings" pitchFamily="2" charset="2"/>
              <a:buChar char="ü"/>
            </a:pPr>
            <a:endParaRPr kumimoji="1" lang="en-US" altLang="ja-JP" sz="2400" dirty="0" smtClean="0"/>
          </a:p>
          <a:p>
            <a:pPr marL="342900" indent="-342900">
              <a:buFont typeface="Wingdings" pitchFamily="2" charset="2"/>
              <a:buChar char="ü"/>
            </a:pPr>
            <a:endParaRPr kumimoji="1" lang="en-US" altLang="ja-JP" sz="2400" dirty="0"/>
          </a:p>
          <a:p>
            <a:endParaRPr kumimoji="1" lang="en-US" altLang="ja-JP" sz="2400" dirty="0" smtClean="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979" y="1848528"/>
            <a:ext cx="7061479" cy="490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418516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2"/>
          <p:cNvSpPr>
            <a:spLocks noGrp="1"/>
          </p:cNvSpPr>
          <p:nvPr>
            <p:ph type="title"/>
          </p:nvPr>
        </p:nvSpPr>
        <p:spPr>
          <a:xfrm>
            <a:off x="461036" y="182823"/>
            <a:ext cx="8205261" cy="916179"/>
          </a:xfrm>
        </p:spPr>
        <p:txBody>
          <a:bodyPr>
            <a:normAutofit/>
          </a:bodyPr>
          <a:lstStyle/>
          <a:p>
            <a:r>
              <a:rPr kumimoji="1" lang="ja-JP" altLang="en-US" sz="2800" dirty="0" smtClean="0"/>
              <a:t>要素技術（</a:t>
            </a:r>
            <a:r>
              <a:rPr kumimoji="1" lang="en-US" altLang="ja-JP" sz="2800" dirty="0" smtClean="0"/>
              <a:t>Fuzzy Logic)</a:t>
            </a:r>
            <a:endParaRPr kumimoji="1" lang="ja-JP" altLang="en-US" sz="2800" dirty="0"/>
          </a:p>
        </p:txBody>
      </p:sp>
      <p:sp>
        <p:nvSpPr>
          <p:cNvPr id="8" name="テキスト ボックス 7"/>
          <p:cNvSpPr txBox="1"/>
          <p:nvPr/>
        </p:nvSpPr>
        <p:spPr>
          <a:xfrm>
            <a:off x="378975" y="1194874"/>
            <a:ext cx="8500905" cy="1938992"/>
          </a:xfrm>
          <a:prstGeom prst="rect">
            <a:avLst/>
          </a:prstGeom>
          <a:noFill/>
        </p:spPr>
        <p:txBody>
          <a:bodyPr wrap="square" rtlCol="0">
            <a:spAutoFit/>
          </a:bodyPr>
          <a:lstStyle/>
          <a:p>
            <a:pPr marL="342900" indent="-342900">
              <a:buFont typeface="Wingdings" pitchFamily="2" charset="2"/>
              <a:buChar char="ü"/>
            </a:pPr>
            <a:r>
              <a:rPr kumimoji="1" lang="en-US" altLang="ja-JP" sz="2400" dirty="0" smtClean="0"/>
              <a:t>Type1</a:t>
            </a:r>
            <a:r>
              <a:rPr kumimoji="1" lang="ja-JP" altLang="en-US" sz="2400" dirty="0" smtClean="0"/>
              <a:t>の拡張　（式は割愛）</a:t>
            </a:r>
            <a:endParaRPr kumimoji="1" lang="en-US" altLang="ja-JP" sz="2400" dirty="0" smtClean="0"/>
          </a:p>
          <a:p>
            <a:pPr marL="342900" indent="-342900">
              <a:buFont typeface="Wingdings" pitchFamily="2" charset="2"/>
              <a:buChar char="ü"/>
            </a:pPr>
            <a:r>
              <a:rPr kumimoji="1" lang="en-US" altLang="ja-JP" sz="2400" dirty="0" smtClean="0"/>
              <a:t>0,1</a:t>
            </a:r>
            <a:r>
              <a:rPr kumimoji="1" lang="ja-JP" altLang="en-US" sz="2400" dirty="0" smtClean="0"/>
              <a:t>でない値の取り扱い、灰色部分</a:t>
            </a:r>
            <a:endParaRPr kumimoji="1" lang="en-US" altLang="ja-JP" sz="2400" dirty="0" smtClean="0"/>
          </a:p>
          <a:p>
            <a:pPr marL="342900" indent="-342900">
              <a:buFont typeface="Wingdings" pitchFamily="2" charset="2"/>
              <a:buChar char="ü"/>
            </a:pPr>
            <a:r>
              <a:rPr kumimoji="1" lang="ja-JP" altLang="en-US" sz="2400" dirty="0" smtClean="0"/>
              <a:t>メンバ関数（</a:t>
            </a:r>
            <a:r>
              <a:rPr kumimoji="1" lang="en-US" altLang="ja-JP" sz="2400" dirty="0" smtClean="0"/>
              <a:t>MF)</a:t>
            </a:r>
          </a:p>
          <a:p>
            <a:pPr marL="342900" indent="-342900">
              <a:buFont typeface="Wingdings" pitchFamily="2" charset="2"/>
              <a:buChar char="ü"/>
            </a:pPr>
            <a:endParaRPr kumimoji="1" lang="en-US" altLang="ja-JP" sz="2400" dirty="0"/>
          </a:p>
          <a:p>
            <a:endParaRPr kumimoji="1" lang="en-US" altLang="ja-JP" sz="2400"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3594" y="2377396"/>
            <a:ext cx="6382378" cy="4321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349136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2"/>
          <p:cNvSpPr>
            <a:spLocks noGrp="1"/>
          </p:cNvSpPr>
          <p:nvPr>
            <p:ph type="title"/>
          </p:nvPr>
        </p:nvSpPr>
        <p:spPr>
          <a:xfrm>
            <a:off x="461036" y="182823"/>
            <a:ext cx="8205261" cy="916179"/>
          </a:xfrm>
        </p:spPr>
        <p:txBody>
          <a:bodyPr>
            <a:normAutofit/>
          </a:bodyPr>
          <a:lstStyle/>
          <a:p>
            <a:r>
              <a:rPr lang="en-US" altLang="ja-JP" sz="2800" dirty="0" smtClean="0"/>
              <a:t>MAPE</a:t>
            </a:r>
            <a:r>
              <a:rPr lang="ja-JP" altLang="en-US" sz="2800" dirty="0" smtClean="0"/>
              <a:t>の利用</a:t>
            </a:r>
            <a:endParaRPr kumimoji="1" lang="ja-JP" altLang="en-US" sz="2800" dirty="0"/>
          </a:p>
        </p:txBody>
      </p:sp>
      <p:sp>
        <p:nvSpPr>
          <p:cNvPr id="8" name="テキスト ボックス 7"/>
          <p:cNvSpPr txBox="1"/>
          <p:nvPr/>
        </p:nvSpPr>
        <p:spPr>
          <a:xfrm>
            <a:off x="378975" y="1194874"/>
            <a:ext cx="8500905" cy="2677656"/>
          </a:xfrm>
          <a:prstGeom prst="rect">
            <a:avLst/>
          </a:prstGeom>
          <a:noFill/>
        </p:spPr>
        <p:txBody>
          <a:bodyPr wrap="square" rtlCol="0">
            <a:spAutoFit/>
          </a:bodyPr>
          <a:lstStyle/>
          <a:p>
            <a:pPr marL="342900" indent="-342900">
              <a:buFont typeface="Wingdings" pitchFamily="2" charset="2"/>
              <a:buChar char="ü"/>
            </a:pPr>
            <a:r>
              <a:rPr kumimoji="1" lang="ja-JP" altLang="en-US" sz="2400" dirty="0" smtClean="0"/>
              <a:t>コントロールはＭＡＰＥを使う。</a:t>
            </a:r>
            <a:endParaRPr kumimoji="1" lang="en-US" altLang="ja-JP" sz="2400" dirty="0" smtClean="0"/>
          </a:p>
          <a:p>
            <a:pPr marL="342900" indent="-342900">
              <a:buFont typeface="Wingdings" pitchFamily="2" charset="2"/>
              <a:buChar char="ü"/>
            </a:pPr>
            <a:r>
              <a:rPr kumimoji="1" lang="en-US" altLang="ja-JP" sz="2400" dirty="0" smtClean="0"/>
              <a:t>Monitor</a:t>
            </a:r>
            <a:r>
              <a:rPr kumimoji="1" lang="ja-JP" altLang="en-US" sz="2400" dirty="0" smtClean="0"/>
              <a:t>は、クラウドプラットフォームから。たとえば</a:t>
            </a:r>
            <a:r>
              <a:rPr kumimoji="1" lang="en-US" altLang="ja-JP" sz="2400" dirty="0" err="1" smtClean="0"/>
              <a:t>CloudWatch</a:t>
            </a:r>
            <a:endParaRPr kumimoji="1" lang="en-US" altLang="ja-JP" sz="2400" dirty="0" smtClean="0"/>
          </a:p>
          <a:p>
            <a:pPr marL="342900" indent="-342900">
              <a:buFont typeface="Wingdings" pitchFamily="2" charset="2"/>
              <a:buChar char="ü"/>
            </a:pPr>
            <a:r>
              <a:rPr kumimoji="1" lang="en-US" altLang="ja-JP" sz="2400" dirty="0" smtClean="0"/>
              <a:t>Execute</a:t>
            </a:r>
            <a:r>
              <a:rPr kumimoji="1" lang="ja-JP" altLang="en-US" sz="2400" dirty="0" smtClean="0"/>
              <a:t>は</a:t>
            </a:r>
            <a:r>
              <a:rPr kumimoji="1" lang="en-US" altLang="ja-JP" sz="2400" dirty="0" smtClean="0"/>
              <a:t>API</a:t>
            </a:r>
            <a:endParaRPr kumimoji="1" lang="en-US" altLang="ja-JP" sz="2400" dirty="0"/>
          </a:p>
          <a:p>
            <a:pPr marL="342900" indent="-342900">
              <a:buFont typeface="Wingdings" pitchFamily="2" charset="2"/>
              <a:buChar char="ü"/>
            </a:pPr>
            <a:r>
              <a:rPr kumimoji="1" lang="ja-JP" altLang="en-US" sz="2400" dirty="0" smtClean="0"/>
              <a:t>リーズニング</a:t>
            </a:r>
            <a:endParaRPr kumimoji="1" lang="en-US" altLang="ja-JP" sz="2400" dirty="0" smtClean="0"/>
          </a:p>
          <a:p>
            <a:r>
              <a:rPr kumimoji="1" lang="ja-JP" altLang="en-US" sz="2400" dirty="0" smtClean="0"/>
              <a:t>Ｐ：　プロセス</a:t>
            </a:r>
            <a:endParaRPr kumimoji="1" lang="en-US" altLang="ja-JP" sz="2400" dirty="0" smtClean="0"/>
          </a:p>
          <a:p>
            <a:r>
              <a:rPr kumimoji="1" lang="en-US" altLang="ja-JP" sz="2400" dirty="0" smtClean="0"/>
              <a:t>S</a:t>
            </a:r>
            <a:r>
              <a:rPr kumimoji="1" lang="ja-JP" altLang="en-US" sz="2400" dirty="0" smtClean="0"/>
              <a:t>：　</a:t>
            </a:r>
            <a:r>
              <a:rPr kumimoji="1" lang="en-US" altLang="ja-JP" sz="2400" dirty="0" smtClean="0"/>
              <a:t>situation</a:t>
            </a:r>
          </a:p>
          <a:p>
            <a:r>
              <a:rPr kumimoji="1" lang="en-US" altLang="ja-JP" sz="2400" dirty="0" smtClean="0"/>
              <a:t>EA: elasticity action</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7060" y="2533702"/>
            <a:ext cx="6249237" cy="61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8878" y="3039725"/>
            <a:ext cx="5597419" cy="357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28829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p:cNvSpPr>
            <a:spLocks noGrp="1"/>
          </p:cNvSpPr>
          <p:nvPr>
            <p:ph sz="quarter" idx="12"/>
          </p:nvPr>
        </p:nvSpPr>
        <p:spPr>
          <a:xfrm>
            <a:off x="579829" y="1265736"/>
            <a:ext cx="8086468" cy="4795430"/>
          </a:xfrm>
        </p:spPr>
        <p:txBody>
          <a:bodyPr>
            <a:normAutofit/>
          </a:bodyPr>
          <a:lstStyle/>
          <a:p>
            <a:pPr>
              <a:buFont typeface="Wingdings" panose="05000000000000000000" pitchFamily="2" charset="2"/>
              <a:buChar char="p"/>
            </a:pPr>
            <a:r>
              <a:rPr lang="ja-JP" altLang="en-US" sz="2800" dirty="0" smtClean="0"/>
              <a:t>クラウドでの動的なリソース配置をしたい</a:t>
            </a:r>
            <a:endParaRPr lang="en-US" altLang="ja-JP" sz="2800" dirty="0" smtClean="0"/>
          </a:p>
          <a:p>
            <a:pPr>
              <a:buFont typeface="Wingdings" panose="05000000000000000000" pitchFamily="2" charset="2"/>
              <a:buChar char="p"/>
            </a:pPr>
            <a:r>
              <a:rPr lang="ja-JP" altLang="en-US" sz="2800" dirty="0" smtClean="0"/>
              <a:t>ワークロードの増加と</a:t>
            </a:r>
            <a:r>
              <a:rPr lang="en-US" altLang="ja-JP" sz="2800" dirty="0" smtClean="0"/>
              <a:t>SLA</a:t>
            </a:r>
            <a:r>
              <a:rPr lang="ja-JP" altLang="en-US" sz="2800" dirty="0" smtClean="0"/>
              <a:t>を満たしつつ調整するオートスケーラーを提案</a:t>
            </a:r>
            <a:endParaRPr lang="en-US" altLang="ja-JP" sz="2800" dirty="0" smtClean="0"/>
          </a:p>
          <a:p>
            <a:pPr>
              <a:buFont typeface="Wingdings" panose="05000000000000000000" pitchFamily="2" charset="2"/>
              <a:buChar char="p"/>
            </a:pPr>
            <a:r>
              <a:rPr lang="ja-JP" altLang="en-US" sz="2800" dirty="0" smtClean="0"/>
              <a:t>ファジー理論により①定性的な指定、②コンフリクトルールの制御を可能とした</a:t>
            </a:r>
            <a:endParaRPr lang="en-US" altLang="ja-JP" sz="2800" dirty="0" smtClean="0"/>
          </a:p>
          <a:p>
            <a:pPr>
              <a:buFont typeface="Wingdings" panose="05000000000000000000" pitchFamily="2" charset="2"/>
              <a:buChar char="p"/>
            </a:pPr>
            <a:r>
              <a:rPr lang="ja-JP" altLang="en-US" sz="2800" dirty="0" smtClean="0"/>
              <a:t>（ファジー値はエキスパート</a:t>
            </a:r>
            <a:r>
              <a:rPr lang="en-US" altLang="ja-JP" sz="2800" dirty="0" smtClean="0"/>
              <a:t>10</a:t>
            </a:r>
            <a:r>
              <a:rPr lang="ja-JP" altLang="en-US" sz="2800" dirty="0" smtClean="0"/>
              <a:t>人に聞きましたで，作成）</a:t>
            </a:r>
            <a:endParaRPr lang="en-US" altLang="ja-JP" sz="2800" dirty="0" smtClean="0"/>
          </a:p>
          <a:p>
            <a:pPr>
              <a:buFont typeface="Wingdings" panose="05000000000000000000" pitchFamily="2" charset="2"/>
              <a:buChar char="p"/>
            </a:pPr>
            <a:endParaRPr lang="en-US" altLang="ja-JP" dirty="0"/>
          </a:p>
          <a:p>
            <a:pPr marL="0" indent="0">
              <a:buNone/>
            </a:pPr>
            <a:r>
              <a:rPr lang="ja-JP" altLang="en-US" dirty="0" smtClean="0"/>
              <a:t>将来研究</a:t>
            </a:r>
            <a:endParaRPr lang="en-US" altLang="ja-JP" dirty="0" smtClean="0"/>
          </a:p>
          <a:p>
            <a:pPr>
              <a:buFontTx/>
              <a:buChar char="-"/>
            </a:pPr>
            <a:r>
              <a:rPr lang="ja-JP" altLang="en-US" dirty="0" smtClean="0"/>
              <a:t>複数プラットフォームでの適用</a:t>
            </a:r>
            <a:endParaRPr lang="en-US" altLang="ja-JP" dirty="0" smtClean="0"/>
          </a:p>
          <a:p>
            <a:pPr>
              <a:buFontTx/>
              <a:buChar char="-"/>
            </a:pPr>
            <a:r>
              <a:rPr lang="ja-JP" altLang="en-US" dirty="0" smtClean="0"/>
              <a:t>他のオートスケーラーとの比較</a:t>
            </a:r>
            <a:endParaRPr lang="en-US" altLang="ja-JP" dirty="0" smtClean="0"/>
          </a:p>
        </p:txBody>
      </p:sp>
      <p:sp>
        <p:nvSpPr>
          <p:cNvPr id="5" name="タイトル 2"/>
          <p:cNvSpPr>
            <a:spLocks noGrp="1"/>
          </p:cNvSpPr>
          <p:nvPr>
            <p:ph type="title"/>
          </p:nvPr>
        </p:nvSpPr>
        <p:spPr>
          <a:xfrm>
            <a:off x="461036" y="182823"/>
            <a:ext cx="8205261" cy="916179"/>
          </a:xfrm>
        </p:spPr>
        <p:txBody>
          <a:bodyPr>
            <a:normAutofit/>
          </a:bodyPr>
          <a:lstStyle/>
          <a:p>
            <a:r>
              <a:rPr kumimoji="1" lang="ja-JP" altLang="en-US" sz="2800" dirty="0" smtClean="0"/>
              <a:t>結論</a:t>
            </a:r>
            <a:endParaRPr kumimoji="1" lang="ja-JP" altLang="en-US" sz="2800" dirty="0"/>
          </a:p>
        </p:txBody>
      </p:sp>
    </p:spTree>
    <p:extLst>
      <p:ext uri="{BB962C8B-B14F-4D97-AF65-F5344CB8AC3E}">
        <p14:creationId xmlns:p14="http://schemas.microsoft.com/office/powerpoint/2010/main" val="39583591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5138" y="1447801"/>
            <a:ext cx="6506308" cy="646331"/>
          </a:xfrm>
          <a:prstGeom prst="rect">
            <a:avLst/>
          </a:prstGeom>
          <a:noFill/>
        </p:spPr>
        <p:txBody>
          <a:bodyPr wrap="square" rtlCol="0">
            <a:spAutoFit/>
          </a:bodyPr>
          <a:lstStyle/>
          <a:p>
            <a:r>
              <a:rPr kumimoji="1" lang="ja-JP" altLang="en-US" dirty="0" smtClean="0"/>
              <a:t>■</a:t>
            </a:r>
            <a:r>
              <a:rPr kumimoji="1" lang="en-US" altLang="ja-JP" dirty="0" smtClean="0"/>
              <a:t>Type1</a:t>
            </a:r>
            <a:r>
              <a:rPr kumimoji="1" lang="ja-JP" altLang="en-US" dirty="0" smtClean="0"/>
              <a:t>ファジー</a:t>
            </a:r>
            <a:endParaRPr kumimoji="1" lang="en-US" altLang="ja-JP" dirty="0" smtClean="0"/>
          </a:p>
          <a:p>
            <a:r>
              <a:rPr lang="ja-JP" altLang="en-US" dirty="0" smtClean="0"/>
              <a:t>グレード</a:t>
            </a:r>
            <a:r>
              <a:rPr lang="ja-JP" altLang="en-US" dirty="0"/>
              <a:t>を</a:t>
            </a:r>
            <a:r>
              <a:rPr lang="ja-JP" altLang="en-US" dirty="0" smtClean="0"/>
              <a:t>確定値</a:t>
            </a:r>
            <a:r>
              <a:rPr lang="ja-JP" altLang="en-US" dirty="0"/>
              <a:t>で</a:t>
            </a:r>
            <a:r>
              <a:rPr lang="ja-JP" altLang="en-US" dirty="0" smtClean="0"/>
              <a:t>定義</a:t>
            </a:r>
            <a:endParaRPr lang="en-US" altLang="ja-JP" dirty="0" smtClean="0"/>
          </a:p>
        </p:txBody>
      </p:sp>
      <p:sp>
        <p:nvSpPr>
          <p:cNvPr id="5" name="テキスト ボックス 4"/>
          <p:cNvSpPr txBox="1"/>
          <p:nvPr/>
        </p:nvSpPr>
        <p:spPr>
          <a:xfrm>
            <a:off x="461035" y="3581400"/>
            <a:ext cx="7182411" cy="923330"/>
          </a:xfrm>
          <a:prstGeom prst="rect">
            <a:avLst/>
          </a:prstGeom>
          <a:noFill/>
        </p:spPr>
        <p:txBody>
          <a:bodyPr wrap="square" rtlCol="0">
            <a:spAutoFit/>
          </a:bodyPr>
          <a:lstStyle/>
          <a:p>
            <a:r>
              <a:rPr kumimoji="1" lang="ja-JP" altLang="en-US" dirty="0" smtClean="0"/>
              <a:t>■</a:t>
            </a:r>
            <a:r>
              <a:rPr kumimoji="1" lang="en-US" altLang="ja-JP" dirty="0" smtClean="0"/>
              <a:t>Type2</a:t>
            </a:r>
            <a:r>
              <a:rPr kumimoji="1" lang="ja-JP" altLang="en-US" dirty="0" smtClean="0"/>
              <a:t>ファジー</a:t>
            </a:r>
            <a:endParaRPr kumimoji="1" lang="en-US" altLang="ja-JP" dirty="0" smtClean="0"/>
          </a:p>
          <a:p>
            <a:r>
              <a:rPr lang="ja-JP" altLang="en-US" dirty="0"/>
              <a:t>グレード自体を</a:t>
            </a:r>
            <a:r>
              <a:rPr lang="ja-JP" altLang="en-US" dirty="0" smtClean="0"/>
              <a:t>，</a:t>
            </a:r>
            <a:r>
              <a:rPr lang="en-US" altLang="ja-JP" dirty="0" smtClean="0"/>
              <a:t>0-1</a:t>
            </a:r>
            <a:r>
              <a:rPr lang="ja-JP" altLang="en-US" dirty="0" smtClean="0"/>
              <a:t>区間上の</a:t>
            </a:r>
            <a:endParaRPr lang="en-US" altLang="ja-JP" dirty="0" smtClean="0"/>
          </a:p>
          <a:p>
            <a:r>
              <a:rPr lang="ja-JP" altLang="en-US" dirty="0" smtClean="0"/>
              <a:t>ファジィ数</a:t>
            </a:r>
            <a:r>
              <a:rPr lang="ja-JP" altLang="en-US" dirty="0"/>
              <a:t>として定義した</a:t>
            </a:r>
            <a:r>
              <a:rPr lang="ja-JP" altLang="en-US" dirty="0" smtClean="0"/>
              <a:t>もの</a:t>
            </a:r>
            <a:endParaRPr kumimoji="1" lang="ja-JP" altLang="en-US" dirty="0"/>
          </a:p>
        </p:txBody>
      </p:sp>
      <p:sp>
        <p:nvSpPr>
          <p:cNvPr id="6" name="テキスト ボックス 5"/>
          <p:cNvSpPr txBox="1"/>
          <p:nvPr/>
        </p:nvSpPr>
        <p:spPr>
          <a:xfrm>
            <a:off x="461036" y="5308601"/>
            <a:ext cx="7182411" cy="1200329"/>
          </a:xfrm>
          <a:prstGeom prst="rect">
            <a:avLst/>
          </a:prstGeom>
          <a:noFill/>
        </p:spPr>
        <p:txBody>
          <a:bodyPr wrap="square" rtlCol="0">
            <a:spAutoFit/>
          </a:bodyPr>
          <a:lstStyle/>
          <a:p>
            <a:r>
              <a:rPr kumimoji="1" lang="ja-JP" altLang="en-US" dirty="0" smtClean="0"/>
              <a:t>■</a:t>
            </a:r>
            <a:r>
              <a:rPr kumimoji="1" lang="en-US" altLang="ja-JP" dirty="0" err="1" smtClean="0"/>
              <a:t>TypeN</a:t>
            </a:r>
            <a:r>
              <a:rPr kumimoji="1" lang="ja-JP" altLang="en-US" dirty="0" smtClean="0"/>
              <a:t>ファジー</a:t>
            </a:r>
            <a:endParaRPr kumimoji="1" lang="en-US" altLang="ja-JP" dirty="0" smtClean="0"/>
          </a:p>
          <a:p>
            <a:r>
              <a:rPr lang="ja-JP" altLang="en-US" dirty="0"/>
              <a:t>タイプ</a:t>
            </a:r>
            <a:r>
              <a:rPr lang="en-US" altLang="ja-JP" dirty="0"/>
              <a:t>2</a:t>
            </a:r>
            <a:r>
              <a:rPr lang="ja-JP" altLang="en-US" dirty="0"/>
              <a:t>ファジィ集合のメンバシップ関数のグレードのメンバシップ関数のグレードをさらにファジィ化するとタイプ</a:t>
            </a:r>
            <a:r>
              <a:rPr lang="en-US" altLang="ja-JP" dirty="0"/>
              <a:t>3</a:t>
            </a:r>
            <a:r>
              <a:rPr lang="ja-JP" altLang="en-US" dirty="0"/>
              <a:t>ファジィ</a:t>
            </a:r>
            <a:r>
              <a:rPr lang="ja-JP" altLang="en-US" dirty="0" smtClean="0"/>
              <a:t>集合</a:t>
            </a:r>
            <a:endParaRPr lang="en-US" altLang="ja-JP" dirty="0" smtClean="0"/>
          </a:p>
          <a:p>
            <a:r>
              <a:rPr kumimoji="1" lang="ja-JP" altLang="en-US" dirty="0"/>
              <a:t>これ</a:t>
            </a:r>
            <a:r>
              <a:rPr kumimoji="1" lang="ja-JP" altLang="en-US" dirty="0" smtClean="0"/>
              <a:t>を繰り返していくと</a:t>
            </a:r>
            <a:r>
              <a:rPr kumimoji="1" lang="en-US" altLang="ja-JP" dirty="0" err="1" smtClean="0"/>
              <a:t>TypeN</a:t>
            </a:r>
            <a:r>
              <a:rPr lang="ja-JP" altLang="en-US" dirty="0" smtClean="0"/>
              <a:t>ファジィ。実用上は</a:t>
            </a:r>
            <a:r>
              <a:rPr lang="en-US" altLang="ja-JP" dirty="0" smtClean="0"/>
              <a:t>Type2</a:t>
            </a:r>
            <a:r>
              <a:rPr lang="ja-JP" altLang="en-US" dirty="0" smtClean="0"/>
              <a:t>まで。</a:t>
            </a:r>
            <a:endParaRPr kumimoji="1" lang="ja-JP" altLang="en-US"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52239" y="1170782"/>
            <a:ext cx="3823922" cy="234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9544" y="3331171"/>
            <a:ext cx="3998302" cy="234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タイトル 2"/>
          <p:cNvSpPr>
            <a:spLocks noGrp="1"/>
          </p:cNvSpPr>
          <p:nvPr>
            <p:ph type="title"/>
          </p:nvPr>
        </p:nvSpPr>
        <p:spPr/>
        <p:txBody>
          <a:bodyPr>
            <a:normAutofit/>
          </a:bodyPr>
          <a:lstStyle/>
          <a:p>
            <a:r>
              <a:rPr lang="ja-JP" altLang="en-US" sz="2800" dirty="0" smtClean="0"/>
              <a:t>補足</a:t>
            </a:r>
            <a:r>
              <a:rPr lang="en-US" altLang="ja-JP" sz="2800" dirty="0" smtClean="0"/>
              <a:t>(Type2 </a:t>
            </a:r>
            <a:r>
              <a:rPr lang="ja-JP" altLang="en-US" sz="2800" dirty="0" smtClean="0"/>
              <a:t>ファジー）</a:t>
            </a:r>
            <a:endParaRPr kumimoji="1" lang="ja-JP" altLang="en-US" sz="2800" dirty="0"/>
          </a:p>
        </p:txBody>
      </p:sp>
    </p:spTree>
    <p:extLst>
      <p:ext uri="{BB962C8B-B14F-4D97-AF65-F5344CB8AC3E}">
        <p14:creationId xmlns:p14="http://schemas.microsoft.com/office/powerpoint/2010/main" val="33133909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en-US" altLang="ja-JP" dirty="0" smtClean="0"/>
              <a:t>SSR</a:t>
            </a:r>
            <a:r>
              <a:rPr kumimoji="1" lang="ja-JP" altLang="en-US" dirty="0" smtClean="0"/>
              <a:t>論文調査</a:t>
            </a:r>
            <a:r>
              <a:rPr kumimoji="1" lang="en-US" altLang="ja-JP" dirty="0" smtClean="0"/>
              <a:t>	</a:t>
            </a:r>
            <a:endParaRPr kumimoji="1" lang="ja-JP" altLang="en-US" dirty="0"/>
          </a:p>
        </p:txBody>
      </p:sp>
      <p:sp>
        <p:nvSpPr>
          <p:cNvPr id="5" name="サブタイトル 4"/>
          <p:cNvSpPr>
            <a:spLocks noGrp="1"/>
          </p:cNvSpPr>
          <p:nvPr>
            <p:ph type="subTitle" idx="1"/>
          </p:nvPr>
        </p:nvSpPr>
        <p:spPr/>
        <p:txBody>
          <a:bodyPr/>
          <a:lstStyle/>
          <a:p>
            <a:r>
              <a:rPr kumimoji="1" lang="ja-JP" altLang="en-US" dirty="0" smtClean="0"/>
              <a:t>片江将希</a:t>
            </a:r>
            <a:endParaRPr kumimoji="1" lang="ja-JP" altLang="en-US" dirty="0"/>
          </a:p>
        </p:txBody>
      </p:sp>
    </p:spTree>
    <p:extLst>
      <p:ext uri="{BB962C8B-B14F-4D97-AF65-F5344CB8AC3E}">
        <p14:creationId xmlns:p14="http://schemas.microsoft.com/office/powerpoint/2010/main" val="37314690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sz="3200" dirty="0" smtClean="0"/>
              <a:t>Hope for the Best, Prepare for the Worst: Multi-tier Control for Adaptive Systems</a:t>
            </a:r>
            <a:endParaRPr kumimoji="1" lang="ja-JP" altLang="en-US" sz="3200" dirty="0"/>
          </a:p>
        </p:txBody>
      </p:sp>
      <p:sp>
        <p:nvSpPr>
          <p:cNvPr id="3" name="サブタイトル 2"/>
          <p:cNvSpPr>
            <a:spLocks noGrp="1"/>
          </p:cNvSpPr>
          <p:nvPr>
            <p:ph type="subTitle" idx="1"/>
          </p:nvPr>
        </p:nvSpPr>
        <p:spPr/>
        <p:txBody>
          <a:bodyPr/>
          <a:lstStyle/>
          <a:p>
            <a:pPr algn="ctr"/>
            <a:r>
              <a:rPr lang="it-IT" altLang="ja-JP" dirty="0" err="1"/>
              <a:t>Nicolás</a:t>
            </a:r>
            <a:r>
              <a:rPr lang="it-IT" altLang="ja-JP" dirty="0"/>
              <a:t> </a:t>
            </a:r>
            <a:r>
              <a:rPr lang="it-IT" altLang="ja-JP" dirty="0" smtClean="0"/>
              <a:t>D’Ippolito, </a:t>
            </a:r>
            <a:r>
              <a:rPr lang="it-IT" altLang="ja-JP" dirty="0" err="1" smtClean="0"/>
              <a:t>Víctor</a:t>
            </a:r>
            <a:r>
              <a:rPr lang="it-IT" altLang="ja-JP" dirty="0" smtClean="0"/>
              <a:t> </a:t>
            </a:r>
            <a:r>
              <a:rPr lang="it-IT" altLang="ja-JP" dirty="0" err="1" smtClean="0"/>
              <a:t>Braberman</a:t>
            </a:r>
            <a:r>
              <a:rPr lang="it-IT" altLang="ja-JP" dirty="0" smtClean="0"/>
              <a:t>, </a:t>
            </a:r>
            <a:r>
              <a:rPr lang="it-IT" altLang="ja-JP" dirty="0"/>
              <a:t>Jeff </a:t>
            </a:r>
            <a:r>
              <a:rPr lang="it-IT" altLang="ja-JP" dirty="0" smtClean="0"/>
              <a:t>Kramer, </a:t>
            </a:r>
            <a:r>
              <a:rPr lang="it-IT" altLang="ja-JP" dirty="0"/>
              <a:t>Jeff </a:t>
            </a:r>
            <a:r>
              <a:rPr lang="it-IT" altLang="ja-JP" dirty="0" err="1" smtClean="0"/>
              <a:t>Magee</a:t>
            </a:r>
            <a:r>
              <a:rPr lang="it-IT" altLang="ja-JP" dirty="0" smtClean="0"/>
              <a:t>, </a:t>
            </a:r>
            <a:r>
              <a:rPr lang="it-IT" altLang="ja-JP" dirty="0"/>
              <a:t>Daniel </a:t>
            </a:r>
            <a:r>
              <a:rPr lang="it-IT" altLang="ja-JP" dirty="0" err="1" smtClean="0"/>
              <a:t>Sykes</a:t>
            </a:r>
            <a:r>
              <a:rPr lang="it-IT" altLang="ja-JP" dirty="0" smtClean="0"/>
              <a:t>, </a:t>
            </a:r>
            <a:r>
              <a:rPr lang="it-IT" altLang="ja-JP" dirty="0"/>
              <a:t>Sebastian </a:t>
            </a:r>
            <a:r>
              <a:rPr lang="it-IT" altLang="ja-JP" dirty="0" err="1"/>
              <a:t>Uchitel</a:t>
            </a:r>
            <a:r>
              <a:rPr lang="it-IT" altLang="ja-JP" dirty="0"/>
              <a:t> </a:t>
            </a:r>
          </a:p>
          <a:p>
            <a:pPr algn="ctr"/>
            <a:endParaRPr lang="it-IT" altLang="ja-JP" dirty="0"/>
          </a:p>
          <a:p>
            <a:pPr algn="ctr"/>
            <a:endParaRPr kumimoji="1" lang="en-US" altLang="ja-JP" dirty="0" smtClean="0"/>
          </a:p>
        </p:txBody>
      </p:sp>
    </p:spTree>
    <p:extLst>
      <p:ext uri="{BB962C8B-B14F-4D97-AF65-F5344CB8AC3E}">
        <p14:creationId xmlns:p14="http://schemas.microsoft.com/office/powerpoint/2010/main" val="2813598453"/>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背景</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kumimoji="1" lang="ja-JP" altLang="en-US" dirty="0" smtClean="0"/>
              <a:t>マイケルジャクソンの仕様と要求の関係式</a:t>
            </a:r>
            <a:endParaRPr kumimoji="1" lang="en-US" altLang="ja-JP" dirty="0" smtClean="0"/>
          </a:p>
          <a:p>
            <a:endParaRPr kumimoji="1" lang="en-US" altLang="ja-JP" dirty="0"/>
          </a:p>
          <a:p>
            <a:endParaRPr kumimoji="1" lang="en-US" altLang="ja-JP" dirty="0" smtClean="0"/>
          </a:p>
          <a:p>
            <a:endParaRPr kumimoji="1" lang="en-US" altLang="ja-JP" dirty="0"/>
          </a:p>
          <a:p>
            <a:pPr marL="114300" indent="0">
              <a:buNone/>
            </a:pPr>
            <a:r>
              <a:rPr kumimoji="1" lang="en-US" altLang="ja-JP" dirty="0" smtClean="0"/>
              <a:t>→</a:t>
            </a:r>
            <a:r>
              <a:rPr kumimoji="1" lang="ja-JP" altLang="en-US" dirty="0" smtClean="0"/>
              <a:t>ロボットの動作（コントローラー）は、ロボットが動く環境の中で、要求を常に満たすように決定される。</a:t>
            </a:r>
            <a:endParaRPr kumimoji="1" lang="en-US" altLang="ja-JP" dirty="0" smtClean="0"/>
          </a:p>
          <a:p>
            <a:pPr marL="114300" indent="0">
              <a:buNone/>
            </a:pPr>
            <a:r>
              <a:rPr kumimoji="1" lang="en-US" altLang="ja-JP" dirty="0" smtClean="0"/>
              <a:t>→</a:t>
            </a:r>
            <a:r>
              <a:rPr kumimoji="1" lang="ja-JP" altLang="en-US" dirty="0" smtClean="0"/>
              <a:t>環境モデルと要求を入力することで、仕様を出力する、</a:t>
            </a:r>
            <a:r>
              <a:rPr kumimoji="1" lang="en-US" altLang="ja-JP" dirty="0" smtClean="0">
                <a:solidFill>
                  <a:srgbClr val="FF0000"/>
                </a:solidFill>
              </a:rPr>
              <a:t>Controller Synthesis</a:t>
            </a:r>
            <a:r>
              <a:rPr kumimoji="1" lang="ja-JP" altLang="en-US" dirty="0" smtClean="0"/>
              <a:t>という技術が存在</a:t>
            </a:r>
            <a:endParaRPr kumimoji="1" lang="en-US" altLang="ja-JP" dirty="0" smtClean="0"/>
          </a:p>
          <a:p>
            <a:pPr marL="114300" indent="0">
              <a:buNone/>
            </a:pPr>
            <a:endParaRPr kumimoji="1" lang="en-US" altLang="ja-JP" dirty="0" smtClean="0"/>
          </a:p>
          <a:p>
            <a:pPr marL="114300" indent="0">
              <a:buNone/>
            </a:pPr>
            <a:r>
              <a:rPr kumimoji="1" lang="ja-JP" altLang="en-US" dirty="0" smtClean="0"/>
              <a:t>問題</a:t>
            </a:r>
            <a:endParaRPr kumimoji="1" lang="en-US" altLang="ja-JP" dirty="0" smtClean="0"/>
          </a:p>
          <a:p>
            <a:pPr marL="114300" indent="0">
              <a:buNone/>
            </a:pPr>
            <a:r>
              <a:rPr kumimoji="1" lang="ja-JP" altLang="en-US" dirty="0" smtClean="0"/>
              <a:t>・ロボットの動作は、不確実性をはらんでいる。</a:t>
            </a:r>
            <a:endParaRPr kumimoji="1" lang="en-US" altLang="ja-JP" dirty="0" smtClean="0"/>
          </a:p>
          <a:p>
            <a:pPr marL="114300" indent="0">
              <a:buNone/>
            </a:pPr>
            <a:r>
              <a:rPr kumimoji="1" lang="en-US" altLang="ja-JP" dirty="0" smtClean="0"/>
              <a:t>→</a:t>
            </a:r>
            <a:r>
              <a:rPr kumimoji="1" lang="ja-JP" altLang="en-US" dirty="0" smtClean="0"/>
              <a:t>実行時間中に不確実性に対応できる手段が必要。</a:t>
            </a:r>
            <a:endParaRPr kumimoji="1" lang="ja-JP" altLang="en-US" dirty="0"/>
          </a:p>
        </p:txBody>
      </p:sp>
      <p:sp>
        <p:nvSpPr>
          <p:cNvPr id="5" name="正方形/長方形 4"/>
          <p:cNvSpPr/>
          <p:nvPr/>
        </p:nvSpPr>
        <p:spPr>
          <a:xfrm>
            <a:off x="697351" y="2179507"/>
            <a:ext cx="3746963" cy="84671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200" dirty="0" smtClean="0"/>
              <a:t>M || C |= </a:t>
            </a:r>
            <a:r>
              <a:rPr kumimoji="1" lang="en-US" altLang="ja-JP" sz="3200" dirty="0"/>
              <a:t>G</a:t>
            </a:r>
            <a:endParaRPr kumimoji="1" lang="ja-JP" altLang="en-US" sz="3200" dirty="0"/>
          </a:p>
        </p:txBody>
      </p:sp>
      <p:sp>
        <p:nvSpPr>
          <p:cNvPr id="6" name="テキスト ボックス 5"/>
          <p:cNvSpPr txBox="1"/>
          <p:nvPr/>
        </p:nvSpPr>
        <p:spPr>
          <a:xfrm>
            <a:off x="4864100" y="2136514"/>
            <a:ext cx="1886266" cy="923330"/>
          </a:xfrm>
          <a:prstGeom prst="rect">
            <a:avLst/>
          </a:prstGeom>
          <a:noFill/>
        </p:spPr>
        <p:txBody>
          <a:bodyPr wrap="none" rtlCol="0">
            <a:spAutoFit/>
          </a:bodyPr>
          <a:lstStyle/>
          <a:p>
            <a:r>
              <a:rPr kumimoji="1" lang="en-US" altLang="ja-JP" dirty="0"/>
              <a:t>M</a:t>
            </a:r>
            <a:r>
              <a:rPr kumimoji="1" lang="en-US" altLang="ja-JP" dirty="0" smtClean="0"/>
              <a:t>: </a:t>
            </a:r>
            <a:r>
              <a:rPr kumimoji="1" lang="ja-JP" altLang="en-US" dirty="0" smtClean="0"/>
              <a:t>環境モデル</a:t>
            </a:r>
            <a:endParaRPr kumimoji="1" lang="en-US" altLang="ja-JP" dirty="0" smtClean="0"/>
          </a:p>
          <a:p>
            <a:r>
              <a:rPr kumimoji="1" lang="en-US" altLang="ja-JP" dirty="0" smtClean="0"/>
              <a:t>C: </a:t>
            </a:r>
            <a:r>
              <a:rPr kumimoji="1" lang="ja-JP" altLang="en-US" dirty="0" smtClean="0"/>
              <a:t>コントローラー</a:t>
            </a:r>
            <a:endParaRPr kumimoji="1" lang="en-US" altLang="ja-JP" dirty="0" smtClean="0"/>
          </a:p>
          <a:p>
            <a:r>
              <a:rPr kumimoji="1" lang="en-US" altLang="ja-JP" dirty="0"/>
              <a:t>G</a:t>
            </a:r>
            <a:r>
              <a:rPr kumimoji="1" lang="en-US" altLang="ja-JP" dirty="0" smtClean="0"/>
              <a:t>: </a:t>
            </a:r>
            <a:r>
              <a:rPr kumimoji="1" lang="ja-JP" altLang="en-US" dirty="0" smtClean="0"/>
              <a:t>要求</a:t>
            </a:r>
            <a:endParaRPr kumimoji="1" lang="ja-JP" altLang="en-US" dirty="0"/>
          </a:p>
        </p:txBody>
      </p:sp>
    </p:spTree>
    <p:extLst>
      <p:ext uri="{BB962C8B-B14F-4D97-AF65-F5344CB8AC3E}">
        <p14:creationId xmlns:p14="http://schemas.microsoft.com/office/powerpoint/2010/main" val="2811796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Controller Design</a:t>
            </a:r>
            <a:endParaRPr kumimoji="1" lang="ja-JP" altLang="en-US" dirty="0"/>
          </a:p>
        </p:txBody>
      </p:sp>
      <p:pic>
        <p:nvPicPr>
          <p:cNvPr id="4" name="図 3" descr="g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3529" y="2810734"/>
            <a:ext cx="3338681" cy="749063"/>
          </a:xfrm>
          <a:prstGeom prst="rect">
            <a:avLst/>
          </a:prstGeom>
        </p:spPr>
      </p:pic>
      <p:sp>
        <p:nvSpPr>
          <p:cNvPr id="5" name="テキスト ボックス 4"/>
          <p:cNvSpPr txBox="1"/>
          <p:nvPr/>
        </p:nvSpPr>
        <p:spPr>
          <a:xfrm>
            <a:off x="5756656" y="2810734"/>
            <a:ext cx="2223686" cy="954107"/>
          </a:xfrm>
          <a:prstGeom prst="rect">
            <a:avLst/>
          </a:prstGeom>
          <a:noFill/>
        </p:spPr>
        <p:txBody>
          <a:bodyPr wrap="none" rtlCol="0">
            <a:spAutoFit/>
          </a:bodyPr>
          <a:lstStyle/>
          <a:p>
            <a:r>
              <a:rPr lang="en-US" altLang="ja-JP" sz="1400" dirty="0" smtClean="0"/>
              <a:t>k : time index</a:t>
            </a:r>
          </a:p>
          <a:p>
            <a:r>
              <a:rPr lang="en-US" altLang="ja-JP" sz="1400" dirty="0" smtClean="0"/>
              <a:t>t</a:t>
            </a:r>
            <a:r>
              <a:rPr kumimoji="1" lang="en-US" altLang="ja-JP" sz="1400" dirty="0" smtClean="0"/>
              <a:t> :  maximum response time</a:t>
            </a:r>
          </a:p>
          <a:p>
            <a:r>
              <a:rPr kumimoji="1" lang="en-US" altLang="ja-JP" sz="1400" dirty="0" smtClean="0"/>
              <a:t>α : unknown parameter</a:t>
            </a:r>
          </a:p>
          <a:p>
            <a:r>
              <a:rPr lang="en-US" altLang="ja-JP" sz="1400" dirty="0" err="1" smtClean="0"/>
              <a:t>δ</a:t>
            </a:r>
            <a:r>
              <a:rPr lang="en-US" altLang="ja-JP" sz="1400" baseline="-25000" dirty="0" err="1" smtClean="0"/>
              <a:t>t</a:t>
            </a:r>
            <a:r>
              <a:rPr lang="en-US" altLang="ja-JP" sz="1400" dirty="0" smtClean="0"/>
              <a:t> : disturbance</a:t>
            </a:r>
            <a:endParaRPr kumimoji="1" lang="ja-JP" altLang="en-US" sz="1400" dirty="0"/>
          </a:p>
        </p:txBody>
      </p:sp>
      <p:sp>
        <p:nvSpPr>
          <p:cNvPr id="6" name="正方形/長方形 5"/>
          <p:cNvSpPr/>
          <p:nvPr/>
        </p:nvSpPr>
        <p:spPr>
          <a:xfrm>
            <a:off x="2341378" y="1669477"/>
            <a:ext cx="1195980" cy="88742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en-US" altLang="ja-JP" dirty="0" smtClean="0"/>
              <a:t>Controller</a:t>
            </a:r>
            <a:endParaRPr kumimoji="1" lang="ja-JP" altLang="en-US" dirty="0"/>
          </a:p>
        </p:txBody>
      </p:sp>
      <p:sp>
        <p:nvSpPr>
          <p:cNvPr id="7" name="正方形/長方形 6"/>
          <p:cNvSpPr/>
          <p:nvPr/>
        </p:nvSpPr>
        <p:spPr>
          <a:xfrm>
            <a:off x="5165657" y="1688282"/>
            <a:ext cx="1254575" cy="838373"/>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kumimoji="1" lang="en-US" altLang="ja-JP" dirty="0" smtClean="0"/>
              <a:t>Cloud App</a:t>
            </a:r>
          </a:p>
          <a:p>
            <a:pPr algn="ctr"/>
            <a:r>
              <a:rPr lang="en-US" altLang="ja-JP" dirty="0" smtClean="0"/>
              <a:t>(Plant)</a:t>
            </a:r>
            <a:endParaRPr kumimoji="1" lang="ja-JP" altLang="en-US" dirty="0"/>
          </a:p>
        </p:txBody>
      </p:sp>
      <p:cxnSp>
        <p:nvCxnSpPr>
          <p:cNvPr id="9" name="直線矢印コネクタ 8"/>
          <p:cNvCxnSpPr/>
          <p:nvPr/>
        </p:nvCxnSpPr>
        <p:spPr>
          <a:xfrm>
            <a:off x="3537358" y="2107469"/>
            <a:ext cx="7155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0" name="テキスト ボックス 9"/>
          <p:cNvSpPr txBox="1"/>
          <p:nvPr/>
        </p:nvSpPr>
        <p:spPr>
          <a:xfrm>
            <a:off x="3537358" y="1674467"/>
            <a:ext cx="388448" cy="461665"/>
          </a:xfrm>
          <a:prstGeom prst="rect">
            <a:avLst/>
          </a:prstGeom>
          <a:noFill/>
        </p:spPr>
        <p:txBody>
          <a:bodyPr wrap="none" rtlCol="0">
            <a:spAutoFit/>
          </a:bodyPr>
          <a:lstStyle/>
          <a:p>
            <a:r>
              <a:rPr kumimoji="1" lang="en-US" altLang="ja-JP" sz="2400" dirty="0" err="1" smtClean="0"/>
              <a:t>Θ</a:t>
            </a:r>
            <a:endParaRPr kumimoji="1" lang="ja-JP" altLang="en-US" sz="2400" dirty="0"/>
          </a:p>
        </p:txBody>
      </p:sp>
      <p:cxnSp>
        <p:nvCxnSpPr>
          <p:cNvPr id="11" name="直線矢印コネクタ 10"/>
          <p:cNvCxnSpPr>
            <a:stCxn id="7" idx="3"/>
          </p:cNvCxnSpPr>
          <p:nvPr/>
        </p:nvCxnSpPr>
        <p:spPr>
          <a:xfrm>
            <a:off x="6420232" y="2107469"/>
            <a:ext cx="1173180" cy="100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テキスト ボックス 14"/>
          <p:cNvSpPr txBox="1"/>
          <p:nvPr/>
        </p:nvSpPr>
        <p:spPr>
          <a:xfrm>
            <a:off x="7593412" y="1876636"/>
            <a:ext cx="287759" cy="461665"/>
          </a:xfrm>
          <a:prstGeom prst="rect">
            <a:avLst/>
          </a:prstGeom>
          <a:noFill/>
        </p:spPr>
        <p:txBody>
          <a:bodyPr wrap="none" rtlCol="0">
            <a:spAutoFit/>
          </a:bodyPr>
          <a:lstStyle/>
          <a:p>
            <a:r>
              <a:rPr kumimoji="1" lang="en-US" altLang="ja-JP" sz="2400" dirty="0" smtClean="0"/>
              <a:t>t</a:t>
            </a:r>
            <a:endParaRPr kumimoji="1" lang="ja-JP" altLang="en-US" sz="2400" dirty="0"/>
          </a:p>
        </p:txBody>
      </p:sp>
      <p:cxnSp>
        <p:nvCxnSpPr>
          <p:cNvPr id="16" name="直線矢印コネクタ 15"/>
          <p:cNvCxnSpPr/>
          <p:nvPr/>
        </p:nvCxnSpPr>
        <p:spPr>
          <a:xfrm>
            <a:off x="886867" y="2107469"/>
            <a:ext cx="900067"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8" name="テキスト ボックス 17"/>
          <p:cNvSpPr txBox="1"/>
          <p:nvPr/>
        </p:nvSpPr>
        <p:spPr>
          <a:xfrm>
            <a:off x="330276" y="1694403"/>
            <a:ext cx="877163" cy="369332"/>
          </a:xfrm>
          <a:prstGeom prst="rect">
            <a:avLst/>
          </a:prstGeom>
          <a:noFill/>
        </p:spPr>
        <p:txBody>
          <a:bodyPr wrap="none" rtlCol="0">
            <a:spAutoFit/>
          </a:bodyPr>
          <a:lstStyle/>
          <a:p>
            <a:r>
              <a:rPr kumimoji="1" lang="ja-JP" altLang="en-US" dirty="0" smtClean="0"/>
              <a:t>目標値</a:t>
            </a:r>
            <a:endParaRPr kumimoji="1" lang="ja-JP" altLang="en-US" dirty="0"/>
          </a:p>
        </p:txBody>
      </p:sp>
      <p:sp>
        <p:nvSpPr>
          <p:cNvPr id="19" name="円/楕円 18"/>
          <p:cNvSpPr/>
          <p:nvPr/>
        </p:nvSpPr>
        <p:spPr>
          <a:xfrm>
            <a:off x="1786934" y="2018738"/>
            <a:ext cx="197275" cy="197533"/>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2" name="直線矢印コネクタ 21"/>
          <p:cNvCxnSpPr>
            <a:stCxn id="19" idx="6"/>
            <a:endCxn id="6" idx="1"/>
          </p:cNvCxnSpPr>
          <p:nvPr/>
        </p:nvCxnSpPr>
        <p:spPr>
          <a:xfrm flipV="1">
            <a:off x="1984209" y="2113187"/>
            <a:ext cx="357169" cy="431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6" name="円/楕円 25"/>
          <p:cNvSpPr/>
          <p:nvPr/>
        </p:nvSpPr>
        <p:spPr>
          <a:xfrm>
            <a:off x="4252870" y="1994080"/>
            <a:ext cx="197275" cy="197533"/>
          </a:xfrm>
          <a:prstGeom prst="ellipse">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27" name="直線矢印コネクタ 26"/>
          <p:cNvCxnSpPr/>
          <p:nvPr/>
        </p:nvCxnSpPr>
        <p:spPr>
          <a:xfrm>
            <a:off x="4450145" y="2113187"/>
            <a:ext cx="715512"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8" name="直線矢印コネクタ 27"/>
          <p:cNvCxnSpPr>
            <a:endCxn id="26" idx="0"/>
          </p:cNvCxnSpPr>
          <p:nvPr/>
        </p:nvCxnSpPr>
        <p:spPr>
          <a:xfrm>
            <a:off x="4351508" y="1545919"/>
            <a:ext cx="0" cy="4481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2" name="テキスト ボックス 31"/>
          <p:cNvSpPr txBox="1"/>
          <p:nvPr/>
        </p:nvSpPr>
        <p:spPr>
          <a:xfrm>
            <a:off x="4178624" y="1226172"/>
            <a:ext cx="345768" cy="461665"/>
          </a:xfrm>
          <a:prstGeom prst="rect">
            <a:avLst/>
          </a:prstGeom>
          <a:noFill/>
        </p:spPr>
        <p:txBody>
          <a:bodyPr wrap="none" rtlCol="0">
            <a:spAutoFit/>
          </a:bodyPr>
          <a:lstStyle/>
          <a:p>
            <a:r>
              <a:rPr kumimoji="1" lang="en-US" altLang="ja-JP" sz="2400" dirty="0" err="1" smtClean="0"/>
              <a:t>δ</a:t>
            </a:r>
            <a:endParaRPr kumimoji="1" lang="ja-JP" altLang="en-US" sz="2400" dirty="0"/>
          </a:p>
        </p:txBody>
      </p:sp>
      <p:sp>
        <p:nvSpPr>
          <p:cNvPr id="36" name="円/楕円 35"/>
          <p:cNvSpPr/>
          <p:nvPr/>
        </p:nvSpPr>
        <p:spPr>
          <a:xfrm>
            <a:off x="6868499" y="2015447"/>
            <a:ext cx="197275" cy="197533"/>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cxnSp>
        <p:nvCxnSpPr>
          <p:cNvPr id="38" name="カギ線コネクタ 37"/>
          <p:cNvCxnSpPr>
            <a:stCxn id="36" idx="4"/>
            <a:endCxn id="19" idx="4"/>
          </p:cNvCxnSpPr>
          <p:nvPr/>
        </p:nvCxnSpPr>
        <p:spPr>
          <a:xfrm rot="5400000">
            <a:off x="4424710" y="-326157"/>
            <a:ext cx="3291" cy="5081565"/>
          </a:xfrm>
          <a:prstGeom prst="bentConnector3">
            <a:avLst>
              <a:gd name="adj1" fmla="val 1641188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0" name="テキスト ボックス 39"/>
          <p:cNvSpPr txBox="1"/>
          <p:nvPr/>
        </p:nvSpPr>
        <p:spPr>
          <a:xfrm>
            <a:off x="1466362" y="1760502"/>
            <a:ext cx="300082"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41" name="テキスト ボックス 40"/>
          <p:cNvSpPr txBox="1"/>
          <p:nvPr/>
        </p:nvSpPr>
        <p:spPr>
          <a:xfrm>
            <a:off x="1856541" y="2063735"/>
            <a:ext cx="255336"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42" name="テキスト ボックス 41"/>
          <p:cNvSpPr txBox="1"/>
          <p:nvPr/>
        </p:nvSpPr>
        <p:spPr>
          <a:xfrm>
            <a:off x="4351508" y="2031605"/>
            <a:ext cx="300082" cy="369332"/>
          </a:xfrm>
          <a:prstGeom prst="rect">
            <a:avLst/>
          </a:prstGeom>
          <a:noFill/>
        </p:spPr>
        <p:txBody>
          <a:bodyPr wrap="none" rtlCol="0">
            <a:spAutoFit/>
          </a:bodyPr>
          <a:lstStyle/>
          <a:p>
            <a:r>
              <a:rPr kumimoji="1" lang="en-US" altLang="ja-JP" dirty="0" smtClean="0"/>
              <a:t>+</a:t>
            </a:r>
            <a:endParaRPr kumimoji="1" lang="ja-JP" altLang="en-US" dirty="0"/>
          </a:p>
        </p:txBody>
      </p:sp>
      <p:sp>
        <p:nvSpPr>
          <p:cNvPr id="46" name="テキスト ボックス 45"/>
          <p:cNvSpPr txBox="1"/>
          <p:nvPr/>
        </p:nvSpPr>
        <p:spPr>
          <a:xfrm>
            <a:off x="1942975" y="1669477"/>
            <a:ext cx="337803" cy="461665"/>
          </a:xfrm>
          <a:prstGeom prst="rect">
            <a:avLst/>
          </a:prstGeom>
          <a:noFill/>
        </p:spPr>
        <p:txBody>
          <a:bodyPr wrap="none" rtlCol="0">
            <a:spAutoFit/>
          </a:bodyPr>
          <a:lstStyle/>
          <a:p>
            <a:r>
              <a:rPr kumimoji="1" lang="en-US" altLang="ja-JP" sz="2400" dirty="0" smtClean="0"/>
              <a:t>e</a:t>
            </a:r>
            <a:endParaRPr kumimoji="1" lang="ja-JP" altLang="en-US" sz="2400" dirty="0"/>
          </a:p>
        </p:txBody>
      </p:sp>
      <p:sp>
        <p:nvSpPr>
          <p:cNvPr id="3" name="テキスト ボックス 2"/>
          <p:cNvSpPr txBox="1"/>
          <p:nvPr/>
        </p:nvSpPr>
        <p:spPr>
          <a:xfrm>
            <a:off x="407168" y="3838942"/>
            <a:ext cx="5580399"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kumimoji="1" lang="en-US" altLang="ja-JP" sz="2000" dirty="0" smtClean="0"/>
              <a:t>Controller Synthesis</a:t>
            </a:r>
            <a:r>
              <a:rPr kumimoji="1" lang="ja-JP" altLang="en-US" sz="2000" dirty="0" smtClean="0"/>
              <a:t>の手順は制御の一般的な手順</a:t>
            </a:r>
            <a:endParaRPr kumimoji="1" lang="ja-JP" altLang="en-US" sz="2000" dirty="0"/>
          </a:p>
        </p:txBody>
      </p:sp>
      <p:sp>
        <p:nvSpPr>
          <p:cNvPr id="8" name="テキスト ボックス 7"/>
          <p:cNvSpPr txBox="1"/>
          <p:nvPr/>
        </p:nvSpPr>
        <p:spPr>
          <a:xfrm>
            <a:off x="963741" y="4261553"/>
            <a:ext cx="7250703" cy="1169551"/>
          </a:xfrm>
          <a:prstGeom prst="rect">
            <a:avLst/>
          </a:prstGeom>
          <a:noFill/>
        </p:spPr>
        <p:txBody>
          <a:bodyPr wrap="none" rtlCol="0">
            <a:spAutoFit/>
          </a:bodyPr>
          <a:lstStyle/>
          <a:p>
            <a:pPr marL="285750" indent="-285750">
              <a:buFont typeface="Arial"/>
              <a:buChar char="•"/>
            </a:pPr>
            <a:r>
              <a:rPr lang="en-US" altLang="ja-JP" dirty="0"/>
              <a:t>t</a:t>
            </a:r>
            <a:r>
              <a:rPr lang="en-US" altLang="ja-JP" dirty="0" smtClean="0"/>
              <a:t>(</a:t>
            </a:r>
            <a:r>
              <a:rPr lang="ja-JP" altLang="en-US" dirty="0" smtClean="0"/>
              <a:t>時間</a:t>
            </a:r>
            <a:r>
              <a:rPr lang="en-US" altLang="ja-JP" dirty="0" smtClean="0"/>
              <a:t>)</a:t>
            </a:r>
            <a:r>
              <a:rPr lang="ja-JP" altLang="en-US" dirty="0" smtClean="0"/>
              <a:t>の関数を</a:t>
            </a:r>
            <a:r>
              <a:rPr lang="en-US" altLang="ja-JP" dirty="0" smtClean="0"/>
              <a:t>Z</a:t>
            </a:r>
            <a:r>
              <a:rPr lang="ja-JP" altLang="en-US" dirty="0" smtClean="0"/>
              <a:t>変換して複素数の関数に</a:t>
            </a:r>
            <a:endParaRPr lang="en-US" altLang="ja-JP" dirty="0"/>
          </a:p>
          <a:p>
            <a:pPr marL="285750" indent="-285750">
              <a:buFont typeface="Arial"/>
              <a:buChar char="•"/>
            </a:pPr>
            <a:r>
              <a:rPr lang="ja-JP" altLang="en-US" dirty="0" smtClean="0"/>
              <a:t>期待するシステム</a:t>
            </a:r>
            <a:r>
              <a:rPr lang="en-US" altLang="ja-JP" dirty="0" smtClean="0"/>
              <a:t>(G</a:t>
            </a:r>
            <a:r>
              <a:rPr lang="en-US" altLang="ja-JP" dirty="0"/>
              <a:t>(z</a:t>
            </a:r>
            <a:r>
              <a:rPr lang="en-US" altLang="ja-JP" dirty="0" smtClean="0"/>
              <a:t>))</a:t>
            </a:r>
            <a:r>
              <a:rPr lang="ja-JP" altLang="en-US" dirty="0" smtClean="0"/>
              <a:t>の</a:t>
            </a:r>
            <a:r>
              <a:rPr lang="en-US" altLang="ja-JP" dirty="0"/>
              <a:t>properties</a:t>
            </a:r>
            <a:r>
              <a:rPr lang="ja-JP" altLang="en-US" dirty="0"/>
              <a:t>を仮定</a:t>
            </a:r>
            <a:r>
              <a:rPr lang="ja-JP" altLang="en-US" dirty="0" smtClean="0"/>
              <a:t>してコントローラ</a:t>
            </a:r>
            <a:r>
              <a:rPr lang="en-US" altLang="ja-JP" dirty="0" smtClean="0"/>
              <a:t>(C</a:t>
            </a:r>
            <a:r>
              <a:rPr lang="en-US" altLang="ja-JP" dirty="0"/>
              <a:t>(z</a:t>
            </a:r>
            <a:r>
              <a:rPr lang="en-US" altLang="ja-JP" dirty="0" smtClean="0"/>
              <a:t>))</a:t>
            </a:r>
            <a:r>
              <a:rPr lang="ja-JP" altLang="en-US" dirty="0" smtClean="0"/>
              <a:t>を</a:t>
            </a:r>
            <a:r>
              <a:rPr lang="ja-JP" altLang="en-US" dirty="0"/>
              <a:t>導出</a:t>
            </a:r>
            <a:endParaRPr lang="en-US" altLang="ja-JP" dirty="0"/>
          </a:p>
          <a:p>
            <a:pPr marL="742950" lvl="1" indent="-285750">
              <a:buFont typeface="Arial"/>
              <a:buChar char="•"/>
            </a:pPr>
            <a:r>
              <a:rPr lang="en-US" altLang="ja-JP" sz="1600" dirty="0"/>
              <a:t>G(z)</a:t>
            </a:r>
            <a:r>
              <a:rPr lang="ja-JP" altLang="en-US" sz="1600" dirty="0"/>
              <a:t>の定常ゲインが</a:t>
            </a:r>
            <a:r>
              <a:rPr lang="en-US" altLang="ja-JP" sz="1600" dirty="0"/>
              <a:t>1</a:t>
            </a:r>
            <a:r>
              <a:rPr lang="ja-JP" altLang="en-US" sz="1600" dirty="0"/>
              <a:t>と仮定，閉ループシステムの</a:t>
            </a:r>
            <a:r>
              <a:rPr lang="en-US" altLang="ja-JP" sz="1600" dirty="0"/>
              <a:t>a stable pole</a:t>
            </a:r>
            <a:r>
              <a:rPr lang="ja-JP" altLang="en-US" sz="1600" dirty="0"/>
              <a:t>を</a:t>
            </a:r>
            <a:r>
              <a:rPr lang="ja-JP" altLang="en-US" sz="1600" dirty="0" smtClean="0"/>
              <a:t>導入</a:t>
            </a:r>
            <a:endParaRPr lang="en-US" altLang="ja-JP" sz="1600" dirty="0" smtClean="0"/>
          </a:p>
          <a:p>
            <a:pPr marL="285750" indent="-285750">
              <a:buFont typeface="Arial"/>
              <a:buChar char="•"/>
            </a:pPr>
            <a:r>
              <a:rPr lang="en-US" altLang="ja-JP" dirty="0" smtClean="0"/>
              <a:t>C(z)</a:t>
            </a:r>
            <a:r>
              <a:rPr lang="ja-JP" altLang="en-US" dirty="0" smtClean="0"/>
              <a:t>を逆</a:t>
            </a:r>
            <a:r>
              <a:rPr lang="en-US" altLang="ja-JP" dirty="0" smtClean="0"/>
              <a:t>Z</a:t>
            </a:r>
            <a:r>
              <a:rPr lang="ja-JP" altLang="en-US" dirty="0" smtClean="0"/>
              <a:t>変換してコントローラの時間に関する関数を得る</a:t>
            </a:r>
            <a:endParaRPr lang="en-US" altLang="ja-JP" dirty="0"/>
          </a:p>
        </p:txBody>
      </p:sp>
      <p:pic>
        <p:nvPicPr>
          <p:cNvPr id="29" name="図 28" descr="g8.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9006" y="5588413"/>
            <a:ext cx="2133600" cy="596900"/>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11469567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r>
              <a:rPr kumimoji="1" lang="ja-JP" altLang="en-US" dirty="0" smtClean="0"/>
              <a:t>環境モデル、要求を階層的に定義する。</a:t>
            </a:r>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endParaRPr kumimoji="1" lang="en-US" altLang="ja-JP" dirty="0" smtClean="0"/>
          </a:p>
          <a:p>
            <a:endParaRPr kumimoji="1" lang="en-US" altLang="ja-JP" dirty="0"/>
          </a:p>
          <a:p>
            <a:r>
              <a:rPr kumimoji="1" lang="ja-JP" altLang="en-US" dirty="0" smtClean="0"/>
              <a:t>できる限り、上の層にあるコントローラーを使用</a:t>
            </a:r>
            <a:endParaRPr kumimoji="1" lang="en-US" altLang="ja-JP" dirty="0" smtClean="0"/>
          </a:p>
          <a:p>
            <a:pPr marL="114300" indent="0">
              <a:buNone/>
            </a:pPr>
            <a:r>
              <a:rPr kumimoji="1" lang="en-US" altLang="ja-JP" sz="1400" dirty="0" smtClean="0"/>
              <a:t>→</a:t>
            </a:r>
            <a:r>
              <a:rPr kumimoji="1" lang="ja-JP" altLang="en-US" sz="1400" dirty="0" smtClean="0"/>
              <a:t>使用不可なら下の層のコントローラーに切り替え</a:t>
            </a:r>
            <a:r>
              <a:rPr kumimoji="1" lang="en-US" altLang="ja-JP" sz="1400" dirty="0" smtClean="0"/>
              <a:t>(</a:t>
            </a:r>
            <a:r>
              <a:rPr kumimoji="1" lang="en-US" altLang="ja-JP" sz="1400" dirty="0" smtClean="0">
                <a:solidFill>
                  <a:srgbClr val="FF0000"/>
                </a:solidFill>
              </a:rPr>
              <a:t>graceful degradation</a:t>
            </a:r>
            <a:r>
              <a:rPr kumimoji="1" lang="en-US" altLang="ja-JP" sz="1400" dirty="0" smtClean="0"/>
              <a:t>)</a:t>
            </a:r>
          </a:p>
          <a:p>
            <a:pPr marL="114300" indent="0">
              <a:buNone/>
            </a:pPr>
            <a:r>
              <a:rPr kumimoji="1" lang="en-US" altLang="ja-JP" sz="1400" dirty="0" smtClean="0"/>
              <a:t>→</a:t>
            </a:r>
            <a:r>
              <a:rPr kumimoji="1" lang="ja-JP" altLang="en-US" sz="1400" dirty="0" smtClean="0"/>
              <a:t>上の層のコントローラーが利用可能になったら切り替え</a:t>
            </a:r>
            <a:r>
              <a:rPr kumimoji="1" lang="en-US" altLang="ja-JP" sz="1400" dirty="0" smtClean="0"/>
              <a:t>(</a:t>
            </a:r>
            <a:r>
              <a:rPr kumimoji="1" lang="en-US" altLang="ja-JP" sz="1400" dirty="0" smtClean="0">
                <a:solidFill>
                  <a:srgbClr val="FF0000"/>
                </a:solidFill>
              </a:rPr>
              <a:t>progressive enhancement</a:t>
            </a:r>
            <a:r>
              <a:rPr kumimoji="1" lang="en-US" altLang="ja-JP" sz="1400" dirty="0" smtClean="0"/>
              <a:t>)</a:t>
            </a:r>
            <a:endParaRPr kumimoji="1" lang="en-US" altLang="ja-JP" sz="2000" dirty="0" smtClean="0"/>
          </a:p>
        </p:txBody>
      </p:sp>
      <p:sp>
        <p:nvSpPr>
          <p:cNvPr id="4" name="正方形/長方形 3"/>
          <p:cNvSpPr/>
          <p:nvPr/>
        </p:nvSpPr>
        <p:spPr>
          <a:xfrm>
            <a:off x="701526" y="2174261"/>
            <a:ext cx="2696832" cy="4812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200" dirty="0" err="1" smtClean="0"/>
              <a:t>M</a:t>
            </a:r>
            <a:r>
              <a:rPr kumimoji="1" lang="en-US" altLang="ja-JP" sz="3200" baseline="-25000" dirty="0" err="1" smtClean="0"/>
              <a:t>n</a:t>
            </a:r>
            <a:r>
              <a:rPr kumimoji="1" lang="en-US" altLang="ja-JP" sz="3200" dirty="0" smtClean="0"/>
              <a:t> || </a:t>
            </a:r>
            <a:r>
              <a:rPr kumimoji="1" lang="en-US" altLang="ja-JP" sz="3200" dirty="0" err="1" smtClean="0"/>
              <a:t>C</a:t>
            </a:r>
            <a:r>
              <a:rPr kumimoji="1" lang="en-US" altLang="ja-JP" sz="3200" baseline="-25000" dirty="0" err="1" smtClean="0"/>
              <a:t>n</a:t>
            </a:r>
            <a:r>
              <a:rPr kumimoji="1" lang="en-US" altLang="ja-JP" sz="3200" dirty="0" smtClean="0"/>
              <a:t> |= </a:t>
            </a:r>
            <a:r>
              <a:rPr kumimoji="1" lang="en-US" altLang="ja-JP" sz="3200" dirty="0" err="1" smtClean="0"/>
              <a:t>G</a:t>
            </a:r>
            <a:r>
              <a:rPr kumimoji="1" lang="en-US" altLang="ja-JP" sz="3200" baseline="-25000" dirty="0" err="1" smtClean="0"/>
              <a:t>n</a:t>
            </a:r>
            <a:endParaRPr kumimoji="1" lang="ja-JP" altLang="en-US" sz="3200" dirty="0"/>
          </a:p>
        </p:txBody>
      </p:sp>
      <p:sp>
        <p:nvSpPr>
          <p:cNvPr id="5" name="正方形/長方形 4"/>
          <p:cNvSpPr/>
          <p:nvPr/>
        </p:nvSpPr>
        <p:spPr>
          <a:xfrm>
            <a:off x="701526" y="3089199"/>
            <a:ext cx="2696832" cy="57734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200" dirty="0" err="1" smtClean="0"/>
              <a:t>M</a:t>
            </a:r>
            <a:r>
              <a:rPr kumimoji="1" lang="en-US" altLang="ja-JP" sz="3200" baseline="-25000" dirty="0" err="1"/>
              <a:t>i</a:t>
            </a:r>
            <a:r>
              <a:rPr kumimoji="1" lang="en-US" altLang="ja-JP" sz="3200" dirty="0" smtClean="0"/>
              <a:t> || </a:t>
            </a:r>
            <a:r>
              <a:rPr kumimoji="1" lang="en-US" altLang="ja-JP" sz="3200" dirty="0" err="1" smtClean="0"/>
              <a:t>C</a:t>
            </a:r>
            <a:r>
              <a:rPr kumimoji="1" lang="en-US" altLang="ja-JP" sz="3200" baseline="-25000" dirty="0" err="1"/>
              <a:t>i</a:t>
            </a:r>
            <a:r>
              <a:rPr kumimoji="1" lang="en-US" altLang="ja-JP" sz="3200" dirty="0" smtClean="0"/>
              <a:t> |= </a:t>
            </a:r>
            <a:r>
              <a:rPr kumimoji="1" lang="en-US" altLang="ja-JP" sz="3200" dirty="0" err="1" smtClean="0"/>
              <a:t>G</a:t>
            </a:r>
            <a:r>
              <a:rPr kumimoji="1" lang="en-US" altLang="ja-JP" sz="3200" baseline="-25000" dirty="0" err="1"/>
              <a:t>i</a:t>
            </a:r>
            <a:endParaRPr kumimoji="1" lang="ja-JP" altLang="en-US" sz="3200" dirty="0"/>
          </a:p>
        </p:txBody>
      </p:sp>
      <p:sp>
        <p:nvSpPr>
          <p:cNvPr id="6" name="正方形/長方形 5"/>
          <p:cNvSpPr/>
          <p:nvPr/>
        </p:nvSpPr>
        <p:spPr>
          <a:xfrm>
            <a:off x="701526" y="4076692"/>
            <a:ext cx="2696832" cy="55962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3200" dirty="0" smtClean="0"/>
              <a:t>M</a:t>
            </a:r>
            <a:r>
              <a:rPr kumimoji="1" lang="en-US" altLang="ja-JP" sz="3200" baseline="-25000" dirty="0"/>
              <a:t>0</a:t>
            </a:r>
            <a:r>
              <a:rPr kumimoji="1" lang="en-US" altLang="ja-JP" sz="3200" dirty="0" smtClean="0"/>
              <a:t> || C</a:t>
            </a:r>
            <a:r>
              <a:rPr kumimoji="1" lang="en-US" altLang="ja-JP" sz="3200" baseline="-25000" dirty="0"/>
              <a:t>0</a:t>
            </a:r>
            <a:r>
              <a:rPr kumimoji="1" lang="en-US" altLang="ja-JP" sz="3200" dirty="0" smtClean="0"/>
              <a:t> |= G</a:t>
            </a:r>
            <a:r>
              <a:rPr kumimoji="1" lang="en-US" altLang="ja-JP" sz="3200" baseline="-25000" dirty="0"/>
              <a:t>0</a:t>
            </a:r>
            <a:endParaRPr kumimoji="1" lang="ja-JP" altLang="en-US" sz="3200" dirty="0"/>
          </a:p>
        </p:txBody>
      </p:sp>
      <p:cxnSp>
        <p:nvCxnSpPr>
          <p:cNvPr id="7" name="直線矢印コネクタ 6"/>
          <p:cNvCxnSpPr/>
          <p:nvPr/>
        </p:nvCxnSpPr>
        <p:spPr>
          <a:xfrm flipV="1">
            <a:off x="1066800" y="2630097"/>
            <a:ext cx="0" cy="5326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8" name="テキスト ボックス 7"/>
          <p:cNvSpPr txBox="1"/>
          <p:nvPr/>
        </p:nvSpPr>
        <p:spPr>
          <a:xfrm>
            <a:off x="1410460" y="2719867"/>
            <a:ext cx="1159617" cy="369332"/>
          </a:xfrm>
          <a:prstGeom prst="rect">
            <a:avLst/>
          </a:prstGeom>
          <a:noFill/>
        </p:spPr>
        <p:txBody>
          <a:bodyPr wrap="none" rtlCol="0">
            <a:spAutoFit/>
          </a:bodyPr>
          <a:lstStyle/>
          <a:p>
            <a:r>
              <a:rPr kumimoji="1" lang="en-US" altLang="ja-JP" dirty="0" smtClean="0"/>
              <a:t>simulates</a:t>
            </a:r>
            <a:endParaRPr kumimoji="1" lang="ja-JP" altLang="en-US" dirty="0"/>
          </a:p>
        </p:txBody>
      </p:sp>
      <p:sp>
        <p:nvSpPr>
          <p:cNvPr id="9" name="テキスト ボックス 8"/>
          <p:cNvSpPr txBox="1"/>
          <p:nvPr/>
        </p:nvSpPr>
        <p:spPr>
          <a:xfrm>
            <a:off x="1344433" y="3753526"/>
            <a:ext cx="1159617" cy="646331"/>
          </a:xfrm>
          <a:prstGeom prst="rect">
            <a:avLst/>
          </a:prstGeom>
          <a:noFill/>
        </p:spPr>
        <p:txBody>
          <a:bodyPr wrap="none" rtlCol="0">
            <a:spAutoFit/>
          </a:bodyPr>
          <a:lstStyle/>
          <a:p>
            <a:r>
              <a:rPr kumimoji="1" lang="en-US" altLang="ja-JP" dirty="0"/>
              <a:t>simulates</a:t>
            </a:r>
            <a:endParaRPr kumimoji="1" lang="ja-JP" altLang="en-US" dirty="0"/>
          </a:p>
          <a:p>
            <a:endParaRPr kumimoji="1" lang="ja-JP" altLang="en-US" dirty="0"/>
          </a:p>
        </p:txBody>
      </p:sp>
      <p:sp>
        <p:nvSpPr>
          <p:cNvPr id="13" name="円/楕円 12"/>
          <p:cNvSpPr/>
          <p:nvPr/>
        </p:nvSpPr>
        <p:spPr>
          <a:xfrm>
            <a:off x="4081673" y="2139915"/>
            <a:ext cx="3995527" cy="645136"/>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上の層ほど理想的なコントローラーを生成</a:t>
            </a:r>
            <a:endParaRPr kumimoji="1" lang="ja-JP" altLang="en-US" dirty="0"/>
          </a:p>
        </p:txBody>
      </p:sp>
      <p:sp>
        <p:nvSpPr>
          <p:cNvPr id="14" name="円/楕円 13"/>
          <p:cNvSpPr/>
          <p:nvPr/>
        </p:nvSpPr>
        <p:spPr>
          <a:xfrm>
            <a:off x="4081673" y="4073931"/>
            <a:ext cx="3995527" cy="63776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t>下の層ほど不確実性を含めたコントローラーを生成</a:t>
            </a:r>
            <a:endParaRPr kumimoji="1" lang="ja-JP" altLang="en-US" dirty="0"/>
          </a:p>
        </p:txBody>
      </p:sp>
      <p:sp>
        <p:nvSpPr>
          <p:cNvPr id="15" name="テキスト ボックス 14"/>
          <p:cNvSpPr txBox="1"/>
          <p:nvPr/>
        </p:nvSpPr>
        <p:spPr>
          <a:xfrm>
            <a:off x="3550758" y="2286157"/>
            <a:ext cx="530915" cy="369332"/>
          </a:xfrm>
          <a:prstGeom prst="rect">
            <a:avLst/>
          </a:prstGeom>
          <a:noFill/>
        </p:spPr>
        <p:txBody>
          <a:bodyPr wrap="none" rtlCol="0">
            <a:spAutoFit/>
          </a:bodyPr>
          <a:lstStyle/>
          <a:p>
            <a:r>
              <a:rPr kumimoji="1" lang="ja-JP" altLang="en-US" dirty="0"/>
              <a:t>・・・</a:t>
            </a:r>
          </a:p>
        </p:txBody>
      </p:sp>
      <p:sp>
        <p:nvSpPr>
          <p:cNvPr id="16" name="テキスト ボックス 15"/>
          <p:cNvSpPr txBox="1"/>
          <p:nvPr/>
        </p:nvSpPr>
        <p:spPr>
          <a:xfrm>
            <a:off x="3550758" y="4193189"/>
            <a:ext cx="530915" cy="646331"/>
          </a:xfrm>
          <a:prstGeom prst="rect">
            <a:avLst/>
          </a:prstGeom>
          <a:noFill/>
        </p:spPr>
        <p:txBody>
          <a:bodyPr wrap="none" rtlCol="0">
            <a:spAutoFit/>
          </a:bodyPr>
          <a:lstStyle/>
          <a:p>
            <a:r>
              <a:rPr kumimoji="1" lang="ja-JP" altLang="en-US" dirty="0"/>
              <a:t>・・・</a:t>
            </a:r>
          </a:p>
          <a:p>
            <a:endParaRPr kumimoji="1" lang="ja-JP" altLang="en-US" dirty="0"/>
          </a:p>
        </p:txBody>
      </p:sp>
      <p:cxnSp>
        <p:nvCxnSpPr>
          <p:cNvPr id="18" name="直線矢印コネクタ 17"/>
          <p:cNvCxnSpPr/>
          <p:nvPr/>
        </p:nvCxnSpPr>
        <p:spPr>
          <a:xfrm flipV="1">
            <a:off x="2908300" y="2655489"/>
            <a:ext cx="0" cy="5326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直線矢印コネクタ 18"/>
          <p:cNvCxnSpPr/>
          <p:nvPr/>
        </p:nvCxnSpPr>
        <p:spPr>
          <a:xfrm flipV="1">
            <a:off x="1054100" y="3633488"/>
            <a:ext cx="0" cy="5326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0" name="直線矢印コネクタ 19"/>
          <p:cNvCxnSpPr/>
          <p:nvPr/>
        </p:nvCxnSpPr>
        <p:spPr>
          <a:xfrm flipV="1">
            <a:off x="2908300" y="3633488"/>
            <a:ext cx="0" cy="532619"/>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30538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endParaRPr kumimoji="1" lang="ja-JP" altLang="en-US" dirty="0"/>
          </a:p>
        </p:txBody>
      </p:sp>
      <p:sp>
        <p:nvSpPr>
          <p:cNvPr id="4" name="コンテンツ プレースホルダー 3"/>
          <p:cNvSpPr>
            <a:spLocks noGrp="1"/>
          </p:cNvSpPr>
          <p:nvPr>
            <p:ph sz="half" idx="1"/>
          </p:nvPr>
        </p:nvSpPr>
        <p:spPr>
          <a:xfrm>
            <a:off x="4123227" y="1479988"/>
            <a:ext cx="4264326" cy="4767062"/>
          </a:xfrm>
        </p:spPr>
        <p:txBody>
          <a:bodyPr>
            <a:normAutofit/>
          </a:bodyPr>
          <a:lstStyle/>
          <a:p>
            <a:pPr marL="114300" indent="0">
              <a:buNone/>
            </a:pPr>
            <a:r>
              <a:rPr kumimoji="1" lang="ja-JP" altLang="en-US" dirty="0" smtClean="0"/>
              <a:t>事前準備</a:t>
            </a:r>
            <a:endParaRPr kumimoji="1" lang="en-US" altLang="ja-JP" dirty="0" smtClean="0"/>
          </a:p>
          <a:p>
            <a:r>
              <a:rPr kumimoji="1" lang="ja-JP" altLang="en-US" sz="2000" dirty="0" smtClean="0"/>
              <a:t>理想度によって階層化されたモデルとゴールを入力。</a:t>
            </a:r>
            <a:endParaRPr kumimoji="1" lang="en-US" altLang="ja-JP" sz="2000" dirty="0" smtClean="0"/>
          </a:p>
          <a:p>
            <a:pPr marL="114300" indent="0">
              <a:buNone/>
            </a:pPr>
            <a:r>
              <a:rPr kumimoji="1" lang="en-US" altLang="ja-JP" sz="1800" dirty="0" smtClean="0"/>
              <a:t>※</a:t>
            </a:r>
            <a:r>
              <a:rPr kumimoji="1" lang="ja-JP" altLang="en-US" sz="1800" dirty="0" smtClean="0"/>
              <a:t>アクションの名前は</a:t>
            </a:r>
            <a:r>
              <a:rPr kumimoji="1" lang="ja-JP" altLang="en-US" sz="1800" u="sng" dirty="0" smtClean="0"/>
              <a:t>すべての層で整合性が取れていなければいけない</a:t>
            </a:r>
            <a:r>
              <a:rPr kumimoji="1" lang="ja-JP" altLang="en-US" sz="1800" dirty="0" smtClean="0"/>
              <a:t>。</a:t>
            </a:r>
            <a:endParaRPr kumimoji="1" lang="en-US" altLang="ja-JP" sz="1800" dirty="0" smtClean="0"/>
          </a:p>
          <a:p>
            <a:pPr marL="114300" indent="0">
              <a:buNone/>
            </a:pPr>
            <a:r>
              <a:rPr kumimoji="1" lang="en-US" altLang="ja-JP" sz="1800" dirty="0" smtClean="0"/>
              <a:t>※</a:t>
            </a:r>
            <a:r>
              <a:rPr kumimoji="1" lang="ja-JP" altLang="en-US" sz="1800" dirty="0" smtClean="0"/>
              <a:t>上の層のコントローラーは、</a:t>
            </a:r>
            <a:r>
              <a:rPr kumimoji="1" lang="ja-JP" altLang="en-US" sz="1800" u="sng" dirty="0" smtClean="0"/>
              <a:t>下の層が振る舞えない動作を持ってはいけない</a:t>
            </a:r>
            <a:r>
              <a:rPr kumimoji="1" lang="ja-JP" altLang="en-US" sz="1800" dirty="0" smtClean="0"/>
              <a:t>。</a:t>
            </a:r>
            <a:endParaRPr kumimoji="1" lang="en-US" altLang="ja-JP" sz="1800" dirty="0" smtClean="0"/>
          </a:p>
          <a:p>
            <a:pPr marL="114300" indent="0">
              <a:buNone/>
            </a:pPr>
            <a:endParaRPr kumimoji="1" lang="en-US" altLang="ja-JP" sz="1800" dirty="0" smtClean="0"/>
          </a:p>
          <a:p>
            <a:pPr marL="114300" indent="0">
              <a:buNone/>
            </a:pPr>
            <a:r>
              <a:rPr kumimoji="1" lang="ja-JP" altLang="en-US" sz="2400" dirty="0" smtClean="0"/>
              <a:t>実行</a:t>
            </a:r>
            <a:endParaRPr kumimoji="1" lang="en-US" altLang="ja-JP" sz="2400" dirty="0"/>
          </a:p>
          <a:p>
            <a:pPr marL="571500" indent="-457200">
              <a:buFont typeface="+mj-lt"/>
              <a:buAutoNum type="arabicPeriod"/>
            </a:pPr>
            <a:r>
              <a:rPr kumimoji="1" lang="ja-JP" altLang="en-US" sz="1800" dirty="0"/>
              <a:t>実行環境を</a:t>
            </a:r>
            <a:r>
              <a:rPr kumimoji="1" lang="ja-JP" altLang="en-US" sz="1800" dirty="0">
                <a:solidFill>
                  <a:srgbClr val="FF0000"/>
                </a:solidFill>
              </a:rPr>
              <a:t>感知</a:t>
            </a:r>
            <a:r>
              <a:rPr kumimoji="1" lang="ja-JP" altLang="en-US" sz="1800" dirty="0"/>
              <a:t>し</a:t>
            </a:r>
            <a:r>
              <a:rPr kumimoji="1" lang="ja-JP" altLang="en-US" sz="1800" dirty="0" smtClean="0"/>
              <a:t>、環境の</a:t>
            </a:r>
            <a:r>
              <a:rPr kumimoji="1" lang="ja-JP" altLang="en-US" sz="1800" dirty="0"/>
              <a:t>状態を</a:t>
            </a:r>
            <a:r>
              <a:rPr kumimoji="1" lang="ja-JP" altLang="en-US" sz="1800" dirty="0">
                <a:solidFill>
                  <a:srgbClr val="FF0000"/>
                </a:solidFill>
              </a:rPr>
              <a:t>更新</a:t>
            </a:r>
            <a:r>
              <a:rPr kumimoji="1" lang="ja-JP" altLang="en-US" sz="1800" dirty="0"/>
              <a:t>する。</a:t>
            </a:r>
            <a:endParaRPr kumimoji="1" lang="en-US" altLang="ja-JP" sz="1800" dirty="0"/>
          </a:p>
          <a:p>
            <a:pPr marL="571500" indent="-457200">
              <a:buFont typeface="+mj-lt"/>
              <a:buAutoNum type="arabicPeriod"/>
            </a:pPr>
            <a:r>
              <a:rPr kumimoji="1" lang="ja-JP" altLang="en-US" sz="1800" dirty="0"/>
              <a:t>実行するべき</a:t>
            </a:r>
            <a:r>
              <a:rPr kumimoji="1" lang="en-US" altLang="ja-JP" sz="1800" dirty="0" err="1"/>
              <a:t>Monitorable</a:t>
            </a:r>
            <a:r>
              <a:rPr kumimoji="1" lang="ja-JP" altLang="en-US" sz="1800" dirty="0"/>
              <a:t>アクションが無くなったら</a:t>
            </a:r>
            <a:r>
              <a:rPr kumimoji="1" lang="ja-JP" altLang="en-US" sz="1800" dirty="0" smtClean="0"/>
              <a:t>、次</a:t>
            </a:r>
            <a:r>
              <a:rPr kumimoji="1" lang="ja-JP" altLang="en-US" sz="1800" dirty="0"/>
              <a:t>の</a:t>
            </a:r>
            <a:r>
              <a:rPr kumimoji="1" lang="en-US" altLang="ja-JP" sz="1800" dirty="0"/>
              <a:t>controlled</a:t>
            </a:r>
            <a:r>
              <a:rPr kumimoji="1" lang="ja-JP" altLang="en-US" sz="1800" dirty="0"/>
              <a:t>アクションを実行する。</a:t>
            </a:r>
            <a:endParaRPr kumimoji="1" lang="en-US" altLang="ja-JP" sz="1800" dirty="0"/>
          </a:p>
          <a:p>
            <a:pPr marL="114300" indent="0">
              <a:buNone/>
            </a:pPr>
            <a:endParaRPr kumimoji="1" lang="en-US" altLang="ja-JP" sz="1800" dirty="0"/>
          </a:p>
        </p:txBody>
      </p:sp>
      <p:pic>
        <p:nvPicPr>
          <p:cNvPr id="6" name="コンテンツ プレースホルダー 5" descr="スクリーンショット 2014-11-02 12.08.57.png"/>
          <p:cNvPicPr>
            <a:picLocks noGrp="1" noChangeAspect="1"/>
          </p:cNvPicPr>
          <p:nvPr>
            <p:ph sz="half" idx="2"/>
          </p:nvPr>
        </p:nvPicPr>
        <p:blipFill>
          <a:blip r:embed="rId3">
            <a:extLst>
              <a:ext uri="{28A0092B-C50C-407E-A947-70E740481C1C}">
                <a14:useLocalDpi xmlns:a14="http://schemas.microsoft.com/office/drawing/2010/main" val="0"/>
              </a:ext>
            </a:extLst>
          </a:blip>
          <a:srcRect l="3377" r="3377"/>
          <a:stretch>
            <a:fillRect/>
          </a:stretch>
        </p:blipFill>
        <p:spPr>
          <a:xfrm>
            <a:off x="159324" y="1417638"/>
            <a:ext cx="3848774" cy="4829343"/>
          </a:xfrm>
        </p:spPr>
      </p:pic>
    </p:spTree>
    <p:extLst>
      <p:ext uri="{BB962C8B-B14F-4D97-AF65-F5344CB8AC3E}">
        <p14:creationId xmlns:p14="http://schemas.microsoft.com/office/powerpoint/2010/main" val="831732702"/>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endParaRPr kumimoji="1" lang="ja-JP" altLang="en-US" dirty="0"/>
          </a:p>
        </p:txBody>
      </p:sp>
      <p:pic>
        <p:nvPicPr>
          <p:cNvPr id="6" name="コンテンツ プレースホルダー 5" descr="スクリーンショット 2014-11-02 12.08.57.png"/>
          <p:cNvPicPr>
            <a:picLocks noGrp="1" noChangeAspect="1"/>
          </p:cNvPicPr>
          <p:nvPr>
            <p:ph sz="half" idx="1"/>
          </p:nvPr>
        </p:nvPicPr>
        <p:blipFill>
          <a:blip r:embed="rId3">
            <a:extLst>
              <a:ext uri="{28A0092B-C50C-407E-A947-70E740481C1C}">
                <a14:useLocalDpi xmlns:a14="http://schemas.microsoft.com/office/drawing/2010/main" val="0"/>
              </a:ext>
            </a:extLst>
          </a:blip>
          <a:srcRect l="3377" r="3377"/>
          <a:stretch>
            <a:fillRect/>
          </a:stretch>
        </p:blipFill>
        <p:spPr>
          <a:xfrm>
            <a:off x="112291" y="1536192"/>
            <a:ext cx="3461175" cy="4343774"/>
          </a:xfrm>
        </p:spPr>
      </p:pic>
      <p:sp>
        <p:nvSpPr>
          <p:cNvPr id="5" name="コンテンツ プレースホルダー 4"/>
          <p:cNvSpPr>
            <a:spLocks noGrp="1"/>
          </p:cNvSpPr>
          <p:nvPr>
            <p:ph sz="half" idx="2"/>
          </p:nvPr>
        </p:nvSpPr>
        <p:spPr>
          <a:xfrm>
            <a:off x="3573467" y="1536192"/>
            <a:ext cx="4908152" cy="4590288"/>
          </a:xfrm>
        </p:spPr>
        <p:txBody>
          <a:bodyPr>
            <a:normAutofit fontScale="85000" lnSpcReduction="10000"/>
          </a:bodyPr>
          <a:lstStyle/>
          <a:p>
            <a:pPr marL="114300" indent="0">
              <a:buNone/>
            </a:pPr>
            <a:r>
              <a:rPr kumimoji="1" lang="ja-JP" altLang="en-US" sz="1800" dirty="0" smtClean="0"/>
              <a:t>もし実行環境と有効になっているコントローラーの間で矛盾が発生したら・・・</a:t>
            </a:r>
            <a:endParaRPr kumimoji="1" lang="en-US" altLang="ja-JP" sz="1800" dirty="0" smtClean="0"/>
          </a:p>
          <a:p>
            <a:pPr marL="114300" indent="0">
              <a:buNone/>
            </a:pPr>
            <a:r>
              <a:rPr kumimoji="1" lang="ja-JP" altLang="en-US" sz="1800" dirty="0" smtClean="0"/>
              <a:t>実行機は層のランクを下げて、上の層を無効にする。</a:t>
            </a:r>
            <a:endParaRPr kumimoji="1" lang="en-US" altLang="ja-JP" sz="1800" dirty="0" smtClean="0"/>
          </a:p>
          <a:p>
            <a:pPr marL="114300" indent="0">
              <a:buNone/>
            </a:pPr>
            <a:r>
              <a:rPr kumimoji="1" lang="en-US" altLang="ja-JP" sz="1800" dirty="0" smtClean="0"/>
              <a:t>→</a:t>
            </a:r>
            <a:r>
              <a:rPr kumimoji="1" lang="ja-JP" altLang="en-US" sz="1800" dirty="0" smtClean="0"/>
              <a:t>下の層のコントローラーを利用して動作を続ける。</a:t>
            </a:r>
            <a:endParaRPr kumimoji="1" lang="en-US" altLang="ja-JP" sz="1800" dirty="0" smtClean="0"/>
          </a:p>
          <a:p>
            <a:pPr marL="114300" indent="0">
              <a:buNone/>
            </a:pPr>
            <a:endParaRPr kumimoji="1" lang="en-US" altLang="ja-JP" sz="1800" dirty="0" smtClean="0"/>
          </a:p>
          <a:p>
            <a:pPr marL="114300" indent="0">
              <a:buNone/>
            </a:pPr>
            <a:r>
              <a:rPr kumimoji="1" lang="en-US" altLang="ja-JP" sz="1800" dirty="0" smtClean="0"/>
              <a:t>※</a:t>
            </a:r>
            <a:r>
              <a:rPr kumimoji="1" lang="ja-JP" altLang="en-US" sz="1800" dirty="0" smtClean="0"/>
              <a:t>矛盾</a:t>
            </a:r>
            <a:r>
              <a:rPr kumimoji="1" lang="ja-JP" altLang="en-US" sz="1800" dirty="0"/>
              <a:t>していないのならできるだけ上の層のコントローラーを利用したい。</a:t>
            </a:r>
            <a:endParaRPr kumimoji="1" lang="en-US" altLang="ja-JP" sz="1800" dirty="0"/>
          </a:p>
          <a:p>
            <a:pPr marL="114300" indent="0">
              <a:buNone/>
            </a:pPr>
            <a:r>
              <a:rPr kumimoji="1" lang="en-US" altLang="ja-JP" sz="1800" dirty="0"/>
              <a:t>→</a:t>
            </a:r>
            <a:r>
              <a:rPr kumimoji="1" lang="ja-JP" altLang="en-US" sz="1800" dirty="0"/>
              <a:t>無効になったコントローラーの状態は以降更新されない。</a:t>
            </a:r>
            <a:endParaRPr kumimoji="1" lang="en-US" altLang="ja-JP" sz="1800" dirty="0"/>
          </a:p>
          <a:p>
            <a:pPr marL="114300" indent="0">
              <a:buNone/>
            </a:pPr>
            <a:r>
              <a:rPr kumimoji="1" lang="en-US" altLang="ja-JP" sz="1800" dirty="0"/>
              <a:t>→</a:t>
            </a:r>
            <a:r>
              <a:rPr kumimoji="1" lang="ja-JP" altLang="en-US" sz="1800" dirty="0"/>
              <a:t>現在の実行環境が、上の層ではどこに対応しているのかを下の層から推定する。</a:t>
            </a:r>
            <a:endParaRPr kumimoji="1" lang="en-US" altLang="ja-JP" sz="1800" dirty="0"/>
          </a:p>
          <a:p>
            <a:pPr marL="114300" indent="0">
              <a:buNone/>
            </a:pPr>
            <a:endParaRPr kumimoji="1" lang="en-US" altLang="ja-JP" sz="1800" dirty="0"/>
          </a:p>
          <a:p>
            <a:pPr marL="114300" indent="0">
              <a:buNone/>
            </a:pPr>
            <a:r>
              <a:rPr kumimoji="1" lang="en-US" altLang="ja-JP" sz="1800" dirty="0"/>
              <a:t>Planner</a:t>
            </a:r>
          </a:p>
          <a:p>
            <a:r>
              <a:rPr kumimoji="1" lang="ja-JP" altLang="en-US" sz="1800" dirty="0"/>
              <a:t>現在の状態として最も可能性の高い初期位置を計算する。</a:t>
            </a:r>
            <a:endParaRPr kumimoji="1" lang="en-US" altLang="ja-JP" sz="1800" dirty="0"/>
          </a:p>
          <a:p>
            <a:r>
              <a:rPr kumimoji="1" lang="ja-JP" altLang="en-US" sz="1800" dirty="0"/>
              <a:t>推定された初期位置を元に、再び</a:t>
            </a:r>
            <a:r>
              <a:rPr kumimoji="1" lang="en-US" altLang="ja-JP" sz="1800" dirty="0"/>
              <a:t>Control problem</a:t>
            </a:r>
            <a:r>
              <a:rPr kumimoji="1" lang="ja-JP" altLang="en-US" sz="1800" dirty="0"/>
              <a:t>を解く。</a:t>
            </a:r>
            <a:endParaRPr kumimoji="1" lang="en-US" altLang="ja-JP" sz="1800" dirty="0"/>
          </a:p>
          <a:p>
            <a:pPr marL="114300" indent="0">
              <a:buNone/>
            </a:pPr>
            <a:r>
              <a:rPr kumimoji="1" lang="en-US" altLang="ja-JP" sz="1800" dirty="0"/>
              <a:t>→</a:t>
            </a:r>
            <a:r>
              <a:rPr kumimoji="1" lang="ja-JP" altLang="en-US" sz="1800" dirty="0"/>
              <a:t>もしコントローラーを生成できたなら、上の層のコントローラーを更新し、実行する層のランクを上げる。</a:t>
            </a:r>
            <a:endParaRPr kumimoji="1" lang="en-US" altLang="ja-JP" sz="1800" dirty="0"/>
          </a:p>
          <a:p>
            <a:pPr marL="114300" indent="0">
              <a:buNone/>
            </a:pPr>
            <a:endParaRPr kumimoji="1" lang="en-US" altLang="ja-JP" sz="1800" dirty="0" smtClean="0"/>
          </a:p>
        </p:txBody>
      </p:sp>
      <p:sp>
        <p:nvSpPr>
          <p:cNvPr id="7" name="ドーナツ 6"/>
          <p:cNvSpPr/>
          <p:nvPr/>
        </p:nvSpPr>
        <p:spPr>
          <a:xfrm>
            <a:off x="1019049" y="4453094"/>
            <a:ext cx="1301247" cy="627197"/>
          </a:xfrm>
          <a:prstGeom prst="donut">
            <a:avLst>
              <a:gd name="adj" fmla="val 295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ドーナツ 7"/>
          <p:cNvSpPr/>
          <p:nvPr/>
        </p:nvSpPr>
        <p:spPr>
          <a:xfrm>
            <a:off x="1019049" y="3304062"/>
            <a:ext cx="1301247" cy="1007913"/>
          </a:xfrm>
          <a:prstGeom prst="donut">
            <a:avLst>
              <a:gd name="adj" fmla="val 2951"/>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47632253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Conclusion &amp; Future Work</a:t>
            </a:r>
            <a:endParaRPr kumimoji="1" lang="ja-JP" altLang="en-US" dirty="0"/>
          </a:p>
        </p:txBody>
      </p:sp>
      <p:sp>
        <p:nvSpPr>
          <p:cNvPr id="3" name="コンテンツ プレースホルダー 2"/>
          <p:cNvSpPr>
            <a:spLocks noGrp="1"/>
          </p:cNvSpPr>
          <p:nvPr>
            <p:ph idx="1"/>
          </p:nvPr>
        </p:nvSpPr>
        <p:spPr/>
        <p:txBody>
          <a:bodyPr>
            <a:normAutofit fontScale="62500" lnSpcReduction="20000"/>
          </a:bodyPr>
          <a:lstStyle/>
          <a:p>
            <a:pPr marL="114300" indent="0">
              <a:buNone/>
            </a:pPr>
            <a:r>
              <a:rPr kumimoji="1" lang="ja-JP" altLang="en-US" sz="2800" dirty="0" smtClean="0"/>
              <a:t>貢献</a:t>
            </a:r>
            <a:endParaRPr kumimoji="1" lang="en-US" altLang="ja-JP" sz="2800" dirty="0" smtClean="0"/>
          </a:p>
          <a:p>
            <a:r>
              <a:rPr kumimoji="1" lang="ja-JP" altLang="en-US" dirty="0" smtClean="0"/>
              <a:t>環境モデル、ゴール、コントローラーを階層的に用意し、環境の状態によってコントローラーの理想度を切り替えるフレームワークの提案</a:t>
            </a:r>
            <a:endParaRPr kumimoji="1" lang="en-US" altLang="ja-JP" dirty="0" smtClean="0"/>
          </a:p>
          <a:p>
            <a:pPr marL="114300" indent="0">
              <a:buNone/>
            </a:pPr>
            <a:endParaRPr kumimoji="1" lang="en-US" altLang="ja-JP" dirty="0" smtClean="0"/>
          </a:p>
          <a:p>
            <a:pPr marL="114300" indent="0">
              <a:buNone/>
            </a:pPr>
            <a:r>
              <a:rPr kumimoji="1" lang="en-US" altLang="ja-JP" sz="3200" dirty="0" smtClean="0"/>
              <a:t>Future Work</a:t>
            </a:r>
          </a:p>
          <a:p>
            <a:r>
              <a:rPr kumimoji="1" lang="ja-JP" altLang="en-US" dirty="0" smtClean="0"/>
              <a:t>実世界で利用し、評価する</a:t>
            </a:r>
            <a:endParaRPr kumimoji="1" lang="en-US" altLang="ja-JP" dirty="0" smtClean="0"/>
          </a:p>
          <a:p>
            <a:r>
              <a:rPr kumimoji="1" lang="ja-JP" altLang="en-US" dirty="0" smtClean="0"/>
              <a:t>更なる一般化</a:t>
            </a:r>
            <a:endParaRPr kumimoji="1" lang="en-US" altLang="ja-JP" dirty="0" smtClean="0"/>
          </a:p>
          <a:p>
            <a:r>
              <a:rPr kumimoji="1" lang="ja-JP" altLang="en-US" dirty="0" smtClean="0"/>
              <a:t>性質的、量的な前提のサポート</a:t>
            </a:r>
            <a:endParaRPr kumimoji="1" lang="en-US" altLang="ja-JP" dirty="0" smtClean="0"/>
          </a:p>
          <a:p>
            <a:pPr marL="114300" indent="0">
              <a:buNone/>
            </a:pPr>
            <a:endParaRPr kumimoji="1" lang="en-US" altLang="ja-JP" sz="3200" dirty="0"/>
          </a:p>
          <a:p>
            <a:pPr marL="114300" indent="0">
              <a:buNone/>
            </a:pPr>
            <a:r>
              <a:rPr kumimoji="1" lang="ja-JP" altLang="en-US" sz="3200" dirty="0" smtClean="0"/>
              <a:t>私見</a:t>
            </a:r>
            <a:endParaRPr kumimoji="1" lang="en-US" altLang="ja-JP" sz="3200" dirty="0" smtClean="0"/>
          </a:p>
          <a:p>
            <a:r>
              <a:rPr kumimoji="1" lang="ja-JP" altLang="en-US" dirty="0" smtClean="0"/>
              <a:t>長所</a:t>
            </a:r>
            <a:endParaRPr kumimoji="1" lang="en-US" altLang="ja-JP" dirty="0" smtClean="0"/>
          </a:p>
          <a:p>
            <a:pPr marL="114300" indent="0">
              <a:buNone/>
            </a:pPr>
            <a:r>
              <a:rPr kumimoji="1" lang="ja-JP" altLang="ja-JP" dirty="0" smtClean="0"/>
              <a:t>　</a:t>
            </a:r>
            <a:r>
              <a:rPr kumimoji="1" lang="ja-JP" altLang="en-US" dirty="0" smtClean="0"/>
              <a:t>より実環境に適したコントローラーを利用できるようになった。</a:t>
            </a:r>
            <a:endParaRPr kumimoji="1" lang="en-US" altLang="ja-JP" dirty="0" smtClean="0"/>
          </a:p>
          <a:p>
            <a:r>
              <a:rPr kumimoji="1" lang="ja-JP" altLang="en-US" dirty="0" smtClean="0"/>
              <a:t>短所</a:t>
            </a:r>
            <a:endParaRPr kumimoji="1" lang="en-US" altLang="ja-JP" dirty="0" smtClean="0"/>
          </a:p>
          <a:p>
            <a:pPr marL="114300" indent="0">
              <a:buNone/>
            </a:pPr>
            <a:r>
              <a:rPr kumimoji="1" lang="ja-JP" altLang="ja-JP" dirty="0" smtClean="0"/>
              <a:t>　</a:t>
            </a:r>
            <a:r>
              <a:rPr kumimoji="1" lang="ja-JP" altLang="en-US" dirty="0" smtClean="0"/>
              <a:t>階層化に制限が多い。</a:t>
            </a:r>
            <a:endParaRPr kumimoji="1" lang="en-US" altLang="ja-JP" dirty="0" smtClean="0"/>
          </a:p>
          <a:p>
            <a:endParaRPr kumimoji="1" lang="ja-JP" altLang="en-US" dirty="0"/>
          </a:p>
        </p:txBody>
      </p:sp>
    </p:spTree>
    <p:extLst>
      <p:ext uri="{BB962C8B-B14F-4D97-AF65-F5344CB8AC3E}">
        <p14:creationId xmlns:p14="http://schemas.microsoft.com/office/powerpoint/2010/main" val="85524005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p:txBody>
          <a:bodyPr/>
          <a:lstStyle/>
          <a:p>
            <a:r>
              <a:rPr kumimoji="1" lang="ja-JP" altLang="en-US" dirty="0" smtClean="0"/>
              <a:t>調査者：相澤和也</a:t>
            </a:r>
            <a:endParaRPr kumimoji="1" lang="ja-JP" altLang="en-US" dirty="0"/>
          </a:p>
        </p:txBody>
      </p:sp>
      <p:sp>
        <p:nvSpPr>
          <p:cNvPr id="4" name="タイトル 3"/>
          <p:cNvSpPr>
            <a:spLocks noGrp="1"/>
          </p:cNvSpPr>
          <p:nvPr>
            <p:ph type="ctrTitle"/>
          </p:nvPr>
        </p:nvSpPr>
        <p:spPr/>
        <p:txBody>
          <a:bodyPr/>
          <a:lstStyle/>
          <a:p>
            <a:r>
              <a:rPr kumimoji="1" lang="en-US" altLang="ja-JP" dirty="0" smtClean="0"/>
              <a:t>SSR</a:t>
            </a:r>
            <a:r>
              <a:rPr kumimoji="1" lang="ja-JP" altLang="en-US" dirty="0" smtClean="0"/>
              <a:t>論文調査</a:t>
            </a:r>
            <a:endParaRPr kumimoji="1" lang="ja-JP" altLang="en-US" dirty="0"/>
          </a:p>
        </p:txBody>
      </p:sp>
      <p:sp>
        <p:nvSpPr>
          <p:cNvPr id="5" name="スライド番号プレースホルダー 4"/>
          <p:cNvSpPr>
            <a:spLocks noGrp="1"/>
          </p:cNvSpPr>
          <p:nvPr>
            <p:ph type="sldNum" sz="quarter" idx="12"/>
          </p:nvPr>
        </p:nvSpPr>
        <p:spPr/>
        <p:txBody>
          <a:bodyPr/>
          <a:lstStyle/>
          <a:p>
            <a:fld id="{3874AB8F-D747-4C75-B7FD-AB7A376119A3}" type="slidenum">
              <a:rPr kumimoji="1" lang="ja-JP" altLang="en-US" smtClean="0"/>
              <a:t>44</a:t>
            </a:fld>
            <a:endParaRPr kumimoji="1" lang="ja-JP" altLang="en-US"/>
          </a:p>
        </p:txBody>
      </p:sp>
    </p:spTree>
    <p:extLst>
      <p:ext uri="{BB962C8B-B14F-4D97-AF65-F5344CB8AC3E}">
        <p14:creationId xmlns:p14="http://schemas.microsoft.com/office/powerpoint/2010/main" val="2466238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調査論文</a:t>
            </a:r>
            <a:endParaRPr kumimoji="1" lang="ja-JP" altLang="en-US" dirty="0"/>
          </a:p>
        </p:txBody>
      </p:sp>
      <p:sp>
        <p:nvSpPr>
          <p:cNvPr id="3" name="コンテンツ プレースホルダー 2"/>
          <p:cNvSpPr>
            <a:spLocks noGrp="1"/>
          </p:cNvSpPr>
          <p:nvPr>
            <p:ph sz="quarter" idx="1"/>
          </p:nvPr>
        </p:nvSpPr>
        <p:spPr/>
        <p:txBody>
          <a:bodyPr>
            <a:normAutofit fontScale="92500" lnSpcReduction="20000"/>
          </a:bodyPr>
          <a:lstStyle/>
          <a:p>
            <a:r>
              <a:rPr lang="ja-JP" altLang="en-US" dirty="0"/>
              <a:t>タイトル</a:t>
            </a:r>
            <a:r>
              <a:rPr lang="en-US" altLang="ja-JP" dirty="0" smtClean="0"/>
              <a:t/>
            </a:r>
            <a:br>
              <a:rPr lang="en-US" altLang="ja-JP" dirty="0" smtClean="0"/>
            </a:br>
            <a:r>
              <a:rPr lang="en-US" altLang="ja-JP" dirty="0" smtClean="0"/>
              <a:t>Efficient Runtime</a:t>
            </a:r>
            <a:r>
              <a:rPr lang="ja-JP" altLang="en-US" dirty="0" smtClean="0"/>
              <a:t> </a:t>
            </a:r>
            <a:r>
              <a:rPr lang="en-US" altLang="ja-JP" dirty="0" smtClean="0"/>
              <a:t>Quantitative </a:t>
            </a:r>
            <a:r>
              <a:rPr lang="en-US" altLang="ja-JP" dirty="0"/>
              <a:t>Verification </a:t>
            </a:r>
            <a:r>
              <a:rPr lang="en-US" altLang="ja-JP" dirty="0" smtClean="0"/>
              <a:t>using Caching</a:t>
            </a:r>
            <a:r>
              <a:rPr lang="en-US" altLang="ja-JP" dirty="0"/>
              <a:t>, </a:t>
            </a:r>
            <a:r>
              <a:rPr lang="en-US" altLang="ja-JP" dirty="0" err="1"/>
              <a:t>Lookahead</a:t>
            </a:r>
            <a:r>
              <a:rPr lang="en-US" altLang="ja-JP" dirty="0"/>
              <a:t>, and </a:t>
            </a:r>
            <a:r>
              <a:rPr lang="en-US" altLang="ja-JP" dirty="0" smtClean="0"/>
              <a:t>Nearly-Optimal Reconfiguration</a:t>
            </a:r>
          </a:p>
          <a:p>
            <a:r>
              <a:rPr kumimoji="1" lang="ja-JP" altLang="en-US" dirty="0" smtClean="0"/>
              <a:t>著者</a:t>
            </a:r>
            <a:endParaRPr lang="en-US" altLang="ja-JP" dirty="0" smtClean="0"/>
          </a:p>
          <a:p>
            <a:pPr lvl="1"/>
            <a:r>
              <a:rPr lang="en-US" altLang="ja-JP" dirty="0" err="1"/>
              <a:t>Simos</a:t>
            </a:r>
            <a:r>
              <a:rPr lang="en-US" altLang="ja-JP" dirty="0"/>
              <a:t> </a:t>
            </a:r>
            <a:r>
              <a:rPr lang="en-US" altLang="ja-JP" dirty="0" err="1" smtClean="0"/>
              <a:t>Gerasimou</a:t>
            </a:r>
            <a:r>
              <a:rPr lang="en-US" altLang="ja-JP" dirty="0" smtClean="0"/>
              <a:t>	(</a:t>
            </a:r>
            <a:r>
              <a:rPr lang="en-US" altLang="ja-JP" dirty="0"/>
              <a:t>University of York, UK</a:t>
            </a:r>
            <a:r>
              <a:rPr lang="en-US" altLang="ja-JP" dirty="0" smtClean="0"/>
              <a:t>)</a:t>
            </a:r>
          </a:p>
          <a:p>
            <a:pPr lvl="1"/>
            <a:r>
              <a:rPr lang="en-US" altLang="ja-JP" dirty="0" err="1"/>
              <a:t>Radu</a:t>
            </a:r>
            <a:r>
              <a:rPr lang="en-US" altLang="ja-JP" dirty="0"/>
              <a:t> </a:t>
            </a:r>
            <a:r>
              <a:rPr lang="en-US" altLang="ja-JP" dirty="0" err="1" smtClean="0"/>
              <a:t>Calinescu</a:t>
            </a:r>
            <a:r>
              <a:rPr lang="en-US" altLang="ja-JP" dirty="0"/>
              <a:t>	</a:t>
            </a:r>
            <a:r>
              <a:rPr kumimoji="1" lang="en-US" altLang="ja-JP" dirty="0" smtClean="0"/>
              <a:t>(</a:t>
            </a:r>
            <a:r>
              <a:rPr lang="en-US" altLang="ja-JP" dirty="0" smtClean="0"/>
              <a:t>University </a:t>
            </a:r>
            <a:r>
              <a:rPr lang="en-US" altLang="ja-JP" dirty="0"/>
              <a:t>of York, UK</a:t>
            </a:r>
            <a:r>
              <a:rPr kumimoji="1" lang="en-US" altLang="ja-JP" dirty="0" smtClean="0"/>
              <a:t>)</a:t>
            </a:r>
          </a:p>
          <a:p>
            <a:pPr lvl="1"/>
            <a:r>
              <a:rPr lang="en-US" altLang="ja-JP" dirty="0"/>
              <a:t>Alec </a:t>
            </a:r>
            <a:r>
              <a:rPr lang="en-US" altLang="ja-JP" dirty="0" smtClean="0"/>
              <a:t>Banks	(</a:t>
            </a:r>
            <a:r>
              <a:rPr lang="en-US" altLang="ja-JP" dirty="0"/>
              <a:t>Ministry of </a:t>
            </a:r>
            <a:r>
              <a:rPr lang="en-US" altLang="ja-JP" dirty="0" err="1"/>
              <a:t>Defence</a:t>
            </a:r>
            <a:r>
              <a:rPr lang="en-US" altLang="ja-JP" dirty="0"/>
              <a:t>, </a:t>
            </a:r>
            <a:r>
              <a:rPr lang="en-US" altLang="ja-JP" dirty="0" smtClean="0"/>
              <a:t>UK)</a:t>
            </a:r>
          </a:p>
          <a:p>
            <a:pPr lvl="1"/>
            <a:endParaRPr kumimoji="1" lang="en-US" altLang="ja-JP" dirty="0"/>
          </a:p>
          <a:p>
            <a:r>
              <a:rPr lang="ja-JP" altLang="en-US" dirty="0" smtClean="0"/>
              <a:t>会議</a:t>
            </a:r>
            <a:r>
              <a:rPr lang="en-US" altLang="ja-JP" dirty="0"/>
              <a:t/>
            </a:r>
            <a:br>
              <a:rPr lang="en-US" altLang="ja-JP" dirty="0"/>
            </a:br>
            <a:r>
              <a:rPr lang="en-US" altLang="ja-JP" dirty="0" smtClean="0"/>
              <a:t>SEAMS2014</a:t>
            </a:r>
            <a:endParaRPr lang="en-US" altLang="ja-JP" dirty="0"/>
          </a:p>
        </p:txBody>
      </p:sp>
      <p:sp>
        <p:nvSpPr>
          <p:cNvPr id="4" name="スライド番号プレースホルダー 3"/>
          <p:cNvSpPr>
            <a:spLocks noGrp="1"/>
          </p:cNvSpPr>
          <p:nvPr>
            <p:ph type="sldNum" sz="quarter" idx="12"/>
          </p:nvPr>
        </p:nvSpPr>
        <p:spPr/>
        <p:txBody>
          <a:bodyPr/>
          <a:lstStyle/>
          <a:p>
            <a:fld id="{3874AB8F-D747-4C75-B7FD-AB7A376119A3}" type="slidenum">
              <a:rPr kumimoji="1" lang="ja-JP" altLang="en-US" smtClean="0"/>
              <a:t>45</a:t>
            </a:fld>
            <a:endParaRPr kumimoji="1" lang="ja-JP" altLang="en-US"/>
          </a:p>
        </p:txBody>
      </p:sp>
    </p:spTree>
    <p:extLst>
      <p:ext uri="{BB962C8B-B14F-4D97-AF65-F5344CB8AC3E}">
        <p14:creationId xmlns:p14="http://schemas.microsoft.com/office/powerpoint/2010/main" val="11079986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背景</a:t>
            </a:r>
            <a:endParaRPr kumimoji="1" lang="ja-JP" altLang="en-US" dirty="0"/>
          </a:p>
        </p:txBody>
      </p:sp>
      <p:sp>
        <p:nvSpPr>
          <p:cNvPr id="3" name="コンテンツ プレースホルダー 2"/>
          <p:cNvSpPr>
            <a:spLocks noGrp="1"/>
          </p:cNvSpPr>
          <p:nvPr>
            <p:ph sz="quarter" idx="1"/>
          </p:nvPr>
        </p:nvSpPr>
        <p:spPr/>
        <p:txBody>
          <a:bodyPr>
            <a:normAutofit fontScale="85000" lnSpcReduction="10000"/>
          </a:bodyPr>
          <a:lstStyle/>
          <a:p>
            <a:r>
              <a:rPr lang="en-US" altLang="ja-JP" dirty="0" smtClean="0"/>
              <a:t>Safety-critical</a:t>
            </a:r>
            <a:r>
              <a:rPr lang="ja-JP" altLang="en-US" dirty="0" smtClean="0"/>
              <a:t>なアプリで利用される</a:t>
            </a:r>
            <a:r>
              <a:rPr kumimoji="1" lang="ja-JP" altLang="en-US" dirty="0" smtClean="0"/>
              <a:t>自己適応システム</a:t>
            </a:r>
            <a:endParaRPr kumimoji="1" lang="en-US" altLang="ja-JP" dirty="0" smtClean="0"/>
          </a:p>
          <a:p>
            <a:pPr lvl="1"/>
            <a:r>
              <a:rPr lang="ja-JP" altLang="en-US" dirty="0"/>
              <a:t>制御</a:t>
            </a:r>
            <a:r>
              <a:rPr lang="ja-JP" altLang="en-US" dirty="0" smtClean="0"/>
              <a:t>の失敗が経済的</a:t>
            </a:r>
            <a:r>
              <a:rPr lang="en-US" altLang="ja-JP" dirty="0" smtClean="0"/>
              <a:t>,</a:t>
            </a:r>
            <a:r>
              <a:rPr lang="ja-JP" altLang="en-US" dirty="0" smtClean="0"/>
              <a:t>人的被害を及ぼしかねない</a:t>
            </a:r>
            <a:endParaRPr lang="en-US" altLang="ja-JP" dirty="0" smtClean="0"/>
          </a:p>
          <a:p>
            <a:pPr lvl="1"/>
            <a:r>
              <a:rPr kumimoji="1" lang="ja-JP" altLang="en-US" dirty="0" smtClean="0"/>
              <a:t>環境</a:t>
            </a:r>
            <a:r>
              <a:rPr lang="ja-JP" altLang="en-US" dirty="0"/>
              <a:t>が</a:t>
            </a:r>
            <a:r>
              <a:rPr kumimoji="1" lang="ja-JP" altLang="en-US" dirty="0" smtClean="0"/>
              <a:t>変化しても</a:t>
            </a:r>
            <a:r>
              <a:rPr lang="ja-JP" altLang="en-US" dirty="0"/>
              <a:t>信頼性や性能が順守</a:t>
            </a:r>
            <a:r>
              <a:rPr lang="ja-JP" altLang="en-US" dirty="0" smtClean="0"/>
              <a:t>される必要がある</a:t>
            </a:r>
            <a:endParaRPr lang="en-US" altLang="ja-JP" dirty="0"/>
          </a:p>
          <a:p>
            <a:r>
              <a:rPr lang="en-US" altLang="ja-JP" dirty="0" smtClean="0"/>
              <a:t>Runtime Quantitative Verification(RQV)</a:t>
            </a:r>
          </a:p>
          <a:p>
            <a:pPr lvl="1"/>
            <a:r>
              <a:rPr lang="ja-JP" altLang="en-US" dirty="0"/>
              <a:t>実行時</a:t>
            </a:r>
            <a:r>
              <a:rPr lang="ja-JP" altLang="en-US" dirty="0" smtClean="0"/>
              <a:t>に観測データを使って仕様をモデルで検証</a:t>
            </a:r>
            <a:endParaRPr lang="en-US" altLang="ja-JP" dirty="0" smtClean="0"/>
          </a:p>
          <a:p>
            <a:pPr lvl="1"/>
            <a:r>
              <a:rPr lang="ja-JP" altLang="en-US" dirty="0" smtClean="0"/>
              <a:t>品質要求を満たせていなければ自己適応を実行</a:t>
            </a:r>
            <a:endParaRPr lang="en-US" altLang="ja-JP" dirty="0" smtClean="0"/>
          </a:p>
          <a:p>
            <a:pPr lvl="1"/>
            <a:r>
              <a:rPr lang="ja-JP" altLang="en-US" dirty="0" smtClean="0"/>
              <a:t>モデルによって品質を検証された仕様に変更</a:t>
            </a:r>
            <a:endParaRPr lang="en-US" altLang="ja-JP" dirty="0" smtClean="0"/>
          </a:p>
          <a:p>
            <a:r>
              <a:rPr lang="en-US" altLang="ja-JP" dirty="0" smtClean="0"/>
              <a:t>RQV</a:t>
            </a:r>
            <a:r>
              <a:rPr lang="ja-JP" altLang="en-US" dirty="0" smtClean="0"/>
              <a:t>の問題</a:t>
            </a:r>
            <a:endParaRPr lang="en-US" altLang="ja-JP" dirty="0" smtClean="0"/>
          </a:p>
          <a:p>
            <a:pPr lvl="1"/>
            <a:r>
              <a:rPr lang="ja-JP" altLang="en-US" dirty="0" smtClean="0"/>
              <a:t>モデル検証に要する時間の膨大さ</a:t>
            </a:r>
            <a:endParaRPr lang="en-US" altLang="ja-JP" dirty="0" smtClean="0"/>
          </a:p>
          <a:p>
            <a:pPr lvl="1"/>
            <a:r>
              <a:rPr lang="ja-JP" altLang="en-US" dirty="0" smtClean="0"/>
              <a:t>大きなシステムに対して運用可能かを調査されていない</a:t>
            </a:r>
            <a:endParaRPr lang="en-US" altLang="ja-JP" dirty="0"/>
          </a:p>
        </p:txBody>
      </p:sp>
      <p:sp>
        <p:nvSpPr>
          <p:cNvPr id="4" name="スライド番号プレースホルダー 3"/>
          <p:cNvSpPr>
            <a:spLocks noGrp="1"/>
          </p:cNvSpPr>
          <p:nvPr>
            <p:ph type="sldNum" sz="quarter" idx="12"/>
          </p:nvPr>
        </p:nvSpPr>
        <p:spPr/>
        <p:txBody>
          <a:bodyPr/>
          <a:lstStyle/>
          <a:p>
            <a:fld id="{3874AB8F-D747-4C75-B7FD-AB7A376119A3}" type="slidenum">
              <a:rPr kumimoji="1" lang="ja-JP" altLang="en-US" smtClean="0"/>
              <a:t>46</a:t>
            </a:fld>
            <a:endParaRPr kumimoji="1" lang="ja-JP" altLang="en-US"/>
          </a:p>
        </p:txBody>
      </p:sp>
    </p:spTree>
    <p:extLst>
      <p:ext uri="{BB962C8B-B14F-4D97-AF65-F5344CB8AC3E}">
        <p14:creationId xmlns:p14="http://schemas.microsoft.com/office/powerpoint/2010/main" val="38247086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既存技術：</a:t>
            </a:r>
            <a:r>
              <a:rPr lang="en-US" altLang="ja-JP" dirty="0" smtClean="0"/>
              <a:t>RQV</a:t>
            </a:r>
            <a:endParaRPr kumimoji="1" lang="ja-JP" altLang="en-US" dirty="0"/>
          </a:p>
        </p:txBody>
      </p:sp>
      <p:sp>
        <p:nvSpPr>
          <p:cNvPr id="3" name="コンテンツ プレースホルダー 2"/>
          <p:cNvSpPr>
            <a:spLocks noGrp="1"/>
          </p:cNvSpPr>
          <p:nvPr>
            <p:ph sz="quarter" idx="1"/>
          </p:nvPr>
        </p:nvSpPr>
        <p:spPr/>
        <p:txBody>
          <a:bodyPr>
            <a:normAutofit fontScale="70000" lnSpcReduction="20000"/>
          </a:bodyPr>
          <a:lstStyle/>
          <a:p>
            <a:r>
              <a:rPr lang="ja-JP" altLang="en-US" dirty="0" smtClean="0"/>
              <a:t>入力</a:t>
            </a:r>
            <a:endParaRPr lang="en-US" altLang="ja-JP" dirty="0" smtClean="0"/>
          </a:p>
          <a:p>
            <a:pPr lvl="1"/>
            <a:r>
              <a:rPr kumimoji="1" lang="ja-JP" altLang="en-US" b="1" dirty="0" smtClean="0"/>
              <a:t>仕様</a:t>
            </a:r>
            <a:r>
              <a:rPr kumimoji="1" lang="ja-JP" altLang="en-US" sz="1900" dirty="0" smtClean="0"/>
              <a:t>（システムの振る舞いとそれによる報酬</a:t>
            </a:r>
            <a:r>
              <a:rPr lang="ja-JP" altLang="en-US" sz="1900" dirty="0"/>
              <a:t>／</a:t>
            </a:r>
            <a:r>
              <a:rPr kumimoji="1" lang="ja-JP" altLang="en-US" sz="1900" dirty="0" smtClean="0"/>
              <a:t>コスト獲得のモデル）</a:t>
            </a:r>
            <a:endParaRPr kumimoji="1" lang="en-US" altLang="ja-JP" dirty="0" smtClean="0"/>
          </a:p>
          <a:p>
            <a:pPr lvl="1"/>
            <a:r>
              <a:rPr lang="ja-JP" altLang="en-US" b="1" dirty="0" smtClean="0"/>
              <a:t>ドメイン</a:t>
            </a:r>
            <a:r>
              <a:rPr lang="ja-JP" altLang="en-US" sz="1900" dirty="0" smtClean="0"/>
              <a:t>（仕様内のパラメータのうち、実行時に取得出来るもの）</a:t>
            </a:r>
            <a:endParaRPr lang="en-US" altLang="ja-JP" dirty="0" smtClean="0"/>
          </a:p>
          <a:p>
            <a:pPr lvl="1"/>
            <a:r>
              <a:rPr lang="ja-JP" altLang="en-US" b="1" dirty="0" smtClean="0"/>
              <a:t>要求</a:t>
            </a:r>
            <a:r>
              <a:rPr lang="ja-JP" altLang="en-US" sz="1900" dirty="0" smtClean="0"/>
              <a:t>（仕様が獲得出来る報酬（コスト）に対する目標）</a:t>
            </a:r>
            <a:endParaRPr lang="en-US" altLang="ja-JP" dirty="0" smtClean="0"/>
          </a:p>
          <a:p>
            <a:r>
              <a:rPr lang="ja-JP" altLang="en-US" dirty="0" smtClean="0"/>
              <a:t>内容</a:t>
            </a:r>
            <a:endParaRPr lang="en-US" altLang="ja-JP" dirty="0" smtClean="0"/>
          </a:p>
          <a:p>
            <a:pPr lvl="1"/>
            <a:r>
              <a:rPr lang="ja-JP" altLang="en-US" dirty="0" smtClean="0"/>
              <a:t>実行時の</a:t>
            </a:r>
            <a:r>
              <a:rPr lang="ja-JP" altLang="en-US" b="1" dirty="0" smtClean="0"/>
              <a:t>ドメイン</a:t>
            </a:r>
            <a:r>
              <a:rPr lang="ja-JP" altLang="en-US" dirty="0" smtClean="0"/>
              <a:t>を用いて</a:t>
            </a:r>
            <a:r>
              <a:rPr lang="ja-JP" altLang="en-US" b="1" dirty="0" smtClean="0"/>
              <a:t>仕様</a:t>
            </a:r>
            <a:r>
              <a:rPr lang="ja-JP" altLang="en-US" dirty="0" smtClean="0"/>
              <a:t>を確率モデルチェッカーで検証</a:t>
            </a:r>
            <a:endParaRPr lang="en-US" altLang="ja-JP" dirty="0" smtClean="0"/>
          </a:p>
          <a:p>
            <a:pPr lvl="1"/>
            <a:r>
              <a:rPr lang="ja-JP" altLang="en-US" b="1" dirty="0" smtClean="0"/>
              <a:t>要求</a:t>
            </a:r>
            <a:r>
              <a:rPr lang="ja-JP" altLang="en-US" dirty="0" smtClean="0"/>
              <a:t>が満たせていなければ他に用意された</a:t>
            </a:r>
            <a:r>
              <a:rPr lang="ja-JP" altLang="en-US" b="1" dirty="0" smtClean="0"/>
              <a:t>仕様</a:t>
            </a:r>
            <a:r>
              <a:rPr lang="ja-JP" altLang="en-US" dirty="0" smtClean="0"/>
              <a:t>も検証</a:t>
            </a:r>
            <a:endParaRPr lang="en-US" altLang="ja-JP" dirty="0" smtClean="0"/>
          </a:p>
          <a:p>
            <a:pPr lvl="1"/>
            <a:r>
              <a:rPr kumimoji="1" lang="ja-JP" altLang="en-US" dirty="0" smtClean="0"/>
              <a:t>用意された</a:t>
            </a:r>
            <a:r>
              <a:rPr kumimoji="1" lang="ja-JP" altLang="en-US" b="1" dirty="0" smtClean="0"/>
              <a:t>仕様</a:t>
            </a:r>
            <a:r>
              <a:rPr kumimoji="1" lang="ja-JP" altLang="en-US" dirty="0" smtClean="0"/>
              <a:t>の内、最も良く</a:t>
            </a:r>
            <a:r>
              <a:rPr kumimoji="1" lang="ja-JP" altLang="en-US" b="1" dirty="0" smtClean="0"/>
              <a:t>要求</a:t>
            </a:r>
            <a:r>
              <a:rPr kumimoji="1" lang="ja-JP" altLang="en-US" dirty="0" smtClean="0"/>
              <a:t>を満たすものに切り替え</a:t>
            </a:r>
            <a:endParaRPr kumimoji="1" lang="en-US" altLang="ja-JP" dirty="0" smtClean="0"/>
          </a:p>
          <a:p>
            <a:r>
              <a:rPr lang="ja-JP" altLang="en-US" dirty="0" smtClean="0"/>
              <a:t>課題</a:t>
            </a:r>
            <a:endParaRPr lang="en-US" altLang="ja-JP" dirty="0" smtClean="0"/>
          </a:p>
          <a:p>
            <a:pPr lvl="1"/>
            <a:r>
              <a:rPr kumimoji="1" lang="ja-JP" altLang="en-US" dirty="0"/>
              <a:t>全て</a:t>
            </a:r>
            <a:r>
              <a:rPr kumimoji="1" lang="ja-JP" altLang="en-US" dirty="0" smtClean="0"/>
              <a:t>の仕様を検証する</a:t>
            </a:r>
            <a:r>
              <a:rPr kumimoji="1" lang="en-US" altLang="ja-JP" dirty="0" smtClean="0"/>
              <a:t/>
            </a:r>
            <a:br>
              <a:rPr kumimoji="1" lang="en-US" altLang="ja-JP" dirty="0" smtClean="0"/>
            </a:br>
            <a:r>
              <a:rPr kumimoji="1" lang="ja-JP" altLang="en-US" dirty="0" smtClean="0"/>
              <a:t>→膨大な実行コスト</a:t>
            </a:r>
            <a:endParaRPr kumimoji="1" lang="ja-JP" altLang="en-US" dirty="0"/>
          </a:p>
        </p:txBody>
      </p:sp>
      <p:sp>
        <p:nvSpPr>
          <p:cNvPr id="8" name="コンテンツ プレースホルダー 7"/>
          <p:cNvSpPr>
            <a:spLocks noGrp="1"/>
          </p:cNvSpPr>
          <p:nvPr>
            <p:ph sz="quarter" idx="2"/>
          </p:nvPr>
        </p:nvSpPr>
        <p:spPr/>
        <p:txBody>
          <a:bodyPr>
            <a:normAutofit fontScale="70000" lnSpcReduction="20000"/>
          </a:bodyPr>
          <a:lstStyle/>
          <a:p>
            <a:endParaRPr kumimoji="1" lang="ja-JP" altLang="en-US"/>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9880" y="1844824"/>
            <a:ext cx="4225280" cy="4058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スライド番号プレースホルダー 9"/>
          <p:cNvSpPr>
            <a:spLocks noGrp="1"/>
          </p:cNvSpPr>
          <p:nvPr>
            <p:ph type="sldNum" sz="quarter" idx="12"/>
          </p:nvPr>
        </p:nvSpPr>
        <p:spPr/>
        <p:txBody>
          <a:bodyPr/>
          <a:lstStyle/>
          <a:p>
            <a:fld id="{3874AB8F-D747-4C75-B7FD-AB7A376119A3}" type="slidenum">
              <a:rPr kumimoji="1" lang="ja-JP" altLang="en-US" smtClean="0"/>
              <a:t>47</a:t>
            </a:fld>
            <a:endParaRPr kumimoji="1" lang="ja-JP" altLang="en-US"/>
          </a:p>
        </p:txBody>
      </p:sp>
    </p:spTree>
    <p:extLst>
      <p:ext uri="{BB962C8B-B14F-4D97-AF65-F5344CB8AC3E}">
        <p14:creationId xmlns:p14="http://schemas.microsoft.com/office/powerpoint/2010/main" val="259085971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提案手法</a:t>
            </a:r>
            <a:endParaRPr kumimoji="1" lang="ja-JP" altLang="en-US" dirty="0"/>
          </a:p>
        </p:txBody>
      </p:sp>
      <p:sp>
        <p:nvSpPr>
          <p:cNvPr id="3" name="コンテンツ プレースホルダー 2"/>
          <p:cNvSpPr>
            <a:spLocks noGrp="1"/>
          </p:cNvSpPr>
          <p:nvPr>
            <p:ph sz="quarter" idx="1"/>
          </p:nvPr>
        </p:nvSpPr>
        <p:spPr/>
        <p:txBody>
          <a:bodyPr>
            <a:normAutofit fontScale="85000" lnSpcReduction="20000"/>
          </a:bodyPr>
          <a:lstStyle/>
          <a:p>
            <a:r>
              <a:rPr lang="en-US" altLang="ja-JP" dirty="0" smtClean="0"/>
              <a:t>RQV</a:t>
            </a:r>
            <a:r>
              <a:rPr lang="ja-JP" altLang="en-US" dirty="0" smtClean="0"/>
              <a:t>高速化のために</a:t>
            </a:r>
            <a:r>
              <a:rPr lang="en-US" altLang="ja-JP" dirty="0" smtClean="0"/>
              <a:t/>
            </a:r>
            <a:br>
              <a:rPr lang="en-US" altLang="ja-JP" dirty="0" smtClean="0"/>
            </a:br>
            <a:r>
              <a:rPr lang="en-US" altLang="ja-JP" dirty="0" smtClean="0"/>
              <a:t>	</a:t>
            </a:r>
            <a:r>
              <a:rPr lang="ja-JP" altLang="en-US" dirty="0" smtClean="0"/>
              <a:t>ソ</a:t>
            </a:r>
            <a:r>
              <a:rPr kumimoji="1" lang="ja-JP" altLang="en-US" dirty="0" smtClean="0"/>
              <a:t>フトウェア工学で用いられる手法を適用</a:t>
            </a:r>
            <a:endParaRPr kumimoji="1" lang="en-US" altLang="ja-JP" dirty="0" smtClean="0"/>
          </a:p>
          <a:p>
            <a:pPr lvl="1"/>
            <a:r>
              <a:rPr lang="en-US" altLang="ja-JP" dirty="0" smtClean="0"/>
              <a:t>Caching</a:t>
            </a:r>
          </a:p>
          <a:p>
            <a:pPr lvl="2"/>
            <a:r>
              <a:rPr lang="ja-JP" altLang="en-US" dirty="0"/>
              <a:t>計算</a:t>
            </a:r>
            <a:r>
              <a:rPr lang="ja-JP" altLang="en-US" dirty="0" smtClean="0"/>
              <a:t>の局所化を利用した高速化手法</a:t>
            </a:r>
            <a:endParaRPr lang="en-US" altLang="ja-JP" dirty="0" smtClean="0"/>
          </a:p>
          <a:p>
            <a:pPr lvl="2"/>
            <a:r>
              <a:rPr kumimoji="1" lang="ja-JP" altLang="en-US" dirty="0" smtClean="0"/>
              <a:t>仕様の検証結果をメモリに保存しておき、同一の検証を要した場合に保存しておいた検証結果をそのまま利用</a:t>
            </a:r>
            <a:endParaRPr kumimoji="1" lang="en-US" altLang="ja-JP" dirty="0"/>
          </a:p>
          <a:p>
            <a:pPr lvl="1"/>
            <a:r>
              <a:rPr lang="en-US" altLang="ja-JP" dirty="0" err="1" smtClean="0"/>
              <a:t>Lookahead</a:t>
            </a:r>
            <a:endParaRPr lang="en-US" altLang="ja-JP" dirty="0" smtClean="0"/>
          </a:p>
          <a:p>
            <a:pPr lvl="2"/>
            <a:r>
              <a:rPr kumimoji="1" lang="ja-JP" altLang="en-US" dirty="0" smtClean="0"/>
              <a:t>環境の変化が連続的である事を利用した高速化手法</a:t>
            </a:r>
            <a:endParaRPr kumimoji="1" lang="en-US" altLang="ja-JP" dirty="0" smtClean="0"/>
          </a:p>
          <a:p>
            <a:pPr lvl="2"/>
            <a:r>
              <a:rPr lang="ja-JP" altLang="en-US" dirty="0" smtClean="0"/>
              <a:t>計算資源が余っている時間帯を利用して現在のドメインから近いドメインを先回りして計算</a:t>
            </a:r>
            <a:r>
              <a:rPr lang="en-US" altLang="ja-JP" dirty="0" smtClean="0"/>
              <a:t>,</a:t>
            </a:r>
            <a:r>
              <a:rPr lang="ja-JP" altLang="en-US" dirty="0" smtClean="0"/>
              <a:t>検証時に利用</a:t>
            </a:r>
            <a:endParaRPr kumimoji="1" lang="en-US" altLang="ja-JP" dirty="0"/>
          </a:p>
          <a:p>
            <a:pPr lvl="1"/>
            <a:r>
              <a:rPr lang="en-US" altLang="ja-JP" dirty="0" smtClean="0"/>
              <a:t>Nearly-Optimal Reconfiguration</a:t>
            </a:r>
          </a:p>
          <a:p>
            <a:pPr lvl="2"/>
            <a:r>
              <a:rPr kumimoji="1" lang="ja-JP" altLang="en-US" dirty="0" smtClean="0"/>
              <a:t>最適ではないが十分に良い仕様を選択する高速化手法</a:t>
            </a:r>
            <a:endParaRPr kumimoji="1" lang="en-US" altLang="ja-JP" dirty="0" smtClean="0"/>
          </a:p>
          <a:p>
            <a:pPr lvl="2"/>
            <a:r>
              <a:rPr lang="ja-JP" altLang="en-US" dirty="0" smtClean="0"/>
              <a:t>「～を最小／最大にする」という要求が存在する時に利用可能</a:t>
            </a:r>
            <a:endParaRPr lang="en-US" altLang="ja-JP" dirty="0" smtClean="0"/>
          </a:p>
          <a:p>
            <a:pPr lvl="2"/>
            <a:r>
              <a:rPr kumimoji="1" lang="ja-JP" altLang="en-US" dirty="0" smtClean="0"/>
              <a:t>十分に良い結果が見つかった段階で計算が終了</a:t>
            </a:r>
            <a:endParaRPr kumimoji="1" lang="ja-JP" altLang="en-US" dirty="0"/>
          </a:p>
        </p:txBody>
      </p:sp>
      <p:sp>
        <p:nvSpPr>
          <p:cNvPr id="4" name="スライド番号プレースホルダー 3"/>
          <p:cNvSpPr>
            <a:spLocks noGrp="1"/>
          </p:cNvSpPr>
          <p:nvPr>
            <p:ph type="sldNum" sz="quarter" idx="12"/>
          </p:nvPr>
        </p:nvSpPr>
        <p:spPr/>
        <p:txBody>
          <a:bodyPr/>
          <a:lstStyle/>
          <a:p>
            <a:fld id="{3874AB8F-D747-4C75-B7FD-AB7A376119A3}" type="slidenum">
              <a:rPr kumimoji="1" lang="ja-JP" altLang="en-US" smtClean="0"/>
              <a:t>48</a:t>
            </a:fld>
            <a:endParaRPr kumimoji="1" lang="ja-JP" altLang="en-US"/>
          </a:p>
        </p:txBody>
      </p:sp>
    </p:spTree>
    <p:extLst>
      <p:ext uri="{BB962C8B-B14F-4D97-AF65-F5344CB8AC3E}">
        <p14:creationId xmlns:p14="http://schemas.microsoft.com/office/powerpoint/2010/main" val="315583969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評価</a:t>
            </a:r>
            <a:endParaRPr kumimoji="1" lang="ja-JP" altLang="en-US" dirty="0"/>
          </a:p>
        </p:txBody>
      </p:sp>
      <p:sp>
        <p:nvSpPr>
          <p:cNvPr id="3" name="コンテンツ プレースホルダー 2"/>
          <p:cNvSpPr>
            <a:spLocks noGrp="1"/>
          </p:cNvSpPr>
          <p:nvPr>
            <p:ph sz="quarter" idx="1"/>
          </p:nvPr>
        </p:nvSpPr>
        <p:spPr/>
        <p:txBody>
          <a:bodyPr/>
          <a:lstStyle/>
          <a:p>
            <a:r>
              <a:rPr kumimoji="1" lang="ja-JP" altLang="en-US" dirty="0" smtClean="0"/>
              <a:t>各高速化手法と既存</a:t>
            </a:r>
            <a:r>
              <a:rPr kumimoji="1" lang="en-US" altLang="ja-JP" dirty="0" smtClean="0"/>
              <a:t>RQV</a:t>
            </a:r>
            <a:r>
              <a:rPr kumimoji="1" lang="ja-JP" altLang="en-US" dirty="0" smtClean="0"/>
              <a:t>との実行時間を評価</a:t>
            </a:r>
            <a:endParaRPr kumimoji="1" lang="en-US" altLang="ja-JP" dirty="0" smtClean="0"/>
          </a:p>
          <a:p>
            <a:pPr lvl="1"/>
            <a:r>
              <a:rPr kumimoji="1" lang="ja-JP" altLang="en-US" sz="1600" dirty="0" smtClean="0"/>
              <a:t>海洋調査潜水艦の実行時に利用するセンサーの切り替えシナリオを利用</a:t>
            </a:r>
            <a:endParaRPr kumimoji="1" lang="en-US" altLang="ja-JP" sz="1600" dirty="0" smtClean="0"/>
          </a:p>
          <a:p>
            <a:pPr lvl="1"/>
            <a:r>
              <a:rPr lang="ja-JP" altLang="en-US" sz="1600" dirty="0" smtClean="0"/>
              <a:t>下図は適応実施回数に対する累積実行時間のグラフ</a:t>
            </a:r>
            <a:endParaRPr lang="en-US" altLang="ja-JP" sz="1600" dirty="0" smtClean="0"/>
          </a:p>
          <a:p>
            <a:pPr lvl="1"/>
            <a:r>
              <a:rPr lang="ja-JP" altLang="en-US" sz="1600" dirty="0" smtClean="0"/>
              <a:t>キャッシュのメモリサイズを変化させた場合の効果の違いも評価</a:t>
            </a:r>
            <a:endParaRPr lang="en-US" altLang="ja-JP" sz="1600" dirty="0" smtClean="0"/>
          </a:p>
          <a:p>
            <a:pPr lvl="1"/>
            <a:r>
              <a:rPr lang="ja-JP" altLang="en-US" dirty="0"/>
              <a:t>いずれ</a:t>
            </a:r>
            <a:r>
              <a:rPr lang="ja-JP" altLang="en-US" dirty="0" smtClean="0"/>
              <a:t>の手法も</a:t>
            </a:r>
            <a:r>
              <a:rPr lang="en-US" altLang="ja-JP" dirty="0" smtClean="0"/>
              <a:t>RQV</a:t>
            </a:r>
            <a:r>
              <a:rPr lang="ja-JP" altLang="en-US" dirty="0" smtClean="0"/>
              <a:t>の高速化に成功している</a:t>
            </a:r>
            <a:endParaRPr kumimoji="1" lang="en-US" altLang="ja-JP" dirty="0" smtClean="0"/>
          </a:p>
          <a:p>
            <a:pPr lvl="2"/>
            <a:r>
              <a:rPr lang="ja-JP" altLang="en-US" dirty="0"/>
              <a:t>特に</a:t>
            </a:r>
            <a:r>
              <a:rPr kumimoji="1" lang="en-US" altLang="ja-JP" dirty="0" smtClean="0"/>
              <a:t>Nearly-Optimal reconfiguration</a:t>
            </a:r>
            <a:r>
              <a:rPr kumimoji="1" lang="ja-JP" altLang="en-US" dirty="0" smtClean="0"/>
              <a:t>はキャッシュサイズに依存せず高い効果を発揮していた</a:t>
            </a:r>
            <a:endParaRPr kumimoji="1" lang="ja-JP" alt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3437" y="3701405"/>
            <a:ext cx="7477125" cy="44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37" y="4149080"/>
            <a:ext cx="7581900" cy="229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3874AB8F-D747-4C75-B7FD-AB7A376119A3}" type="slidenum">
              <a:rPr kumimoji="1" lang="ja-JP" altLang="en-US" smtClean="0"/>
              <a:t>49</a:t>
            </a:fld>
            <a:endParaRPr kumimoji="1" lang="ja-JP" altLang="en-US"/>
          </a:p>
        </p:txBody>
      </p:sp>
    </p:spTree>
    <p:extLst>
      <p:ext uri="{BB962C8B-B14F-4D97-AF65-F5344CB8AC3E}">
        <p14:creationId xmlns:p14="http://schemas.microsoft.com/office/powerpoint/2010/main" val="2398435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Evaluation</a:t>
            </a:r>
            <a:endParaRPr kumimoji="1" lang="ja-JP" altLang="en-US" dirty="0"/>
          </a:p>
        </p:txBody>
      </p:sp>
      <p:pic>
        <p:nvPicPr>
          <p:cNvPr id="4" name="図 3"/>
          <p:cNvPicPr>
            <a:picLocks noChangeAspect="1"/>
          </p:cNvPicPr>
          <p:nvPr/>
        </p:nvPicPr>
        <p:blipFill>
          <a:blip r:embed="rId2"/>
          <a:stretch>
            <a:fillRect/>
          </a:stretch>
        </p:blipFill>
        <p:spPr>
          <a:xfrm>
            <a:off x="1348424" y="1566503"/>
            <a:ext cx="1475549" cy="895869"/>
          </a:xfrm>
          <a:prstGeom prst="rect">
            <a:avLst/>
          </a:prstGeom>
        </p:spPr>
      </p:pic>
      <p:sp>
        <p:nvSpPr>
          <p:cNvPr id="5" name="テキスト ボックス 4"/>
          <p:cNvSpPr txBox="1"/>
          <p:nvPr/>
        </p:nvSpPr>
        <p:spPr>
          <a:xfrm>
            <a:off x="1348424" y="2399152"/>
            <a:ext cx="1683023" cy="307777"/>
          </a:xfrm>
          <a:prstGeom prst="rect">
            <a:avLst/>
          </a:prstGeom>
          <a:noFill/>
        </p:spPr>
        <p:txBody>
          <a:bodyPr wrap="none" rtlCol="0">
            <a:spAutoFit/>
          </a:bodyPr>
          <a:lstStyle/>
          <a:p>
            <a:r>
              <a:rPr lang="en-US" altLang="ja-JP" sz="1400" dirty="0"/>
              <a:t>http://rubis.ow2.org</a:t>
            </a:r>
            <a:endParaRPr kumimoji="1" lang="ja-JP" altLang="en-US" sz="1400" dirty="0"/>
          </a:p>
        </p:txBody>
      </p:sp>
      <p:sp>
        <p:nvSpPr>
          <p:cNvPr id="6" name="テキスト ボックス 5"/>
          <p:cNvSpPr txBox="1"/>
          <p:nvPr/>
        </p:nvSpPr>
        <p:spPr>
          <a:xfrm>
            <a:off x="571657" y="1186805"/>
            <a:ext cx="3206126" cy="461665"/>
          </a:xfrm>
          <a:prstGeom prst="rect">
            <a:avLst/>
          </a:prstGeom>
          <a:noFill/>
        </p:spPr>
        <p:txBody>
          <a:bodyPr wrap="none" rtlCol="0">
            <a:spAutoFit/>
          </a:bodyPr>
          <a:lstStyle/>
          <a:p>
            <a:r>
              <a:rPr kumimoji="1" lang="en-US" altLang="ja-JP" sz="2400" dirty="0" smtClean="0"/>
              <a:t>Auction </a:t>
            </a:r>
            <a:r>
              <a:rPr lang="en-US" altLang="ja-JP" sz="2400" dirty="0"/>
              <a:t>w</a:t>
            </a:r>
            <a:r>
              <a:rPr kumimoji="1" lang="en-US" altLang="ja-JP" sz="2400" dirty="0" smtClean="0"/>
              <a:t>eb site </a:t>
            </a:r>
            <a:r>
              <a:rPr kumimoji="1" lang="en-US" altLang="ja-JP" sz="1600" dirty="0" smtClean="0"/>
              <a:t>(like </a:t>
            </a:r>
            <a:r>
              <a:rPr kumimoji="1" lang="en-US" altLang="ja-JP" sz="1600" i="1" dirty="0" smtClean="0"/>
              <a:t>eBay</a:t>
            </a:r>
            <a:r>
              <a:rPr kumimoji="1" lang="en-US" altLang="ja-JP" sz="1600" dirty="0" smtClean="0"/>
              <a:t>)</a:t>
            </a:r>
            <a:endParaRPr kumimoji="1" lang="ja-JP" altLang="en-US" sz="1600" dirty="0"/>
          </a:p>
        </p:txBody>
      </p:sp>
      <p:pic>
        <p:nvPicPr>
          <p:cNvPr id="7" name="図 6"/>
          <p:cNvPicPr>
            <a:picLocks noChangeAspect="1"/>
          </p:cNvPicPr>
          <p:nvPr/>
        </p:nvPicPr>
        <p:blipFill>
          <a:blip r:embed="rId3"/>
          <a:stretch>
            <a:fillRect/>
          </a:stretch>
        </p:blipFill>
        <p:spPr>
          <a:xfrm>
            <a:off x="4840548" y="1566503"/>
            <a:ext cx="2865791" cy="983779"/>
          </a:xfrm>
          <a:prstGeom prst="rect">
            <a:avLst/>
          </a:prstGeom>
        </p:spPr>
      </p:pic>
      <p:sp>
        <p:nvSpPr>
          <p:cNvPr id="9" name="テキスト ボックス 8"/>
          <p:cNvSpPr txBox="1"/>
          <p:nvPr/>
        </p:nvSpPr>
        <p:spPr>
          <a:xfrm>
            <a:off x="4224138" y="1256858"/>
            <a:ext cx="4316456" cy="461665"/>
          </a:xfrm>
          <a:prstGeom prst="rect">
            <a:avLst/>
          </a:prstGeom>
          <a:noFill/>
        </p:spPr>
        <p:txBody>
          <a:bodyPr wrap="none" rtlCol="0">
            <a:spAutoFit/>
          </a:bodyPr>
          <a:lstStyle/>
          <a:p>
            <a:r>
              <a:rPr kumimoji="1" lang="en-US" altLang="ja-JP" sz="2400" dirty="0" smtClean="0"/>
              <a:t>Bulletin-board web site</a:t>
            </a:r>
            <a:r>
              <a:rPr kumimoji="1" lang="en-US" altLang="ja-JP" sz="1600" dirty="0" smtClean="0"/>
              <a:t> (like Slashdot)</a:t>
            </a:r>
            <a:endParaRPr kumimoji="1" lang="ja-JP" altLang="en-US" sz="2400" dirty="0"/>
          </a:p>
        </p:txBody>
      </p:sp>
      <p:sp>
        <p:nvSpPr>
          <p:cNvPr id="10" name="テキスト ボックス 9"/>
          <p:cNvSpPr txBox="1"/>
          <p:nvPr/>
        </p:nvSpPr>
        <p:spPr>
          <a:xfrm>
            <a:off x="5048022" y="2291606"/>
            <a:ext cx="2306341" cy="276999"/>
          </a:xfrm>
          <a:prstGeom prst="rect">
            <a:avLst/>
          </a:prstGeom>
          <a:noFill/>
        </p:spPr>
        <p:txBody>
          <a:bodyPr wrap="none" rtlCol="0">
            <a:spAutoFit/>
          </a:bodyPr>
          <a:lstStyle/>
          <a:p>
            <a:r>
              <a:rPr lang="en-US" altLang="ja-JP" sz="1200" dirty="0"/>
              <a:t>http://jmob.ow2.org/</a:t>
            </a:r>
            <a:r>
              <a:rPr lang="en-US" altLang="ja-JP" sz="1200" dirty="0" err="1"/>
              <a:t>rubbos.html</a:t>
            </a:r>
            <a:endParaRPr kumimoji="1" lang="ja-JP" altLang="en-US" sz="1200" dirty="0"/>
          </a:p>
        </p:txBody>
      </p:sp>
      <p:sp>
        <p:nvSpPr>
          <p:cNvPr id="11" name="テキスト ボックス 10"/>
          <p:cNvSpPr txBox="1"/>
          <p:nvPr/>
        </p:nvSpPr>
        <p:spPr>
          <a:xfrm>
            <a:off x="2178182" y="2568605"/>
            <a:ext cx="4656142" cy="461665"/>
          </a:xfrm>
          <a:prstGeom prst="rect">
            <a:avLst/>
          </a:prstGeom>
          <a:noFill/>
        </p:spPr>
        <p:txBody>
          <a:bodyPr wrap="none" rtlCol="0">
            <a:spAutoFit/>
          </a:bodyPr>
          <a:lstStyle/>
          <a:p>
            <a:r>
              <a:rPr lang="en-US" altLang="ja-JP" sz="2400" dirty="0" smtClean="0"/>
              <a:t>Brownout-compliant</a:t>
            </a:r>
            <a:r>
              <a:rPr lang="ja-JP" altLang="en-US" sz="2400" dirty="0" smtClean="0"/>
              <a:t>となるよう拡張</a:t>
            </a:r>
            <a:endParaRPr kumimoji="1" lang="ja-JP" altLang="en-US" sz="2400" dirty="0"/>
          </a:p>
        </p:txBody>
      </p:sp>
      <p:pic>
        <p:nvPicPr>
          <p:cNvPr id="12" name="図 11" descr="g1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8424" y="3410113"/>
            <a:ext cx="6098449" cy="3447887"/>
          </a:xfrm>
          <a:prstGeom prst="rect">
            <a:avLst/>
          </a:prstGeom>
        </p:spPr>
      </p:pic>
      <p:sp>
        <p:nvSpPr>
          <p:cNvPr id="3" name="角丸四角形吹き出し 2"/>
          <p:cNvSpPr/>
          <p:nvPr/>
        </p:nvSpPr>
        <p:spPr>
          <a:xfrm>
            <a:off x="7354363" y="2556802"/>
            <a:ext cx="1697127" cy="873469"/>
          </a:xfrm>
          <a:prstGeom prst="wedgeRoundRectCallout">
            <a:avLst>
              <a:gd name="adj1" fmla="val -72105"/>
              <a:gd name="adj2" fmla="val 82693"/>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t>Adaptive</a:t>
            </a:r>
            <a:r>
              <a:rPr kumimoji="1" lang="ja-JP" altLang="en-US" dirty="0" smtClean="0"/>
              <a:t>なほうが</a:t>
            </a:r>
            <a:r>
              <a:rPr kumimoji="1" lang="en-US" altLang="ja-JP" dirty="0" smtClean="0"/>
              <a:t>Saturation</a:t>
            </a:r>
            <a:r>
              <a:rPr kumimoji="1" lang="ja-JP" altLang="en-US" dirty="0" smtClean="0"/>
              <a:t>を</a:t>
            </a:r>
            <a:endParaRPr kumimoji="1" lang="en-US" altLang="ja-JP" dirty="0" smtClean="0"/>
          </a:p>
          <a:p>
            <a:pPr algn="ctr"/>
            <a:r>
              <a:rPr lang="ja-JP" altLang="en-US" dirty="0" smtClean="0"/>
              <a:t>抑えられる</a:t>
            </a:r>
            <a:endParaRPr kumimoji="1" lang="ja-JP" altLang="en-US" dirty="0"/>
          </a:p>
        </p:txBody>
      </p:sp>
      <p:sp>
        <p:nvSpPr>
          <p:cNvPr id="14" name="角丸四角形吹き出し 13"/>
          <p:cNvSpPr/>
          <p:nvPr/>
        </p:nvSpPr>
        <p:spPr>
          <a:xfrm>
            <a:off x="7354363" y="2556802"/>
            <a:ext cx="1697127" cy="873469"/>
          </a:xfrm>
          <a:prstGeom prst="wedgeRoundRectCallout">
            <a:avLst>
              <a:gd name="adj1" fmla="val -191279"/>
              <a:gd name="adj2" fmla="val 73270"/>
              <a:gd name="adj3" fmla="val 16667"/>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t>Adaptive</a:t>
            </a:r>
            <a:r>
              <a:rPr kumimoji="1" lang="ja-JP" altLang="en-US" dirty="0" smtClean="0"/>
              <a:t>なほうが</a:t>
            </a:r>
            <a:r>
              <a:rPr kumimoji="1" lang="en-US" altLang="ja-JP" dirty="0" smtClean="0"/>
              <a:t>Saturation</a:t>
            </a:r>
            <a:r>
              <a:rPr kumimoji="1" lang="ja-JP" altLang="en-US" dirty="0" smtClean="0"/>
              <a:t>を</a:t>
            </a:r>
            <a:endParaRPr kumimoji="1" lang="en-US" altLang="ja-JP" dirty="0" smtClean="0"/>
          </a:p>
          <a:p>
            <a:pPr algn="ctr"/>
            <a:r>
              <a:rPr lang="ja-JP" altLang="en-US" dirty="0" smtClean="0"/>
              <a:t>抑えられる</a:t>
            </a:r>
            <a:endParaRPr kumimoji="1" lang="ja-JP" altLang="en-US" dirty="0"/>
          </a:p>
        </p:txBody>
      </p:sp>
    </p:spTree>
    <p:extLst>
      <p:ext uri="{BB962C8B-B14F-4D97-AF65-F5344CB8AC3E}">
        <p14:creationId xmlns:p14="http://schemas.microsoft.com/office/powerpoint/2010/main" val="2887275403"/>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関連研究</a:t>
            </a:r>
            <a:endParaRPr kumimoji="1" lang="ja-JP" altLang="en-US" dirty="0"/>
          </a:p>
        </p:txBody>
      </p:sp>
      <p:sp>
        <p:nvSpPr>
          <p:cNvPr id="3" name="コンテンツ プレースホルダー 2"/>
          <p:cNvSpPr>
            <a:spLocks noGrp="1"/>
          </p:cNvSpPr>
          <p:nvPr>
            <p:ph sz="quarter" idx="1"/>
          </p:nvPr>
        </p:nvSpPr>
        <p:spPr/>
        <p:txBody>
          <a:bodyPr>
            <a:normAutofit fontScale="77500" lnSpcReduction="20000"/>
          </a:bodyPr>
          <a:lstStyle/>
          <a:p>
            <a:r>
              <a:rPr lang="ja-JP" altLang="en-US" dirty="0"/>
              <a:t>今回適応した技術は様々なところで利用されている</a:t>
            </a:r>
            <a:r>
              <a:rPr lang="en-US" altLang="ja-JP" dirty="0"/>
              <a:t/>
            </a:r>
            <a:br>
              <a:rPr lang="en-US" altLang="ja-JP" dirty="0"/>
            </a:br>
            <a:r>
              <a:rPr lang="ja-JP" altLang="en-US" dirty="0"/>
              <a:t>しかし実行時モデル検証では利用されていなかった</a:t>
            </a:r>
            <a:endParaRPr lang="en-US" altLang="ja-JP" dirty="0"/>
          </a:p>
          <a:p>
            <a:pPr lvl="1"/>
            <a:r>
              <a:rPr lang="en-US" altLang="ja-JP" dirty="0" err="1"/>
              <a:t>Chach</a:t>
            </a:r>
            <a:r>
              <a:rPr lang="en-US" altLang="ja-JP" dirty="0"/>
              <a:t/>
            </a:r>
            <a:br>
              <a:rPr lang="en-US" altLang="ja-JP" dirty="0"/>
            </a:br>
            <a:r>
              <a:rPr lang="ja-JP" altLang="en-US" dirty="0"/>
              <a:t>→</a:t>
            </a:r>
            <a:r>
              <a:rPr lang="en-US" altLang="ja-JP" dirty="0"/>
              <a:t>Web</a:t>
            </a:r>
            <a:r>
              <a:rPr lang="ja-JP" altLang="en-US" dirty="0"/>
              <a:t>サービス</a:t>
            </a:r>
            <a:r>
              <a:rPr lang="en-US" altLang="ja-JP" dirty="0"/>
              <a:t>,</a:t>
            </a:r>
            <a:r>
              <a:rPr lang="ja-JP" altLang="en-US" dirty="0"/>
              <a:t>プロセッサ</a:t>
            </a:r>
            <a:endParaRPr lang="en-US" altLang="ja-JP" dirty="0"/>
          </a:p>
          <a:p>
            <a:pPr lvl="1"/>
            <a:r>
              <a:rPr lang="en-US" altLang="ja-JP" dirty="0" err="1"/>
              <a:t>Lookahead</a:t>
            </a:r>
            <a:r>
              <a:rPr lang="en-US" altLang="ja-JP" dirty="0"/>
              <a:t/>
            </a:r>
            <a:br>
              <a:rPr lang="en-US" altLang="ja-JP" dirty="0"/>
            </a:br>
            <a:r>
              <a:rPr lang="ja-JP" altLang="en-US" dirty="0"/>
              <a:t>→言語認識</a:t>
            </a:r>
            <a:r>
              <a:rPr lang="en-US" altLang="ja-JP" dirty="0"/>
              <a:t>,</a:t>
            </a:r>
            <a:r>
              <a:rPr lang="ja-JP" altLang="en-US" dirty="0"/>
              <a:t>計算資源提供サービス</a:t>
            </a:r>
            <a:endParaRPr lang="en-US" altLang="ja-JP" dirty="0"/>
          </a:p>
          <a:p>
            <a:pPr lvl="1"/>
            <a:r>
              <a:rPr lang="en-US" altLang="ja-JP" dirty="0"/>
              <a:t>Nearly-optimal configuration</a:t>
            </a:r>
            <a:br>
              <a:rPr lang="en-US" altLang="ja-JP" dirty="0"/>
            </a:br>
            <a:r>
              <a:rPr lang="ja-JP" altLang="en-US" dirty="0"/>
              <a:t>→ネットワークトラフィック</a:t>
            </a:r>
            <a:r>
              <a:rPr lang="en-US" altLang="ja-JP" dirty="0"/>
              <a:t>,</a:t>
            </a:r>
            <a:r>
              <a:rPr lang="ja-JP" altLang="en-US" dirty="0"/>
              <a:t>マルウェア発見等々</a:t>
            </a:r>
            <a:endParaRPr lang="en-US" altLang="ja-JP" dirty="0"/>
          </a:p>
          <a:p>
            <a:r>
              <a:rPr lang="en-US" altLang="ja-JP" dirty="0"/>
              <a:t>RQV</a:t>
            </a:r>
            <a:r>
              <a:rPr lang="ja-JP" altLang="en-US" dirty="0"/>
              <a:t>の他の高速化手法</a:t>
            </a:r>
            <a:endParaRPr lang="en-US" altLang="ja-JP" dirty="0"/>
          </a:p>
          <a:p>
            <a:pPr lvl="1"/>
            <a:r>
              <a:rPr lang="ja-JP" altLang="en-US" dirty="0"/>
              <a:t>モデルを細分化し、変更箇所のみを再度検証する</a:t>
            </a:r>
            <a:endParaRPr lang="en-US" altLang="ja-JP" dirty="0"/>
          </a:p>
          <a:p>
            <a:pPr lvl="1"/>
            <a:r>
              <a:rPr lang="ja-JP" altLang="en-US" dirty="0"/>
              <a:t>それぞれのコンポーネントを独立検証し</a:t>
            </a:r>
            <a:r>
              <a:rPr lang="en-US" altLang="ja-JP" dirty="0"/>
              <a:t>,</a:t>
            </a:r>
            <a:r>
              <a:rPr lang="ja-JP" altLang="en-US" dirty="0"/>
              <a:t>システム全体の性質を推測</a:t>
            </a:r>
            <a:endParaRPr lang="en-US" altLang="ja-JP" dirty="0"/>
          </a:p>
          <a:p>
            <a:pPr lvl="1"/>
            <a:r>
              <a:rPr lang="ja-JP" altLang="en-US" dirty="0"/>
              <a:t>信頼性に関わる要求を予め計算しておき、実行時にその値を入れ替える事でモデルを更新</a:t>
            </a:r>
            <a:endParaRPr lang="en-US" altLang="ja-JP" dirty="0"/>
          </a:p>
        </p:txBody>
      </p:sp>
      <p:sp>
        <p:nvSpPr>
          <p:cNvPr id="4" name="スライド番号プレースホルダー 3"/>
          <p:cNvSpPr>
            <a:spLocks noGrp="1"/>
          </p:cNvSpPr>
          <p:nvPr>
            <p:ph type="sldNum" sz="quarter" idx="12"/>
          </p:nvPr>
        </p:nvSpPr>
        <p:spPr/>
        <p:txBody>
          <a:bodyPr/>
          <a:lstStyle/>
          <a:p>
            <a:fld id="{3874AB8F-D747-4C75-B7FD-AB7A376119A3}" type="slidenum">
              <a:rPr kumimoji="1" lang="ja-JP" altLang="en-US" smtClean="0"/>
              <a:t>50</a:t>
            </a:fld>
            <a:endParaRPr kumimoji="1" lang="ja-JP" altLang="en-US"/>
          </a:p>
        </p:txBody>
      </p:sp>
    </p:spTree>
    <p:extLst>
      <p:ext uri="{BB962C8B-B14F-4D97-AF65-F5344CB8AC3E}">
        <p14:creationId xmlns:p14="http://schemas.microsoft.com/office/powerpoint/2010/main" val="26642635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私見</a:t>
            </a:r>
            <a:r>
              <a:rPr lang="en-US" altLang="ja-JP" dirty="0" smtClean="0"/>
              <a:t>,SSR</a:t>
            </a:r>
            <a:r>
              <a:rPr lang="ja-JP" altLang="en-US" dirty="0" smtClean="0"/>
              <a:t>における位置づけ</a:t>
            </a:r>
            <a:endParaRPr kumimoji="1" lang="ja-JP" altLang="en-US" dirty="0"/>
          </a:p>
        </p:txBody>
      </p:sp>
      <p:sp>
        <p:nvSpPr>
          <p:cNvPr id="3" name="コンテンツ プレースホルダー 2"/>
          <p:cNvSpPr>
            <a:spLocks noGrp="1"/>
          </p:cNvSpPr>
          <p:nvPr>
            <p:ph sz="quarter" idx="1"/>
          </p:nvPr>
        </p:nvSpPr>
        <p:spPr>
          <a:xfrm>
            <a:off x="457200" y="1219200"/>
            <a:ext cx="8579296" cy="4937760"/>
          </a:xfrm>
        </p:spPr>
        <p:txBody>
          <a:bodyPr>
            <a:normAutofit fontScale="85000" lnSpcReduction="10000"/>
          </a:bodyPr>
          <a:lstStyle/>
          <a:p>
            <a:r>
              <a:rPr kumimoji="1" lang="ja-JP" altLang="en-US" dirty="0" smtClean="0"/>
              <a:t>私見</a:t>
            </a:r>
            <a:endParaRPr kumimoji="1" lang="en-US" altLang="ja-JP" dirty="0" smtClean="0"/>
          </a:p>
          <a:p>
            <a:pPr lvl="1"/>
            <a:r>
              <a:rPr lang="ja-JP" altLang="en-US" dirty="0" smtClean="0"/>
              <a:t>長所：</a:t>
            </a:r>
            <a:r>
              <a:rPr lang="en-US" altLang="ja-JP" dirty="0" smtClean="0"/>
              <a:t/>
            </a:r>
            <a:br>
              <a:rPr lang="en-US" altLang="ja-JP" dirty="0" smtClean="0"/>
            </a:br>
            <a:r>
              <a:rPr lang="ja-JP" altLang="en-US" dirty="0" smtClean="0"/>
              <a:t>問題の特徴に合った手法を利用して確実に高速化を実現</a:t>
            </a:r>
            <a:endParaRPr lang="en-US" altLang="ja-JP" dirty="0" smtClean="0"/>
          </a:p>
          <a:p>
            <a:pPr lvl="1"/>
            <a:r>
              <a:rPr kumimoji="1" lang="ja-JP" altLang="en-US" dirty="0" smtClean="0"/>
              <a:t>短所：</a:t>
            </a:r>
            <a:r>
              <a:rPr kumimoji="1" lang="en-US" altLang="ja-JP" dirty="0" smtClean="0"/>
              <a:t/>
            </a:r>
            <a:br>
              <a:rPr kumimoji="1" lang="en-US" altLang="ja-JP" dirty="0" smtClean="0"/>
            </a:br>
            <a:r>
              <a:rPr kumimoji="1" lang="ja-JP" altLang="en-US" dirty="0" smtClean="0"/>
              <a:t>利用されている技術自体の目新しさはあまりない</a:t>
            </a:r>
            <a:endParaRPr kumimoji="1" lang="en-US" altLang="ja-JP" dirty="0" smtClean="0"/>
          </a:p>
          <a:p>
            <a:r>
              <a:rPr kumimoji="1" lang="en-US" altLang="ja-JP" dirty="0" smtClean="0"/>
              <a:t>SSR</a:t>
            </a:r>
            <a:r>
              <a:rPr kumimoji="1" lang="ja-JP" altLang="en-US" dirty="0" smtClean="0"/>
              <a:t>における位置づけ</a:t>
            </a:r>
            <a:endParaRPr kumimoji="1" lang="en-US" altLang="ja-JP" dirty="0" smtClean="0"/>
          </a:p>
          <a:p>
            <a:pPr lvl="1"/>
            <a:r>
              <a:rPr lang="ja-JP" altLang="en-US" dirty="0"/>
              <a:t>先行</a:t>
            </a:r>
            <a:r>
              <a:rPr lang="ja-JP" altLang="en-US" dirty="0" smtClean="0"/>
              <a:t>研究の</a:t>
            </a:r>
            <a:r>
              <a:rPr lang="en-US" altLang="ja-JP" dirty="0" smtClean="0"/>
              <a:t>RQV</a:t>
            </a:r>
            <a:r>
              <a:rPr lang="ja-JP" altLang="en-US" dirty="0" smtClean="0"/>
              <a:t>は適切な仕様を検証から導き出している</a:t>
            </a:r>
            <a:r>
              <a:rPr lang="en-US" altLang="ja-JP" dirty="0" smtClean="0"/>
              <a:t/>
            </a:r>
            <a:br>
              <a:rPr lang="en-US" altLang="ja-JP" dirty="0" smtClean="0"/>
            </a:br>
            <a:r>
              <a:rPr lang="ja-JP" altLang="en-US" dirty="0" smtClean="0"/>
              <a:t>→適応進化が適切に行われるよう制御するための効果的技術</a:t>
            </a:r>
            <a:endParaRPr lang="en-US" altLang="ja-JP" dirty="0" smtClean="0"/>
          </a:p>
          <a:p>
            <a:pPr lvl="1"/>
            <a:r>
              <a:rPr kumimoji="1" lang="ja-JP" altLang="en-US" dirty="0" smtClean="0"/>
              <a:t>本論文における高速化</a:t>
            </a:r>
            <a:r>
              <a:rPr kumimoji="1" lang="en-US" altLang="ja-JP" dirty="0" smtClean="0"/>
              <a:t/>
            </a:r>
            <a:br>
              <a:rPr kumimoji="1" lang="en-US" altLang="ja-JP" dirty="0" smtClean="0"/>
            </a:br>
            <a:r>
              <a:rPr kumimoji="1" lang="ja-JP" altLang="en-US" dirty="0" smtClean="0"/>
              <a:t>→大規模システム適用時に計算量課題が生じた場合の参考</a:t>
            </a:r>
            <a:endParaRPr kumimoji="1" lang="ja-JP" altLang="en-US" dirty="0"/>
          </a:p>
        </p:txBody>
      </p:sp>
      <p:sp>
        <p:nvSpPr>
          <p:cNvPr id="4" name="スライド番号プレースホルダー 3"/>
          <p:cNvSpPr>
            <a:spLocks noGrp="1"/>
          </p:cNvSpPr>
          <p:nvPr>
            <p:ph type="sldNum" sz="quarter" idx="12"/>
          </p:nvPr>
        </p:nvSpPr>
        <p:spPr/>
        <p:txBody>
          <a:bodyPr/>
          <a:lstStyle/>
          <a:p>
            <a:fld id="{3874AB8F-D747-4C75-B7FD-AB7A376119A3}" type="slidenum">
              <a:rPr kumimoji="1" lang="ja-JP" altLang="en-US" smtClean="0"/>
              <a:t>51</a:t>
            </a:fld>
            <a:endParaRPr kumimoji="1" lang="ja-JP" altLang="en-US"/>
          </a:p>
        </p:txBody>
      </p:sp>
    </p:spTree>
    <p:extLst>
      <p:ext uri="{BB962C8B-B14F-4D97-AF65-F5344CB8AC3E}">
        <p14:creationId xmlns:p14="http://schemas.microsoft.com/office/powerpoint/2010/main" val="1140171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まとめ</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en-US" altLang="ja-JP" sz="2800" dirty="0" smtClean="0"/>
              <a:t>Cloud</a:t>
            </a:r>
            <a:r>
              <a:rPr kumimoji="1" lang="ja-JP" altLang="en-US" sz="2800" dirty="0" smtClean="0"/>
              <a:t>アプリのための</a:t>
            </a:r>
            <a:r>
              <a:rPr kumimoji="1" lang="en-US" altLang="ja-JP" sz="2800" dirty="0" smtClean="0"/>
              <a:t>Brownout paradigm</a:t>
            </a:r>
            <a:r>
              <a:rPr kumimoji="1" lang="ja-JP" altLang="en-US" sz="2800" dirty="0" smtClean="0"/>
              <a:t>を提案</a:t>
            </a:r>
            <a:endParaRPr kumimoji="1" lang="en-US" altLang="ja-JP" sz="2800" dirty="0" smtClean="0"/>
          </a:p>
          <a:p>
            <a:pPr lvl="1"/>
            <a:r>
              <a:rPr kumimoji="1" lang="en-US" altLang="ja-JP" sz="2400" dirty="0" smtClean="0"/>
              <a:t>Optional</a:t>
            </a:r>
            <a:r>
              <a:rPr kumimoji="1" lang="ja-JP" altLang="en-US" sz="2400" dirty="0" smtClean="0"/>
              <a:t>箇所を含むようなアプリケーションモデル</a:t>
            </a:r>
            <a:endParaRPr kumimoji="1" lang="en-US" altLang="ja-JP" sz="2400" dirty="0" smtClean="0"/>
          </a:p>
          <a:p>
            <a:pPr lvl="1"/>
            <a:r>
              <a:rPr lang="ja-JP" altLang="en-US" sz="2400" dirty="0" smtClean="0"/>
              <a:t>制御理論に基づくコントローラ生成</a:t>
            </a:r>
            <a:endParaRPr lang="en-US" altLang="ja-JP" sz="2400" dirty="0"/>
          </a:p>
          <a:p>
            <a:pPr lvl="1"/>
            <a:r>
              <a:rPr kumimoji="1" lang="ja-JP" altLang="en-US" sz="2400" dirty="0" smtClean="0"/>
              <a:t>代表的な</a:t>
            </a:r>
            <a:r>
              <a:rPr kumimoji="1" lang="en-US" altLang="ja-JP" sz="2400" dirty="0" smtClean="0"/>
              <a:t>Cloud</a:t>
            </a:r>
            <a:r>
              <a:rPr kumimoji="1" lang="ja-JP" altLang="en-US" sz="2400" dirty="0" smtClean="0"/>
              <a:t>ベンチマーク</a:t>
            </a:r>
            <a:r>
              <a:rPr lang="en-US" altLang="ja-JP" sz="2400" dirty="0" smtClean="0"/>
              <a:t>(</a:t>
            </a:r>
            <a:r>
              <a:rPr lang="en-US" altLang="ja-JP" sz="2400" dirty="0" err="1" smtClean="0"/>
              <a:t>RUBiS,RUBBoS</a:t>
            </a:r>
            <a:r>
              <a:rPr lang="en-US" altLang="ja-JP" sz="2400" dirty="0" smtClean="0"/>
              <a:t>)</a:t>
            </a:r>
            <a:r>
              <a:rPr kumimoji="1" lang="ja-JP" altLang="en-US" sz="2400" dirty="0" smtClean="0"/>
              <a:t>に適用，評価</a:t>
            </a:r>
            <a:endParaRPr kumimoji="1" lang="en-US" altLang="ja-JP" sz="2400" dirty="0" smtClean="0"/>
          </a:p>
          <a:p>
            <a:pPr marL="457200" lvl="1" indent="0">
              <a:buNone/>
            </a:pPr>
            <a:r>
              <a:rPr lang="en-US" altLang="ja-JP" sz="2400" dirty="0" smtClean="0"/>
              <a:t>→ non-adaptive</a:t>
            </a:r>
            <a:r>
              <a:rPr lang="ja-JP" altLang="en-US" sz="2400" dirty="0" smtClean="0"/>
              <a:t>なものと比べよりロバスト</a:t>
            </a:r>
            <a:endParaRPr kumimoji="1" lang="en-US" altLang="ja-JP" sz="2400" dirty="0" smtClean="0"/>
          </a:p>
          <a:p>
            <a:pPr lvl="2"/>
            <a:r>
              <a:rPr lang="ja-JP" altLang="en-US" sz="2000" dirty="0" smtClean="0"/>
              <a:t>より多くのユーザをサポートし，消費リソース量も低減</a:t>
            </a:r>
            <a:r>
              <a:rPr lang="en-US" altLang="ja-JP" sz="2000" dirty="0"/>
              <a:t> </a:t>
            </a:r>
          </a:p>
          <a:p>
            <a:r>
              <a:rPr kumimoji="1" lang="en-US" altLang="ja-JP" dirty="0" smtClean="0"/>
              <a:t>Future work</a:t>
            </a:r>
          </a:p>
          <a:p>
            <a:pPr lvl="1"/>
            <a:r>
              <a:rPr kumimoji="1" lang="ja-JP" altLang="en-US" sz="2400" dirty="0" smtClean="0"/>
              <a:t>他のメカニズムに適用</a:t>
            </a:r>
            <a:endParaRPr kumimoji="1" lang="en-US" altLang="ja-JP" sz="2400" dirty="0" smtClean="0"/>
          </a:p>
          <a:p>
            <a:pPr lvl="2"/>
            <a:r>
              <a:rPr lang="en-US" altLang="ja-JP" sz="2000" dirty="0"/>
              <a:t>h</a:t>
            </a:r>
            <a:r>
              <a:rPr lang="en-US" altLang="ja-JP" sz="2000" dirty="0" smtClean="0"/>
              <a:t>orizontal/vertical elasticity</a:t>
            </a:r>
          </a:p>
          <a:p>
            <a:pPr lvl="2"/>
            <a:r>
              <a:rPr lang="en-US" altLang="ja-JP" sz="2000" dirty="0" smtClean="0"/>
              <a:t>migration</a:t>
            </a:r>
            <a:endParaRPr kumimoji="1" lang="en-US" altLang="ja-JP" sz="2000" dirty="0" smtClean="0"/>
          </a:p>
        </p:txBody>
      </p:sp>
    </p:spTree>
    <p:extLst>
      <p:ext uri="{BB962C8B-B14F-4D97-AF65-F5344CB8AC3E}">
        <p14:creationId xmlns:p14="http://schemas.microsoft.com/office/powerpoint/2010/main" val="358147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a:t>
            </a:r>
            <a:r>
              <a:rPr lang="ja-JP" altLang="en-US" dirty="0" smtClean="0"/>
              <a:t>参考</a:t>
            </a:r>
            <a:r>
              <a:rPr lang="en-US" altLang="ja-JP" dirty="0" smtClean="0"/>
              <a:t>)Synthesis of a Controller</a:t>
            </a:r>
            <a:endParaRPr kumimoji="1" lang="ja-JP" altLang="en-US" dirty="0"/>
          </a:p>
        </p:txBody>
      </p:sp>
      <p:sp>
        <p:nvSpPr>
          <p:cNvPr id="3" name="コンテンツ プレースホルダー 2"/>
          <p:cNvSpPr>
            <a:spLocks noGrp="1"/>
          </p:cNvSpPr>
          <p:nvPr>
            <p:ph idx="1"/>
          </p:nvPr>
        </p:nvSpPr>
        <p:spPr>
          <a:xfrm>
            <a:off x="114588" y="1267317"/>
            <a:ext cx="8914360" cy="5451982"/>
          </a:xfrm>
        </p:spPr>
        <p:txBody>
          <a:bodyPr>
            <a:normAutofit/>
          </a:bodyPr>
          <a:lstStyle/>
          <a:p>
            <a:r>
              <a:rPr kumimoji="1" lang="en-US" altLang="ja-JP" sz="2400" dirty="0" smtClean="0"/>
              <a:t>α</a:t>
            </a:r>
            <a:r>
              <a:rPr kumimoji="1" lang="en-US" altLang="ja-JP" sz="2400" baseline="30000" dirty="0" smtClean="0"/>
              <a:t>k</a:t>
            </a:r>
            <a:r>
              <a:rPr lang="ja-JP" altLang="en-US" sz="2400" dirty="0" smtClean="0"/>
              <a:t>が既知，かつ</a:t>
            </a:r>
            <a:r>
              <a:rPr lang="en-US" altLang="ja-JP" sz="2400" dirty="0" smtClean="0"/>
              <a:t>constant</a:t>
            </a:r>
            <a:r>
              <a:rPr lang="ja-JP" altLang="en-US" sz="2400" dirty="0" smtClean="0"/>
              <a:t>であると仮定</a:t>
            </a:r>
            <a:endParaRPr lang="en-US" altLang="ja-JP" sz="2400" dirty="0" smtClean="0"/>
          </a:p>
          <a:p>
            <a:r>
              <a:rPr kumimoji="1" lang="en-US" altLang="ja-JP" sz="2400" dirty="0" smtClean="0"/>
              <a:t>Z</a:t>
            </a:r>
            <a:r>
              <a:rPr kumimoji="1" lang="ja-JP" altLang="en-US" sz="2400" dirty="0" smtClean="0"/>
              <a:t>変換</a:t>
            </a:r>
            <a:r>
              <a:rPr kumimoji="1" lang="en-US" altLang="ja-JP" sz="2400" dirty="0" smtClean="0"/>
              <a:t>:</a:t>
            </a:r>
          </a:p>
          <a:p>
            <a:pPr lvl="1"/>
            <a:r>
              <a:rPr lang="en-US" altLang="ja-JP" sz="2000" dirty="0" smtClean="0"/>
              <a:t>Plant</a:t>
            </a:r>
            <a:r>
              <a:rPr lang="ja-JP" altLang="en-US" sz="2000" dirty="0" smtClean="0"/>
              <a:t>の</a:t>
            </a:r>
            <a:r>
              <a:rPr lang="en-US" altLang="ja-JP" sz="2000" dirty="0" smtClean="0"/>
              <a:t>transfer function</a:t>
            </a:r>
            <a:endParaRPr lang="en-US" altLang="ja-JP" sz="1800" dirty="0" smtClean="0"/>
          </a:p>
          <a:p>
            <a:pPr lvl="1"/>
            <a:r>
              <a:rPr kumimoji="1" lang="en-US" altLang="ja-JP" sz="2000" dirty="0" smtClean="0"/>
              <a:t>Closed loop system</a:t>
            </a:r>
            <a:r>
              <a:rPr kumimoji="1" lang="ja-JP" altLang="en-US" sz="2000" dirty="0" smtClean="0"/>
              <a:t>の</a:t>
            </a:r>
            <a:r>
              <a:rPr kumimoji="1" lang="en-US" altLang="ja-JP" sz="2000" dirty="0" smtClean="0"/>
              <a:t>general transfer function</a:t>
            </a:r>
          </a:p>
          <a:p>
            <a:pPr lvl="1"/>
            <a:endParaRPr lang="en-US" altLang="ja-JP" sz="1800" dirty="0"/>
          </a:p>
          <a:p>
            <a:r>
              <a:rPr kumimoji="1" lang="ja-JP" altLang="en-US" sz="2400" dirty="0" smtClean="0"/>
              <a:t>期待する</a:t>
            </a:r>
            <a:r>
              <a:rPr kumimoji="1" lang="en-US" altLang="ja-JP" sz="2400" dirty="0" smtClean="0"/>
              <a:t>G(z)</a:t>
            </a:r>
            <a:r>
              <a:rPr kumimoji="1" lang="ja-JP" altLang="en-US" sz="2400" dirty="0" smtClean="0"/>
              <a:t>の</a:t>
            </a:r>
            <a:r>
              <a:rPr kumimoji="1" lang="en-US" altLang="ja-JP" sz="2400" dirty="0" smtClean="0"/>
              <a:t>properties</a:t>
            </a:r>
            <a:r>
              <a:rPr lang="ja-JP" altLang="en-US" sz="2400" dirty="0" smtClean="0"/>
              <a:t>を仮定して</a:t>
            </a:r>
            <a:r>
              <a:rPr kumimoji="1" lang="en-US" altLang="ja-JP" sz="2400" dirty="0" smtClean="0"/>
              <a:t>C(z)</a:t>
            </a:r>
            <a:r>
              <a:rPr kumimoji="1" lang="ja-JP" altLang="en-US" sz="2400" dirty="0" smtClean="0"/>
              <a:t>を導出</a:t>
            </a:r>
            <a:endParaRPr kumimoji="1" lang="en-US" altLang="ja-JP" sz="2400" dirty="0" smtClean="0"/>
          </a:p>
          <a:p>
            <a:pPr lvl="1"/>
            <a:r>
              <a:rPr lang="en-US" altLang="ja-JP" sz="2000" dirty="0" smtClean="0"/>
              <a:t>G(z)</a:t>
            </a:r>
            <a:r>
              <a:rPr lang="ja-JP" altLang="en-US" sz="2000" dirty="0" smtClean="0"/>
              <a:t>の定常ゲインが</a:t>
            </a:r>
            <a:r>
              <a:rPr lang="en-US" altLang="ja-JP" sz="2000" dirty="0" smtClean="0"/>
              <a:t>1</a:t>
            </a:r>
            <a:r>
              <a:rPr lang="ja-JP" altLang="en-US" sz="2000" dirty="0" smtClean="0"/>
              <a:t>と仮定，閉ループシステムの</a:t>
            </a:r>
            <a:r>
              <a:rPr lang="en-US" altLang="ja-JP" sz="2000" dirty="0" smtClean="0"/>
              <a:t>a stable pole</a:t>
            </a:r>
            <a:r>
              <a:rPr lang="ja-JP" altLang="en-US" sz="2000" dirty="0" smtClean="0"/>
              <a:t>を導入</a:t>
            </a:r>
            <a:endParaRPr lang="en-US" altLang="ja-JP" sz="2000" dirty="0" smtClean="0"/>
          </a:p>
          <a:p>
            <a:pPr lvl="1"/>
            <a:endParaRPr lang="en-US" altLang="ja-JP" sz="2000" dirty="0"/>
          </a:p>
          <a:p>
            <a:pPr lvl="1"/>
            <a:endParaRPr kumimoji="1" lang="en-US" altLang="ja-JP" sz="2000" dirty="0" smtClean="0"/>
          </a:p>
          <a:p>
            <a:pPr lvl="1"/>
            <a:r>
              <a:rPr kumimoji="1" lang="en-US" altLang="ja-JP" sz="2000" dirty="0" smtClean="0"/>
              <a:t>C(z)</a:t>
            </a:r>
            <a:r>
              <a:rPr kumimoji="1" lang="ja-JP" altLang="en-US" sz="2000" dirty="0" smtClean="0"/>
              <a:t>を逆</a:t>
            </a:r>
            <a:r>
              <a:rPr kumimoji="1" lang="en-US" altLang="ja-JP" sz="2000" dirty="0" smtClean="0"/>
              <a:t>Z</a:t>
            </a:r>
            <a:r>
              <a:rPr kumimoji="1" lang="ja-JP" altLang="en-US" sz="2000" dirty="0" smtClean="0"/>
              <a:t>変換して</a:t>
            </a:r>
            <a:endParaRPr kumimoji="1" lang="en-US" altLang="ja-JP" sz="2000" dirty="0" smtClean="0"/>
          </a:p>
          <a:p>
            <a:pPr marL="457200" lvl="1" indent="0">
              <a:buNone/>
            </a:pPr>
            <a:endParaRPr kumimoji="1" lang="en-US" altLang="ja-JP" sz="2000" dirty="0" smtClean="0"/>
          </a:p>
          <a:p>
            <a:r>
              <a:rPr kumimoji="1" lang="en-US" altLang="ja-JP" sz="2400" dirty="0" smtClean="0"/>
              <a:t>α</a:t>
            </a:r>
            <a:r>
              <a:rPr kumimoji="1" lang="en-US" altLang="ja-JP" sz="2400" baseline="30000" dirty="0" smtClean="0"/>
              <a:t>k</a:t>
            </a:r>
            <a:r>
              <a:rPr lang="ja-JP" altLang="en-US" sz="2400" dirty="0" smtClean="0"/>
              <a:t>を推定値</a:t>
            </a:r>
            <a:r>
              <a:rPr lang="en-US" altLang="ja-JP" sz="2400" dirty="0" smtClean="0"/>
              <a:t>α</a:t>
            </a:r>
            <a:r>
              <a:rPr lang="en-US" altLang="ja-JP" sz="2400" baseline="30000" dirty="0" smtClean="0"/>
              <a:t>k</a:t>
            </a:r>
            <a:r>
              <a:rPr lang="ja-JP" altLang="en-US" sz="2400" dirty="0" smtClean="0"/>
              <a:t>で置き換え</a:t>
            </a:r>
            <a:endParaRPr kumimoji="1" lang="ja-JP" altLang="en-US" sz="2400" baseline="30000" dirty="0"/>
          </a:p>
        </p:txBody>
      </p:sp>
      <p:pic>
        <p:nvPicPr>
          <p:cNvPr id="4" name="図 3" descr="g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6978" y="1730743"/>
            <a:ext cx="2691302" cy="465522"/>
          </a:xfrm>
          <a:prstGeom prst="rect">
            <a:avLst/>
          </a:prstGeom>
        </p:spPr>
      </p:pic>
      <p:pic>
        <p:nvPicPr>
          <p:cNvPr id="5" name="図 4" descr="g4.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8636" y="2115149"/>
            <a:ext cx="1536700" cy="546100"/>
          </a:xfrm>
          <a:prstGeom prst="rect">
            <a:avLst/>
          </a:prstGeom>
        </p:spPr>
      </p:pic>
      <p:pic>
        <p:nvPicPr>
          <p:cNvPr id="6" name="図 5" descr="g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2566" y="2559254"/>
            <a:ext cx="2489200" cy="546100"/>
          </a:xfrm>
          <a:prstGeom prst="rect">
            <a:avLst/>
          </a:prstGeom>
        </p:spPr>
      </p:pic>
      <p:sp>
        <p:nvSpPr>
          <p:cNvPr id="7" name="テキスト ボックス 6"/>
          <p:cNvSpPr txBox="1"/>
          <p:nvPr/>
        </p:nvSpPr>
        <p:spPr>
          <a:xfrm>
            <a:off x="6160944" y="2992581"/>
            <a:ext cx="2892664" cy="276999"/>
          </a:xfrm>
          <a:prstGeom prst="rect">
            <a:avLst/>
          </a:prstGeom>
          <a:noFill/>
        </p:spPr>
        <p:txBody>
          <a:bodyPr wrap="none" rtlCol="0">
            <a:spAutoFit/>
          </a:bodyPr>
          <a:lstStyle/>
          <a:p>
            <a:r>
              <a:rPr kumimoji="1" lang="en-US" altLang="ja-JP" sz="1200" dirty="0" smtClean="0"/>
              <a:t>C(z) : error</a:t>
            </a:r>
            <a:r>
              <a:rPr kumimoji="1" lang="ja-JP" altLang="en-US" sz="1200" dirty="0" smtClean="0"/>
              <a:t>から</a:t>
            </a:r>
            <a:r>
              <a:rPr kumimoji="1" lang="en-US" altLang="ja-JP" sz="1200" dirty="0" smtClean="0"/>
              <a:t>control signal</a:t>
            </a:r>
            <a:r>
              <a:rPr kumimoji="1" lang="ja-JP" altLang="en-US" sz="1200" dirty="0" smtClean="0"/>
              <a:t>への伝達関数</a:t>
            </a:r>
            <a:endParaRPr kumimoji="1" lang="ja-JP" altLang="en-US" sz="1200" dirty="0"/>
          </a:p>
        </p:txBody>
      </p:sp>
      <p:pic>
        <p:nvPicPr>
          <p:cNvPr id="8" name="図 7" descr="g6.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358" y="4059887"/>
            <a:ext cx="2705100" cy="673100"/>
          </a:xfrm>
          <a:prstGeom prst="rect">
            <a:avLst/>
          </a:prstGeom>
        </p:spPr>
      </p:pic>
      <p:pic>
        <p:nvPicPr>
          <p:cNvPr id="9" name="図 8" descr="g7.tif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40144" y="4238482"/>
            <a:ext cx="1320800" cy="406400"/>
          </a:xfrm>
          <a:prstGeom prst="rect">
            <a:avLst/>
          </a:prstGeom>
        </p:spPr>
      </p:pic>
      <p:pic>
        <p:nvPicPr>
          <p:cNvPr id="10" name="図 9" descr="g8.tif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45449" y="4871160"/>
            <a:ext cx="2133600" cy="596900"/>
          </a:xfrm>
          <a:prstGeom prst="rect">
            <a:avLst/>
          </a:prstGeom>
        </p:spPr>
        <p:style>
          <a:lnRef idx="2">
            <a:schemeClr val="dk1"/>
          </a:lnRef>
          <a:fillRef idx="1">
            <a:schemeClr val="lt1"/>
          </a:fillRef>
          <a:effectRef idx="0">
            <a:schemeClr val="dk1"/>
          </a:effectRef>
          <a:fontRef idx="minor">
            <a:schemeClr val="dk1"/>
          </a:fontRef>
        </p:style>
      </p:pic>
      <p:sp>
        <p:nvSpPr>
          <p:cNvPr id="11" name="テキスト ボックス 10"/>
          <p:cNvSpPr txBox="1"/>
          <p:nvPr/>
        </p:nvSpPr>
        <p:spPr>
          <a:xfrm>
            <a:off x="1918895" y="5437622"/>
            <a:ext cx="300082" cy="369332"/>
          </a:xfrm>
          <a:prstGeom prst="rect">
            <a:avLst/>
          </a:prstGeom>
          <a:noFill/>
        </p:spPr>
        <p:txBody>
          <a:bodyPr wrap="none" rtlCol="0">
            <a:spAutoFit/>
          </a:bodyPr>
          <a:lstStyle/>
          <a:p>
            <a:r>
              <a:rPr kumimoji="1" lang="en-US" altLang="ja-JP" dirty="0" smtClean="0"/>
              <a:t>~</a:t>
            </a:r>
            <a:endParaRPr kumimoji="1" lang="ja-JP" altLang="en-US" dirty="0"/>
          </a:p>
        </p:txBody>
      </p:sp>
      <p:pic>
        <p:nvPicPr>
          <p:cNvPr id="12" name="図 11" descr="g9.tif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81780" y="5991888"/>
            <a:ext cx="2476500" cy="584200"/>
          </a:xfrm>
          <a:prstGeom prst="rect">
            <a:avLst/>
          </a:prstGeom>
        </p:spPr>
      </p:pic>
      <p:sp>
        <p:nvSpPr>
          <p:cNvPr id="13" name="テキスト ボックス 12"/>
          <p:cNvSpPr txBox="1"/>
          <p:nvPr/>
        </p:nvSpPr>
        <p:spPr>
          <a:xfrm>
            <a:off x="4689104" y="6269335"/>
            <a:ext cx="1471840" cy="307777"/>
          </a:xfrm>
          <a:prstGeom prst="rect">
            <a:avLst/>
          </a:prstGeom>
          <a:noFill/>
        </p:spPr>
        <p:txBody>
          <a:bodyPr wrap="none" rtlCol="0">
            <a:spAutoFit/>
          </a:bodyPr>
          <a:lstStyle/>
          <a:p>
            <a:r>
              <a:rPr kumimoji="1" lang="en-US" altLang="ja-JP" sz="1400" dirty="0" smtClean="0"/>
              <a:t>μ: discount factor</a:t>
            </a:r>
            <a:endParaRPr kumimoji="1" lang="ja-JP" altLang="en-US" sz="1400" dirty="0"/>
          </a:p>
        </p:txBody>
      </p:sp>
      <p:sp>
        <p:nvSpPr>
          <p:cNvPr id="15" name="テキスト ボックス 14"/>
          <p:cNvSpPr txBox="1"/>
          <p:nvPr/>
        </p:nvSpPr>
        <p:spPr>
          <a:xfrm>
            <a:off x="5539946" y="4893788"/>
            <a:ext cx="2056973" cy="461665"/>
          </a:xfrm>
          <a:prstGeom prst="rect">
            <a:avLst/>
          </a:prstGeom>
          <a:noFill/>
        </p:spPr>
        <p:txBody>
          <a:bodyPr wrap="none" rtlCol="0">
            <a:spAutoFit/>
          </a:bodyPr>
          <a:lstStyle/>
          <a:p>
            <a:r>
              <a:rPr lang="en-US" altLang="ja-JP" sz="1200" b="1" dirty="0" smtClean="0">
                <a:solidFill>
                  <a:srgbClr val="008000"/>
                </a:solidFill>
              </a:rPr>
              <a:t>p</a:t>
            </a:r>
            <a:r>
              <a:rPr lang="en-US" altLang="ja-JP" sz="1200" b="1" baseline="-25000" dirty="0" smtClean="0">
                <a:solidFill>
                  <a:srgbClr val="008000"/>
                </a:solidFill>
              </a:rPr>
              <a:t>1</a:t>
            </a:r>
            <a:r>
              <a:rPr lang="ja-JP" altLang="en-US" sz="1200" b="1" dirty="0" smtClean="0">
                <a:solidFill>
                  <a:srgbClr val="008000"/>
                </a:solidFill>
              </a:rPr>
              <a:t>によって</a:t>
            </a:r>
            <a:r>
              <a:rPr lang="en-US" altLang="ja-JP" sz="1200" b="1" dirty="0" smtClean="0">
                <a:solidFill>
                  <a:srgbClr val="008000"/>
                </a:solidFill>
              </a:rPr>
              <a:t>responsiveness</a:t>
            </a:r>
          </a:p>
          <a:p>
            <a:r>
              <a:rPr kumimoji="1" lang="ja-JP" altLang="en-US" sz="1200" b="1" dirty="0" smtClean="0">
                <a:solidFill>
                  <a:srgbClr val="008000"/>
                </a:solidFill>
              </a:rPr>
              <a:t>と</a:t>
            </a:r>
            <a:r>
              <a:rPr lang="en-US" altLang="ja-JP" sz="1200" b="1" dirty="0" smtClean="0">
                <a:solidFill>
                  <a:srgbClr val="008000"/>
                </a:solidFill>
              </a:rPr>
              <a:t>safety</a:t>
            </a:r>
            <a:r>
              <a:rPr lang="ja-JP" altLang="en-US" sz="1200" b="1" dirty="0" smtClean="0">
                <a:solidFill>
                  <a:srgbClr val="008000"/>
                </a:solidFill>
              </a:rPr>
              <a:t>のトレードオフを調整</a:t>
            </a:r>
            <a:endParaRPr kumimoji="1" lang="ja-JP" altLang="en-US" sz="1200" b="1" dirty="0">
              <a:solidFill>
                <a:srgbClr val="008000"/>
              </a:solidFill>
            </a:endParaRPr>
          </a:p>
        </p:txBody>
      </p:sp>
    </p:spTree>
    <p:extLst>
      <p:ext uri="{BB962C8B-B14F-4D97-AF65-F5344CB8AC3E}">
        <p14:creationId xmlns:p14="http://schemas.microsoft.com/office/powerpoint/2010/main" val="2602852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lang="en-US" altLang="ja-JP" sz="4400" dirty="0" smtClean="0"/>
              <a:t>SSR</a:t>
            </a:r>
            <a:r>
              <a:rPr kumimoji="1" lang="ja-JP" altLang="en-US" sz="4400" dirty="0" smtClean="0"/>
              <a:t>論文調査</a:t>
            </a:r>
            <a:endParaRPr kumimoji="1" lang="ja-JP" altLang="en-US" sz="4400" dirty="0"/>
          </a:p>
        </p:txBody>
      </p:sp>
      <p:sp>
        <p:nvSpPr>
          <p:cNvPr id="3" name="サブタイトル 2"/>
          <p:cNvSpPr>
            <a:spLocks noGrp="1"/>
          </p:cNvSpPr>
          <p:nvPr>
            <p:ph type="subTitle" idx="1"/>
          </p:nvPr>
        </p:nvSpPr>
        <p:spPr/>
        <p:txBody>
          <a:bodyPr/>
          <a:lstStyle/>
          <a:p>
            <a:r>
              <a:rPr kumimoji="1" lang="ja-JP" altLang="en-US" dirty="0" smtClean="0"/>
              <a:t>田邉 萌香</a:t>
            </a:r>
            <a:endParaRPr kumimoji="1" lang="ja-JP" altLang="en-US" dirty="0"/>
          </a:p>
        </p:txBody>
      </p:sp>
      <p:sp>
        <p:nvSpPr>
          <p:cNvPr id="5" name="スライド番号プレースホルダー 3"/>
          <p:cNvSpPr txBox="1">
            <a:spLocks/>
          </p:cNvSpPr>
          <p:nvPr/>
        </p:nvSpPr>
        <p:spPr>
          <a:xfrm>
            <a:off x="8443401" y="6376243"/>
            <a:ext cx="521087"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2400" b="1"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2B4B89E6-0955-4F40-981E-EF2DCE047B50}" type="slidenum">
              <a:rPr lang="ja-JP" altLang="en-US" smtClean="0"/>
              <a:pPr/>
              <a:t>8</a:t>
            </a:fld>
            <a:endParaRPr lang="ja-JP" altLang="en-US" dirty="0"/>
          </a:p>
        </p:txBody>
      </p:sp>
    </p:spTree>
    <p:extLst>
      <p:ext uri="{BB962C8B-B14F-4D97-AF65-F5344CB8AC3E}">
        <p14:creationId xmlns:p14="http://schemas.microsoft.com/office/powerpoint/2010/main" val="13268774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調査論文</a:t>
            </a:r>
            <a:endParaRPr kumimoji="1" lang="ja-JP" altLang="en-US" dirty="0"/>
          </a:p>
        </p:txBody>
      </p:sp>
      <p:sp>
        <p:nvSpPr>
          <p:cNvPr id="3" name="コンテンツ プレースホルダー 2"/>
          <p:cNvSpPr>
            <a:spLocks noGrp="1"/>
          </p:cNvSpPr>
          <p:nvPr>
            <p:ph idx="1"/>
          </p:nvPr>
        </p:nvSpPr>
        <p:spPr>
          <a:xfrm>
            <a:off x="457200" y="1752600"/>
            <a:ext cx="7620000" cy="4772744"/>
          </a:xfrm>
        </p:spPr>
        <p:txBody>
          <a:bodyPr>
            <a:normAutofit fontScale="85000" lnSpcReduction="20000"/>
          </a:bodyPr>
          <a:lstStyle/>
          <a:p>
            <a:pPr marL="342900" indent="-342900">
              <a:buFont typeface="Arial" panose="020B0604020202020204" pitchFamily="34" charset="0"/>
              <a:buChar char="•"/>
            </a:pPr>
            <a:r>
              <a:rPr kumimoji="1" lang="ja-JP" altLang="en-US" b="0" dirty="0" smtClean="0"/>
              <a:t>タイトル</a:t>
            </a:r>
            <a:endParaRPr kumimoji="1" lang="en-US" altLang="ja-JP" b="0" dirty="0" smtClean="0"/>
          </a:p>
          <a:p>
            <a:pPr marL="274320" lvl="1" indent="0">
              <a:buNone/>
            </a:pPr>
            <a:r>
              <a:rPr lang="en-US" altLang="ja-JP" b="0" dirty="0"/>
              <a:t>Dealing with Multiple Failures in </a:t>
            </a:r>
            <a:r>
              <a:rPr lang="en-US" altLang="ja-JP" b="0" dirty="0" err="1"/>
              <a:t>Zanshin</a:t>
            </a:r>
            <a:r>
              <a:rPr lang="en-US" altLang="ja-JP" b="0" dirty="0"/>
              <a:t>: A Control-Theoretic Approach</a:t>
            </a:r>
          </a:p>
          <a:p>
            <a:endParaRPr kumimoji="1" lang="en-US" altLang="ja-JP" sz="1050" b="0" dirty="0" smtClean="0"/>
          </a:p>
          <a:p>
            <a:pPr marL="342900" indent="-342900">
              <a:buFont typeface="Arial" panose="020B0604020202020204" pitchFamily="34" charset="0"/>
              <a:buChar char="•"/>
            </a:pPr>
            <a:r>
              <a:rPr lang="ja-JP" altLang="en-US" b="0" dirty="0" smtClean="0"/>
              <a:t>著者</a:t>
            </a:r>
            <a:endParaRPr lang="en-US" altLang="ja-JP" b="0" dirty="0" smtClean="0"/>
          </a:p>
          <a:p>
            <a:pPr marL="274320" lvl="1" indent="0">
              <a:buNone/>
            </a:pPr>
            <a:r>
              <a:rPr lang="en-US" altLang="ja-JP" b="0" dirty="0"/>
              <a:t>Konstantinos Angelopoulos, University of Trento, Italy</a:t>
            </a:r>
          </a:p>
          <a:p>
            <a:pPr marL="274320" lvl="1" indent="0">
              <a:buNone/>
            </a:pPr>
            <a:r>
              <a:rPr lang="en-US" altLang="ja-JP" b="0" dirty="0" err="1"/>
              <a:t>Vítor</a:t>
            </a:r>
            <a:r>
              <a:rPr lang="en-US" altLang="ja-JP" b="0" dirty="0"/>
              <a:t> E. Silva Souza, Federal University of </a:t>
            </a:r>
            <a:r>
              <a:rPr lang="en-US" altLang="ja-JP" b="0" dirty="0" err="1"/>
              <a:t>Espírito</a:t>
            </a:r>
            <a:r>
              <a:rPr lang="en-US" altLang="ja-JP" b="0" dirty="0"/>
              <a:t> Santo, Brazil</a:t>
            </a:r>
          </a:p>
          <a:p>
            <a:pPr marL="274320" lvl="1" indent="0">
              <a:buNone/>
            </a:pPr>
            <a:r>
              <a:rPr lang="en-US" altLang="ja-JP" b="0" dirty="0"/>
              <a:t>John </a:t>
            </a:r>
            <a:r>
              <a:rPr lang="en-US" altLang="ja-JP" b="0" dirty="0" err="1"/>
              <a:t>Mylopoulos</a:t>
            </a:r>
            <a:r>
              <a:rPr lang="en-US" altLang="ja-JP" b="0" dirty="0"/>
              <a:t>, University of Trento, Italy</a:t>
            </a:r>
          </a:p>
          <a:p>
            <a:endParaRPr lang="en-US" altLang="ja-JP" sz="1050" b="0" dirty="0" smtClean="0"/>
          </a:p>
          <a:p>
            <a:pPr marL="342900" indent="-342900">
              <a:buFont typeface="Arial" panose="020B0604020202020204" pitchFamily="34" charset="0"/>
              <a:buChar char="•"/>
            </a:pPr>
            <a:r>
              <a:rPr kumimoji="1" lang="ja-JP" altLang="en-US" b="0" dirty="0" smtClean="0"/>
              <a:t>会議</a:t>
            </a:r>
            <a:endParaRPr lang="en-US" altLang="ja-JP" dirty="0" smtClean="0"/>
          </a:p>
          <a:p>
            <a:pPr marL="274320" lvl="1" indent="0">
              <a:buNone/>
            </a:pPr>
            <a:r>
              <a:rPr lang="en-US" altLang="ja-JP" b="0" dirty="0"/>
              <a:t>The 9th International Symposium on Software Engineering for Adaptive and Self-Managing Systems (SEAMS 2014)</a:t>
            </a:r>
          </a:p>
          <a:p>
            <a:pPr marL="342900" indent="-342900">
              <a:buFont typeface="Arial" panose="020B0604020202020204" pitchFamily="34" charset="0"/>
              <a:buChar char="•"/>
            </a:pPr>
            <a:endParaRPr kumimoji="1" lang="en-US" altLang="ja-JP" b="0" dirty="0" smtClean="0"/>
          </a:p>
        </p:txBody>
      </p:sp>
      <p:sp>
        <p:nvSpPr>
          <p:cNvPr id="4" name="スライド番号プレースホルダー 3"/>
          <p:cNvSpPr>
            <a:spLocks noGrp="1"/>
          </p:cNvSpPr>
          <p:nvPr>
            <p:ph type="sldNum" sz="quarter" idx="12"/>
          </p:nvPr>
        </p:nvSpPr>
        <p:spPr>
          <a:xfrm>
            <a:off x="8443401" y="6376243"/>
            <a:ext cx="521087" cy="365125"/>
          </a:xfrm>
        </p:spPr>
        <p:txBody>
          <a:bodyPr/>
          <a:lstStyle/>
          <a:p>
            <a:fld id="{2B4B89E6-0955-4F40-981E-EF2DCE047B50}" type="slidenum">
              <a:rPr kumimoji="1" lang="ja-JP" altLang="en-US" smtClean="0"/>
              <a:t>9</a:t>
            </a:fld>
            <a:endParaRPr kumimoji="1" lang="ja-JP" altLang="en-US" dirty="0"/>
          </a:p>
        </p:txBody>
      </p:sp>
    </p:spTree>
    <p:extLst>
      <p:ext uri="{BB962C8B-B14F-4D97-AF65-F5344CB8AC3E}">
        <p14:creationId xmlns:p14="http://schemas.microsoft.com/office/powerpoint/2010/main" val="246378164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1453</TotalTime>
  <Words>2623</Words>
  <Application>Microsoft Macintosh PowerPoint</Application>
  <PresentationFormat>画面に合わせる (4:3)</PresentationFormat>
  <Paragraphs>534</Paragraphs>
  <Slides>51</Slides>
  <Notes>11</Notes>
  <HiddenSlides>2</HiddenSlides>
  <MMClips>0</MMClips>
  <ScaleCrop>false</ScaleCrop>
  <HeadingPairs>
    <vt:vector size="4" baseType="variant">
      <vt:variant>
        <vt:lpstr>テーマ</vt:lpstr>
      </vt:variant>
      <vt:variant>
        <vt:i4>1</vt:i4>
      </vt:variant>
      <vt:variant>
        <vt:lpstr>スライド タイトル</vt:lpstr>
      </vt:variant>
      <vt:variant>
        <vt:i4>51</vt:i4>
      </vt:variant>
    </vt:vector>
  </HeadingPairs>
  <TitlesOfParts>
    <vt:vector size="52" baseType="lpstr">
      <vt:lpstr>ホワイト</vt:lpstr>
      <vt:lpstr>Brownout: Building More Robust Cloud Applications </vt:lpstr>
      <vt:lpstr>概要:クラウドアプリの自己適応</vt:lpstr>
      <vt:lpstr>Application Model</vt:lpstr>
      <vt:lpstr>Controller Design</vt:lpstr>
      <vt:lpstr>Evaluation</vt:lpstr>
      <vt:lpstr>まとめ</vt:lpstr>
      <vt:lpstr>(参考)Synthesis of a Controller</vt:lpstr>
      <vt:lpstr>SSR論文調査</vt:lpstr>
      <vt:lpstr>調査論文</vt:lpstr>
      <vt:lpstr>背景</vt:lpstr>
      <vt:lpstr>既存手法（Zanshin）</vt:lpstr>
      <vt:lpstr>提案手法</vt:lpstr>
      <vt:lpstr>提案手法（適応プロセスのゴールモデル）</vt:lpstr>
      <vt:lpstr>評価</vt:lpstr>
      <vt:lpstr>まとめ</vt:lpstr>
      <vt:lpstr>SSR論文調査</vt:lpstr>
      <vt:lpstr>Self-Adaptation through Incremental Generative Model Transformations at Runtime</vt:lpstr>
      <vt:lpstr>Introduction</vt:lpstr>
      <vt:lpstr>Proposal</vt:lpstr>
      <vt:lpstr>Motivating Example</vt:lpstr>
      <vt:lpstr>Requirements Adaptations</vt:lpstr>
      <vt:lpstr>Architecture Transformations</vt:lpstr>
      <vt:lpstr>Executing Architecture Adaptation</vt:lpstr>
      <vt:lpstr>まとめ</vt:lpstr>
      <vt:lpstr>PowerPoint プレゼンテーション</vt:lpstr>
      <vt:lpstr>概要</vt:lpstr>
      <vt:lpstr>Duplicate Web Requests</vt:lpstr>
      <vt:lpstr>手法全体像</vt:lpstr>
      <vt:lpstr>まとめ</vt:lpstr>
      <vt:lpstr>PowerPoint プレゼンテーション</vt:lpstr>
      <vt:lpstr>背景</vt:lpstr>
      <vt:lpstr>提案手法概要</vt:lpstr>
      <vt:lpstr>要素技術（Fuzzy Logic)</vt:lpstr>
      <vt:lpstr>MAPEの利用</vt:lpstr>
      <vt:lpstr>結論</vt:lpstr>
      <vt:lpstr>補足(Type2 ファジー）</vt:lpstr>
      <vt:lpstr>SSR論文調査 </vt:lpstr>
      <vt:lpstr>Hope for the Best, Prepare for the Worst: Multi-tier Control for Adaptive Systems</vt:lpstr>
      <vt:lpstr>背景</vt:lpstr>
      <vt:lpstr>提案手法</vt:lpstr>
      <vt:lpstr>提案手法</vt:lpstr>
      <vt:lpstr>提案手法</vt:lpstr>
      <vt:lpstr>Conclusion &amp; Future Work</vt:lpstr>
      <vt:lpstr>SSR論文調査</vt:lpstr>
      <vt:lpstr>調査論文</vt:lpstr>
      <vt:lpstr>背景</vt:lpstr>
      <vt:lpstr>既存技術：RQV</vt:lpstr>
      <vt:lpstr>提案手法</vt:lpstr>
      <vt:lpstr>評価</vt:lpstr>
      <vt:lpstr>関連研究</vt:lpstr>
      <vt:lpstr>私見,SSRにおける位置づけ</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Brownout: Building More Robust Cloud Applications </dc:title>
  <dc:creator>鄭 顕志</dc:creator>
  <cp:lastModifiedBy>田原 康之</cp:lastModifiedBy>
  <cp:revision>48</cp:revision>
  <dcterms:created xsi:type="dcterms:W3CDTF">2014-11-17T01:01:34Z</dcterms:created>
  <dcterms:modified xsi:type="dcterms:W3CDTF">2015-03-29T07:01:52Z</dcterms:modified>
</cp:coreProperties>
</file>