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847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47116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311151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22725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51163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3551011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34927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88776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2002551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86871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6DD908-1A9F-4167-A023-BF2F8DFAA203}" type="datetimeFigureOut">
              <a:rPr kumimoji="1" lang="ja-JP" altLang="en-US" smtClean="0"/>
              <a:t>2015/3/14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1474491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DD908-1A9F-4167-A023-BF2F8DFAA203}" type="datetimeFigureOut">
              <a:rPr kumimoji="1" lang="ja-JP" altLang="en-US" smtClean="0"/>
              <a:t>2015/3/14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4B3E1-F95A-4D54-8430-1A4C09A3A037}" type="slidenum">
              <a:rPr kumimoji="1" lang="ja-JP" altLang="en-US" smtClean="0"/>
              <a:t>‹#›</a:t>
            </a:fld>
            <a:endParaRPr kumimoji="1" lang="ja-JP" altLang="en-US"/>
          </a:p>
        </p:txBody>
      </p:sp>
    </p:spTree>
    <p:extLst>
      <p:ext uri="{BB962C8B-B14F-4D97-AF65-F5344CB8AC3E}">
        <p14:creationId xmlns:p14="http://schemas.microsoft.com/office/powerpoint/2010/main" val="203123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pi.uni-potsdam.de/giese/public/selfadapt/exemplars/model-problem-atrp/" TargetMode="External"/><Relationship Id="rId2" Type="http://schemas.openxmlformats.org/officeDocument/2006/relationships/hyperlink" Target="http://www.hpi.uni-potsdam.de/giese/public/selfadapt/exemplars/model-problem-zn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企業から自己適応システム研究の発表動向</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SSR</a:t>
            </a:r>
            <a:r>
              <a:rPr kumimoji="1" lang="ja-JP" altLang="en-US" dirty="0" smtClean="0"/>
              <a:t>　ミーティング　</a:t>
            </a:r>
            <a:r>
              <a:rPr kumimoji="1" lang="en-US" altLang="ja-JP" dirty="0" smtClean="0"/>
              <a:t>2015</a:t>
            </a:r>
            <a:r>
              <a:rPr lang="en-US" altLang="ja-JP" dirty="0" smtClean="0"/>
              <a:t>/3/16</a:t>
            </a:r>
          </a:p>
          <a:p>
            <a:r>
              <a:rPr kumimoji="1" lang="ja-JP" altLang="en-US" dirty="0"/>
              <a:t>粂野</a:t>
            </a:r>
          </a:p>
        </p:txBody>
      </p:sp>
    </p:spTree>
    <p:extLst>
      <p:ext uri="{BB962C8B-B14F-4D97-AF65-F5344CB8AC3E}">
        <p14:creationId xmlns:p14="http://schemas.microsoft.com/office/powerpoint/2010/main" val="52398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490066"/>
          </a:xfrm>
        </p:spPr>
        <p:txBody>
          <a:bodyPr>
            <a:normAutofit fontScale="90000"/>
          </a:bodyPr>
          <a:lstStyle/>
          <a:p>
            <a:r>
              <a:rPr kumimoji="1" lang="ja-JP" altLang="en-US" dirty="0" smtClean="0"/>
              <a:t>調査範囲，調査結果</a:t>
            </a:r>
            <a:endParaRPr kumimoji="1" lang="ja-JP" altLang="en-US" dirty="0"/>
          </a:p>
        </p:txBody>
      </p:sp>
      <p:sp>
        <p:nvSpPr>
          <p:cNvPr id="3" name="コンテンツ プレースホルダー 2"/>
          <p:cNvSpPr>
            <a:spLocks noGrp="1"/>
          </p:cNvSpPr>
          <p:nvPr>
            <p:ph idx="1"/>
          </p:nvPr>
        </p:nvSpPr>
        <p:spPr>
          <a:xfrm>
            <a:off x="467544" y="1052736"/>
            <a:ext cx="8229600" cy="5616624"/>
          </a:xfrm>
        </p:spPr>
        <p:txBody>
          <a:bodyPr>
            <a:normAutofit fontScale="77500" lnSpcReduction="20000"/>
          </a:bodyPr>
          <a:lstStyle/>
          <a:p>
            <a:pPr>
              <a:lnSpc>
                <a:spcPct val="120000"/>
              </a:lnSpc>
            </a:pPr>
            <a:r>
              <a:rPr kumimoji="1" lang="en-US" altLang="ja-JP" dirty="0" smtClean="0"/>
              <a:t>SEAMS</a:t>
            </a:r>
            <a:r>
              <a:rPr kumimoji="1" lang="ja-JP" altLang="en-US" dirty="0" err="1" smtClean="0"/>
              <a:t>，</a:t>
            </a:r>
            <a:r>
              <a:rPr lang="en-US" altLang="ja-JP" dirty="0" smtClean="0"/>
              <a:t>SASO</a:t>
            </a:r>
            <a:r>
              <a:rPr lang="ja-JP" altLang="en-US" dirty="0" err="1" smtClean="0"/>
              <a:t>，</a:t>
            </a:r>
            <a:r>
              <a:rPr lang="en-US" altLang="ja-JP" dirty="0" smtClean="0"/>
              <a:t>MODELS</a:t>
            </a:r>
            <a:r>
              <a:rPr lang="ja-JP" altLang="en-US" dirty="0" err="1" smtClean="0"/>
              <a:t>，</a:t>
            </a:r>
            <a:r>
              <a:rPr lang="en-US" altLang="ja-JP" dirty="0" smtClean="0"/>
              <a:t>Models at</a:t>
            </a:r>
            <a:r>
              <a:rPr lang="ja-JP" altLang="en-US" dirty="0"/>
              <a:t> </a:t>
            </a:r>
            <a:r>
              <a:rPr lang="en-US" altLang="ja-JP" dirty="0" smtClean="0"/>
              <a:t>runtime</a:t>
            </a:r>
            <a:endParaRPr lang="en-US" altLang="ja-JP" dirty="0"/>
          </a:p>
          <a:p>
            <a:pPr lvl="1">
              <a:lnSpc>
                <a:spcPct val="120000"/>
              </a:lnSpc>
            </a:pPr>
            <a:r>
              <a:rPr kumimoji="1" lang="ja-JP" altLang="en-US" dirty="0" smtClean="0"/>
              <a:t>いずれも</a:t>
            </a:r>
            <a:r>
              <a:rPr kumimoji="1" lang="en-US" altLang="ja-JP" dirty="0" smtClean="0"/>
              <a:t>2012</a:t>
            </a:r>
            <a:r>
              <a:rPr kumimoji="1" lang="ja-JP" altLang="en-US" dirty="0" smtClean="0"/>
              <a:t>以降</a:t>
            </a:r>
            <a:endParaRPr kumimoji="1" lang="en-US" altLang="ja-JP" dirty="0" smtClean="0"/>
          </a:p>
          <a:p>
            <a:pPr>
              <a:lnSpc>
                <a:spcPct val="120000"/>
              </a:lnSpc>
            </a:pPr>
            <a:r>
              <a:rPr lang="en-US" altLang="ja-JP" dirty="0" smtClean="0"/>
              <a:t>CAC</a:t>
            </a:r>
            <a:r>
              <a:rPr lang="ja-JP" altLang="en-US" dirty="0" err="1" smtClean="0"/>
              <a:t>，</a:t>
            </a:r>
            <a:r>
              <a:rPr lang="en-US" altLang="ja-JP" dirty="0" smtClean="0"/>
              <a:t>ADAPTIVE</a:t>
            </a:r>
            <a:r>
              <a:rPr lang="ja-JP" altLang="en-US" dirty="0" smtClean="0"/>
              <a:t>等も少し</a:t>
            </a:r>
            <a:endParaRPr lang="en-US" altLang="ja-JP" dirty="0" smtClean="0"/>
          </a:p>
          <a:p>
            <a:pPr>
              <a:lnSpc>
                <a:spcPct val="120000"/>
              </a:lnSpc>
            </a:pPr>
            <a:r>
              <a:rPr lang="ja-JP" altLang="en-US" dirty="0" smtClean="0"/>
              <a:t>本文を見ないと所属が分からないケースが非常に多いが，企業からの発表は非常に稀（あるいは皆無）と推測</a:t>
            </a:r>
            <a:endParaRPr lang="en-US" altLang="ja-JP" dirty="0" smtClean="0"/>
          </a:p>
          <a:p>
            <a:pPr>
              <a:lnSpc>
                <a:spcPct val="120000"/>
              </a:lnSpc>
            </a:pPr>
            <a:r>
              <a:rPr kumimoji="1" lang="ja-JP" altLang="en-US" dirty="0" smtClean="0"/>
              <a:t>文献</a:t>
            </a:r>
            <a:r>
              <a:rPr lang="ja-JP" altLang="en-US" dirty="0" smtClean="0"/>
              <a:t>調査論文</a:t>
            </a:r>
            <a:endParaRPr lang="en-US" altLang="ja-JP" dirty="0" smtClean="0"/>
          </a:p>
          <a:p>
            <a:pPr lvl="1">
              <a:lnSpc>
                <a:spcPct val="120000"/>
              </a:lnSpc>
            </a:pPr>
            <a:r>
              <a:rPr lang="en-US" altLang="ja-JP" dirty="0" smtClean="0"/>
              <a:t>Danny </a:t>
            </a:r>
            <a:r>
              <a:rPr lang="en-US" altLang="ja-JP" dirty="0" err="1" smtClean="0"/>
              <a:t>Weyns</a:t>
            </a:r>
            <a:r>
              <a:rPr lang="ja-JP" altLang="en-US" dirty="0" smtClean="0"/>
              <a:t>他：</a:t>
            </a:r>
            <a:r>
              <a:rPr lang="en-US" altLang="ja-JP" dirty="0" smtClean="0"/>
              <a:t>Claims </a:t>
            </a:r>
            <a:r>
              <a:rPr lang="en-US" altLang="ja-JP" dirty="0"/>
              <a:t>and Supporting Evidence for Self-Adaptive Systems: A Literature </a:t>
            </a:r>
            <a:r>
              <a:rPr lang="en-US" altLang="ja-JP" dirty="0" smtClean="0"/>
              <a:t>Study</a:t>
            </a:r>
            <a:r>
              <a:rPr lang="ja-JP" altLang="en-US" dirty="0" err="1" smtClean="0"/>
              <a:t>，</a:t>
            </a:r>
            <a:r>
              <a:rPr lang="en-US" altLang="ja-JP" dirty="0" smtClean="0"/>
              <a:t>SEAMS2012</a:t>
            </a:r>
          </a:p>
          <a:p>
            <a:pPr lvl="1">
              <a:lnSpc>
                <a:spcPct val="120000"/>
              </a:lnSpc>
            </a:pPr>
            <a:r>
              <a:rPr kumimoji="1" lang="en-US" altLang="ja-JP" dirty="0" smtClean="0"/>
              <a:t>SEAMS</a:t>
            </a:r>
            <a:r>
              <a:rPr kumimoji="1" lang="ja-JP" altLang="en-US" dirty="0" smtClean="0"/>
              <a:t>の過去論文を対象に，自己適応システム・メカニズムの有効性の根拠に関する調査分析</a:t>
            </a:r>
            <a:endParaRPr kumimoji="1" lang="en-US" altLang="ja-JP" dirty="0" smtClean="0"/>
          </a:p>
          <a:p>
            <a:pPr lvl="1">
              <a:lnSpc>
                <a:spcPct val="120000"/>
              </a:lnSpc>
            </a:pPr>
            <a:r>
              <a:rPr lang="ja-JP" altLang="en-US" dirty="0"/>
              <a:t>実</a:t>
            </a:r>
            <a:r>
              <a:rPr lang="ja-JP" altLang="en-US" dirty="0" smtClean="0"/>
              <a:t>システムレベルで有効性を示したものは存在しなかった</a:t>
            </a:r>
            <a:endParaRPr kumimoji="1" lang="ja-JP" altLang="en-US" dirty="0"/>
          </a:p>
        </p:txBody>
      </p:sp>
      <p:sp>
        <p:nvSpPr>
          <p:cNvPr id="4" name="角丸四角形 3"/>
          <p:cNvSpPr/>
          <p:nvPr/>
        </p:nvSpPr>
        <p:spPr>
          <a:xfrm>
            <a:off x="467544" y="5661248"/>
            <a:ext cx="820891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本格的な産業応用が始まっているとは言えない状況．</a:t>
            </a:r>
            <a:endParaRPr lang="en-US" altLang="ja-JP" sz="2400" dirty="0" smtClean="0"/>
          </a:p>
          <a:p>
            <a:pPr algn="ctr"/>
            <a:r>
              <a:rPr lang="ja-JP" altLang="en-US" sz="2400" dirty="0"/>
              <a:t>ただし</a:t>
            </a:r>
            <a:r>
              <a:rPr lang="ja-JP" altLang="en-US" sz="2400" dirty="0" smtClean="0"/>
              <a:t>，</a:t>
            </a:r>
            <a:r>
              <a:rPr lang="en-US" altLang="ja-JP" sz="2400" dirty="0" smtClean="0"/>
              <a:t>2014</a:t>
            </a:r>
            <a:r>
              <a:rPr lang="ja-JP" altLang="en-US" sz="2400" dirty="0" smtClean="0"/>
              <a:t>年以降で状況は少し変化</a:t>
            </a:r>
            <a:r>
              <a:rPr lang="ja-JP" altLang="en-US" sz="2400" dirty="0"/>
              <a:t>するかもしれない</a:t>
            </a:r>
            <a:endParaRPr lang="en-US" altLang="ja-JP" sz="2400" dirty="0" smtClean="0"/>
          </a:p>
        </p:txBody>
      </p:sp>
    </p:spTree>
    <p:extLst>
      <p:ext uri="{BB962C8B-B14F-4D97-AF65-F5344CB8AC3E}">
        <p14:creationId xmlns:p14="http://schemas.microsoft.com/office/powerpoint/2010/main" val="2818417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rmAutofit fontScale="90000"/>
          </a:bodyPr>
          <a:lstStyle/>
          <a:p>
            <a:r>
              <a:rPr kumimoji="1" lang="ja-JP" altLang="en-US" dirty="0" smtClean="0"/>
              <a:t>追加で分かったこと</a:t>
            </a:r>
            <a:endParaRPr kumimoji="1" lang="ja-JP" altLang="en-US" dirty="0"/>
          </a:p>
        </p:txBody>
      </p:sp>
      <p:sp>
        <p:nvSpPr>
          <p:cNvPr id="3" name="コンテンツ プレースホルダー 2"/>
          <p:cNvSpPr>
            <a:spLocks noGrp="1"/>
          </p:cNvSpPr>
          <p:nvPr>
            <p:ph idx="1"/>
          </p:nvPr>
        </p:nvSpPr>
        <p:spPr>
          <a:xfrm>
            <a:off x="467544" y="1052736"/>
            <a:ext cx="8229600" cy="5184576"/>
          </a:xfrm>
        </p:spPr>
        <p:txBody>
          <a:bodyPr>
            <a:normAutofit fontScale="85000" lnSpcReduction="20000"/>
          </a:bodyPr>
          <a:lstStyle/>
          <a:p>
            <a:r>
              <a:rPr kumimoji="1" lang="ja-JP" altLang="en-US" dirty="0" smtClean="0"/>
              <a:t>自己適応システムの例題リポジトリ</a:t>
            </a:r>
            <a:endParaRPr kumimoji="1" lang="en-US" altLang="ja-JP" dirty="0" smtClean="0"/>
          </a:p>
          <a:p>
            <a:pPr marL="0" indent="0">
              <a:buNone/>
            </a:pPr>
            <a:r>
              <a:rPr lang="en-US" altLang="ja-JP" sz="1800" dirty="0" smtClean="0"/>
              <a:t>https://www.hpi.uni-potsdam.de/giese/public/selfadapt/exemplars/</a:t>
            </a:r>
            <a:endParaRPr lang="en-US" altLang="ja-JP" sz="1800" dirty="0"/>
          </a:p>
          <a:p>
            <a:pPr lvl="1"/>
            <a:r>
              <a:rPr kumimoji="1" lang="ja-JP" altLang="en-US" dirty="0" smtClean="0"/>
              <a:t>課題の明確化</a:t>
            </a:r>
            <a:endParaRPr kumimoji="1" lang="en-US" altLang="ja-JP" dirty="0" smtClean="0"/>
          </a:p>
          <a:p>
            <a:pPr lvl="1"/>
            <a:r>
              <a:rPr lang="ja-JP" altLang="en-US" dirty="0" smtClean="0"/>
              <a:t>解法，手法等の比較</a:t>
            </a:r>
            <a:endParaRPr lang="en-US" altLang="ja-JP" dirty="0" smtClean="0"/>
          </a:p>
          <a:p>
            <a:pPr lvl="1"/>
            <a:r>
              <a:rPr lang="en-US" altLang="ja-JP" b="1" dirty="0" smtClean="0">
                <a:hlinkClick r:id="rId2" tooltip="Model Problem: Znn.com"/>
              </a:rPr>
              <a:t>Znn.com</a:t>
            </a:r>
            <a:r>
              <a:rPr lang="en-US" altLang="ja-JP" b="1" dirty="0" smtClean="0"/>
              <a:t/>
            </a:r>
            <a:br>
              <a:rPr lang="en-US" altLang="ja-JP" b="1" dirty="0" smtClean="0"/>
            </a:br>
            <a:r>
              <a:rPr lang="en-US" altLang="ja-JP" dirty="0" smtClean="0"/>
              <a:t>Overview: This is a webserver system providing a simplified news site. The testing environment simulates the slash-dot effect which are periods of abnormally high traffic that overload the system.</a:t>
            </a:r>
          </a:p>
          <a:p>
            <a:pPr lvl="1"/>
            <a:r>
              <a:rPr lang="en-US" altLang="ja-JP" b="1" dirty="0" smtClean="0">
                <a:hlinkClick r:id="rId3" tooltip="Model Problem: ATRP"/>
              </a:rPr>
              <a:t>Automated Traffic Routing Problem (ATRP)</a:t>
            </a:r>
            <a:r>
              <a:rPr lang="en-US" altLang="ja-JP" b="1" dirty="0" smtClean="0"/>
              <a:t/>
            </a:r>
            <a:br>
              <a:rPr lang="en-US" altLang="ja-JP" b="1" dirty="0" smtClean="0"/>
            </a:br>
            <a:r>
              <a:rPr lang="en-US" altLang="ja-JP" dirty="0" smtClean="0"/>
              <a:t>Overview: The automated traffic routing problem is an autonomous vehicle routing scenario. Vehicles, each with personal goals, attempt to travel around a map while completing for resources and handling noisy and partial views of the world and privacy concerns.</a:t>
            </a:r>
          </a:p>
          <a:p>
            <a:pPr lvl="1"/>
            <a:r>
              <a:rPr kumimoji="1" lang="ja-JP" altLang="en-US" dirty="0" smtClean="0"/>
              <a:t>これ以外も追加される予定（ただし，</a:t>
            </a:r>
            <a:r>
              <a:rPr kumimoji="1" lang="en-US" altLang="ja-JP" dirty="0" smtClean="0"/>
              <a:t>2015</a:t>
            </a:r>
            <a:r>
              <a:rPr kumimoji="1" lang="ja-JP" altLang="en-US" dirty="0" smtClean="0"/>
              <a:t>以降）</a:t>
            </a:r>
            <a:endParaRPr kumimoji="1" lang="ja-JP" altLang="en-US" dirty="0"/>
          </a:p>
        </p:txBody>
      </p:sp>
    </p:spTree>
    <p:extLst>
      <p:ext uri="{BB962C8B-B14F-4D97-AF65-F5344CB8AC3E}">
        <p14:creationId xmlns:p14="http://schemas.microsoft.com/office/powerpoint/2010/main" val="3771318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90066"/>
          </a:xfrm>
        </p:spPr>
        <p:txBody>
          <a:bodyPr>
            <a:normAutofit fontScale="90000"/>
          </a:bodyPr>
          <a:lstStyle/>
          <a:p>
            <a:r>
              <a:rPr kumimoji="1" lang="ja-JP" altLang="en-US" dirty="0" smtClean="0"/>
              <a:t>企業が関与している研究例</a:t>
            </a:r>
            <a:endParaRPr kumimoji="1" lang="ja-JP" altLang="en-US" dirty="0"/>
          </a:p>
        </p:txBody>
      </p:sp>
      <p:sp>
        <p:nvSpPr>
          <p:cNvPr id="3" name="コンテンツ プレースホルダー 2"/>
          <p:cNvSpPr>
            <a:spLocks noGrp="1"/>
          </p:cNvSpPr>
          <p:nvPr>
            <p:ph idx="1"/>
          </p:nvPr>
        </p:nvSpPr>
        <p:spPr>
          <a:xfrm>
            <a:off x="395536" y="1052736"/>
            <a:ext cx="8229600" cy="5112568"/>
          </a:xfrm>
        </p:spPr>
        <p:txBody>
          <a:bodyPr>
            <a:normAutofit/>
          </a:bodyPr>
          <a:lstStyle/>
          <a:p>
            <a:r>
              <a:rPr lang="en-US" altLang="ja-JP" sz="2000" dirty="0"/>
              <a:t>Javier </a:t>
            </a:r>
            <a:r>
              <a:rPr lang="en-US" altLang="ja-JP" sz="2000" dirty="0" err="1" smtClean="0"/>
              <a:t>C´amara</a:t>
            </a:r>
            <a:r>
              <a:rPr lang="ja-JP" altLang="en-US" sz="2000" dirty="0" smtClean="0"/>
              <a:t>他：</a:t>
            </a:r>
            <a:r>
              <a:rPr lang="en-US" altLang="ja-JP" sz="2000" dirty="0" smtClean="0"/>
              <a:t>Evolving an Adaptive</a:t>
            </a:r>
            <a:r>
              <a:rPr lang="ja-JP" altLang="en-US" sz="2000" dirty="0" smtClean="0"/>
              <a:t>　</a:t>
            </a:r>
            <a:r>
              <a:rPr lang="en-US" altLang="ja-JP" sz="2000" dirty="0" smtClean="0"/>
              <a:t>Industrial Software System to Use</a:t>
            </a:r>
            <a:r>
              <a:rPr lang="ja-JP" altLang="en-US" sz="2000" dirty="0" smtClean="0"/>
              <a:t>　</a:t>
            </a:r>
            <a:r>
              <a:rPr lang="en-US" altLang="ja-JP" sz="2000" dirty="0" smtClean="0"/>
              <a:t>Architecture-Based Self-Adaptation, SEAMS 2013</a:t>
            </a:r>
          </a:p>
          <a:p>
            <a:r>
              <a:rPr lang="en-US" altLang="ja-JP" sz="2000" dirty="0"/>
              <a:t>http://</a:t>
            </a:r>
            <a:r>
              <a:rPr lang="en-US" altLang="ja-JP" sz="2000" dirty="0" smtClean="0"/>
              <a:t>www.criticalsoftware.com/en/homepage</a:t>
            </a:r>
          </a:p>
          <a:p>
            <a:r>
              <a:rPr kumimoji="1" lang="ja-JP" altLang="en-US" sz="2000" dirty="0" smtClean="0"/>
              <a:t>レガシーシステムには何等かの適応機能が他部分と密結合した形で組み込まれている場合がある</a:t>
            </a:r>
            <a:endParaRPr kumimoji="1" lang="en-US" altLang="ja-JP" sz="2000" dirty="0" smtClean="0"/>
          </a:p>
          <a:p>
            <a:r>
              <a:rPr lang="ja-JP" altLang="en-US" sz="2000" dirty="0" smtClean="0"/>
              <a:t>アーキテクチャ</a:t>
            </a:r>
            <a:r>
              <a:rPr lang="ja-JP" altLang="en-US" sz="2000" dirty="0"/>
              <a:t>に</a:t>
            </a:r>
            <a:r>
              <a:rPr lang="ja-JP" altLang="en-US" sz="2000" dirty="0" smtClean="0"/>
              <a:t>基づいた自己適応のフレームワークをそのようなレガシーシステムに適用することは可能か？適用すると何がうれしいか？</a:t>
            </a:r>
            <a:endParaRPr lang="en-US" altLang="ja-JP" sz="2000" dirty="0" smtClean="0"/>
          </a:p>
          <a:p>
            <a:r>
              <a:rPr kumimoji="1" lang="ja-JP" altLang="en-US" sz="2000" dirty="0" smtClean="0"/>
              <a:t>電力</a:t>
            </a:r>
            <a:r>
              <a:rPr kumimoji="1" lang="en-US" altLang="ja-JP" sz="2000" dirty="0" smtClean="0"/>
              <a:t>EMS</a:t>
            </a:r>
            <a:r>
              <a:rPr kumimoji="1" lang="ja-JP" altLang="en-US" sz="2000" dirty="0" smtClean="0"/>
              <a:t>におけるデバイス管理システム</a:t>
            </a:r>
            <a:r>
              <a:rPr kumimoji="1" lang="en-US" altLang="ja-JP" sz="2000" dirty="0" smtClean="0"/>
              <a:t>DCAS</a:t>
            </a:r>
            <a:r>
              <a:rPr kumimoji="1" lang="ja-JP" altLang="en-US" sz="2000" dirty="0" smtClean="0"/>
              <a:t>（ネットワーク接続された</a:t>
            </a:r>
            <a:r>
              <a:rPr lang="ja-JP" altLang="en-US" sz="2000" dirty="0" smtClean="0"/>
              <a:t>複数</a:t>
            </a:r>
            <a:r>
              <a:rPr kumimoji="1" lang="ja-JP" altLang="en-US" sz="2000" dirty="0" smtClean="0"/>
              <a:t>デバイスからデータを収集および管理を行う）</a:t>
            </a:r>
            <a:endParaRPr kumimoji="1" lang="en-US" altLang="ja-JP" sz="2000" dirty="0" smtClean="0"/>
          </a:p>
          <a:p>
            <a:pPr lvl="1"/>
            <a:r>
              <a:rPr lang="en-US" altLang="ja-JP" sz="1600" dirty="0"/>
              <a:t>DCAS</a:t>
            </a:r>
            <a:r>
              <a:rPr lang="ja-JP" altLang="en-US" sz="1600" dirty="0"/>
              <a:t>では対象デバイスの数に応じてスケールアップが</a:t>
            </a:r>
            <a:r>
              <a:rPr lang="ja-JP" altLang="en-US" sz="1600" dirty="0" smtClean="0"/>
              <a:t>必要</a:t>
            </a:r>
            <a:endParaRPr kumimoji="1" lang="en-US" altLang="ja-JP" sz="1600" dirty="0" smtClean="0"/>
          </a:p>
          <a:p>
            <a:pPr lvl="1"/>
            <a:r>
              <a:rPr kumimoji="1" lang="ja-JP" altLang="en-US" sz="1600" dirty="0" smtClean="0"/>
              <a:t>故障機器，デバイスの数，データ収集レートに応じた適応メカニズムを組み込んでいる</a:t>
            </a:r>
            <a:endParaRPr kumimoji="1" lang="en-US" altLang="ja-JP" sz="1600" dirty="0" smtClean="0"/>
          </a:p>
          <a:p>
            <a:r>
              <a:rPr lang="en-US" altLang="ja-JP" sz="2000" dirty="0" smtClean="0"/>
              <a:t>DCAS</a:t>
            </a:r>
            <a:r>
              <a:rPr lang="ja-JP" altLang="en-US" sz="2000" dirty="0"/>
              <a:t>と</a:t>
            </a:r>
            <a:r>
              <a:rPr lang="en-US" altLang="ja-JP" sz="2000" dirty="0" smtClean="0"/>
              <a:t>Rainbow(</a:t>
            </a:r>
            <a:r>
              <a:rPr lang="ja-JP" altLang="en-US" sz="2000" dirty="0" smtClean="0"/>
              <a:t>自己適応の実装を支援するための基盤</a:t>
            </a:r>
            <a:r>
              <a:rPr lang="en-US" altLang="ja-JP" sz="2000" dirty="0" smtClean="0"/>
              <a:t>)</a:t>
            </a:r>
            <a:r>
              <a:rPr lang="ja-JP" altLang="en-US" sz="2000" dirty="0" smtClean="0"/>
              <a:t>を</a:t>
            </a:r>
            <a:r>
              <a:rPr lang="ja-JP" altLang="en-US" sz="2000" dirty="0" smtClean="0"/>
              <a:t>統合</a:t>
            </a:r>
            <a:endParaRPr lang="en-US" altLang="ja-JP" sz="2000" dirty="0" smtClean="0"/>
          </a:p>
          <a:p>
            <a:pPr lvl="1"/>
            <a:r>
              <a:rPr lang="en-US" altLang="ja-JP" sz="1600" dirty="0" smtClean="0"/>
              <a:t>DCAS</a:t>
            </a:r>
            <a:r>
              <a:rPr lang="ja-JP" altLang="en-US" sz="1600" dirty="0" smtClean="0"/>
              <a:t>が元来有している自己適応メカニズムと同じ機能を実現できた</a:t>
            </a:r>
            <a:endParaRPr lang="en-US" altLang="ja-JP" sz="1600" dirty="0" smtClean="0"/>
          </a:p>
          <a:p>
            <a:pPr lvl="1"/>
            <a:r>
              <a:rPr lang="en-US" altLang="ja-JP" sz="1600" dirty="0" smtClean="0"/>
              <a:t>Rainbow</a:t>
            </a:r>
            <a:r>
              <a:rPr lang="ja-JP" altLang="en-US" sz="1600" dirty="0" smtClean="0"/>
              <a:t>を使い，改良版</a:t>
            </a:r>
            <a:r>
              <a:rPr lang="ja-JP" altLang="en-US" sz="1600" dirty="0" smtClean="0"/>
              <a:t>自己適応メカニズムを実現できた</a:t>
            </a:r>
            <a:endParaRPr lang="en-US" altLang="ja-JP" sz="1600" dirty="0" smtClean="0"/>
          </a:p>
        </p:txBody>
      </p:sp>
    </p:spTree>
    <p:extLst>
      <p:ext uri="{BB962C8B-B14F-4D97-AF65-F5344CB8AC3E}">
        <p14:creationId xmlns:p14="http://schemas.microsoft.com/office/powerpoint/2010/main" val="34841830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175</Words>
  <Application>Microsoft Office PowerPoint</Application>
  <PresentationFormat>画面に合わせる (4:3)</PresentationFormat>
  <Paragraphs>33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企業から自己適応システム研究の発表動向</vt:lpstr>
      <vt:lpstr>調査範囲，調査結果</vt:lpstr>
      <vt:lpstr>追加で分かったこと</vt:lpstr>
      <vt:lpstr>企業が関与している研究例</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企業から自己適応システム研究の発表動向</dc:title>
  <dc:creator>soflab2013</dc:creator>
  <cp:lastModifiedBy>soflab2013</cp:lastModifiedBy>
  <cp:revision>10</cp:revision>
  <dcterms:created xsi:type="dcterms:W3CDTF">2015-03-14T01:49:31Z</dcterms:created>
  <dcterms:modified xsi:type="dcterms:W3CDTF">2015-03-14T06:15:52Z</dcterms:modified>
</cp:coreProperties>
</file>